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9.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1.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9" r:id="rId6"/>
    <p:sldMasterId id="2147484539" r:id="rId7"/>
    <p:sldMasterId id="2147484561" r:id="rId8"/>
    <p:sldMasterId id="2147484579" r:id="rId9"/>
    <p:sldMasterId id="2147484587" r:id="rId10"/>
    <p:sldMasterId id="2147484608" r:id="rId11"/>
    <p:sldMasterId id="2147484683" r:id="rId12"/>
    <p:sldMasterId id="2147484692" r:id="rId13"/>
  </p:sldMasterIdLst>
  <p:notesMasterIdLst>
    <p:notesMasterId r:id="rId80"/>
  </p:notesMasterIdLst>
  <p:handoutMasterIdLst>
    <p:handoutMasterId r:id="rId81"/>
  </p:handoutMasterIdLst>
  <p:sldIdLst>
    <p:sldId id="322" r:id="rId14"/>
    <p:sldId id="321"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23" r:id="rId68"/>
    <p:sldId id="309" r:id="rId69"/>
    <p:sldId id="310" r:id="rId70"/>
    <p:sldId id="312" r:id="rId71"/>
    <p:sldId id="313" r:id="rId72"/>
    <p:sldId id="314" r:id="rId73"/>
    <p:sldId id="315" r:id="rId74"/>
    <p:sldId id="316" r:id="rId75"/>
    <p:sldId id="317" r:id="rId76"/>
    <p:sldId id="318" r:id="rId77"/>
    <p:sldId id="319" r:id="rId78"/>
    <p:sldId id="320" r:id="rId7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311F3-6AE1-4EBE-AF93-567155146D4E}">
          <p14:sldIdLst>
            <p14:sldId id="322"/>
            <p14:sldId id="321"/>
          </p14:sldIdLst>
        </p14:section>
        <p14:section name="Untitled Section" id="{8F22345C-C4FB-4CED-9D69-617CE21891C3}">
          <p14:sldIdLst>
            <p14:sldId id="257"/>
            <p14:sldId id="258"/>
            <p14:sldId id="259"/>
            <p14:sldId id="260"/>
            <p14:sldId id="261"/>
            <p14:sldId id="262"/>
          </p14:sldIdLst>
        </p14:section>
        <p14:section name="Why" id="{447C06D5-B40C-4682-8B6E-749AF91B01C8}">
          <p14:sldIdLst>
            <p14:sldId id="263"/>
            <p14:sldId id="264"/>
            <p14:sldId id="265"/>
            <p14:sldId id="266"/>
            <p14:sldId id="267"/>
            <p14:sldId id="268"/>
            <p14:sldId id="269"/>
            <p14:sldId id="270"/>
            <p14:sldId id="271"/>
            <p14:sldId id="272"/>
            <p14:sldId id="273"/>
          </p14:sldIdLst>
        </p14:section>
        <p14:section name="3 Promises" id="{011FC719-F2D8-4D5A-AD81-93E1C2B0F12D}">
          <p14:sldIdLst>
            <p14:sldId id="274"/>
            <p14:sldId id="275"/>
            <p14:sldId id="276"/>
            <p14:sldId id="277"/>
            <p14:sldId id="278"/>
            <p14:sldId id="279"/>
          </p14:sldIdLst>
        </p14:section>
        <p14:section name="UseCases" id="{AB68D48F-322B-4AB0-A505-FC3220F3BC3C}">
          <p14:sldIdLst>
            <p14:sldId id="280"/>
            <p14:sldId id="281"/>
            <p14:sldId id="282"/>
            <p14:sldId id="283"/>
            <p14:sldId id="284"/>
            <p14:sldId id="285"/>
            <p14:sldId id="286"/>
            <p14:sldId id="287"/>
          </p14:sldIdLst>
        </p14:section>
        <p14:section name="Details" id="{2E6417B8-F091-4252-BD88-9F1FF155D95A}">
          <p14:sldIdLst>
            <p14:sldId id="288"/>
            <p14:sldId id="289"/>
            <p14:sldId id="290"/>
            <p14:sldId id="291"/>
          </p14:sldIdLst>
        </p14:section>
        <p14:section name="IntegratedSystems" id="{1401709C-121A-473D-9CAE-8F4DF0436482}">
          <p14:sldIdLst>
            <p14:sldId id="292"/>
            <p14:sldId id="293"/>
            <p14:sldId id="294"/>
            <p14:sldId id="295"/>
            <p14:sldId id="296"/>
            <p14:sldId id="297"/>
            <p14:sldId id="298"/>
            <p14:sldId id="299"/>
          </p14:sldIdLst>
        </p14:section>
        <p14:section name="Recap" id="{70C6C9DD-A33A-429F-B198-CDD288CFC8AC}">
          <p14:sldIdLst>
            <p14:sldId id="300"/>
            <p14:sldId id="301"/>
            <p14:sldId id="302"/>
            <p14:sldId id="303"/>
          </p14:sldIdLst>
        </p14:section>
        <p14:section name="Closing" id="{B9A20557-6070-4AFE-B455-4F42527D4E63}">
          <p14:sldIdLst>
            <p14:sldId id="304"/>
            <p14:sldId id="305"/>
            <p14:sldId id="306"/>
            <p14:sldId id="307"/>
            <p14:sldId id="308"/>
            <p14:sldId id="323"/>
            <p14:sldId id="309"/>
          </p14:sldIdLst>
        </p14:section>
        <p14:section name="Backup" id="{296616C7-EF2A-44FE-9607-AE0F126FA65F}">
          <p14:sldIdLst>
            <p14:sldId id="310"/>
          </p14:sldIdLst>
        </p14:section>
        <p14:section name="Security" id="{3866B6B0-EB4E-450C-8B35-0A93B60F4239}">
          <p14:sldIdLst>
            <p14:sldId id="312"/>
            <p14:sldId id="313"/>
            <p14:sldId id="314"/>
            <p14:sldId id="315"/>
            <p14:sldId id="316"/>
            <p14:sldId id="317"/>
          </p14:sldIdLst>
        </p14:section>
        <p14:section name="Use Cases" id="{C18D985C-3893-4B3E-B109-11D09BF49873}">
          <p14:sldIdLst/>
        </p14:section>
        <p14:section name="OTher" id="{6A0544E7-6E3F-495D-8013-403883FB610A}">
          <p14:sldIdLst>
            <p14:sldId id="318"/>
            <p14:sldId id="319"/>
            <p14:sldId id="320"/>
          </p14:sldIdLst>
        </p14:section>
        <p14:section name="Default Section" id="{4422A6D7-FA26-4471-92BF-2DFC4B38F6A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2151" autoAdjust="0"/>
  </p:normalViewPr>
  <p:slideViewPr>
    <p:cSldViewPr>
      <p:cViewPr varScale="1">
        <p:scale>
          <a:sx n="104" d="100"/>
          <a:sy n="104" d="100"/>
        </p:scale>
        <p:origin x="654" y="108"/>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presProps" Target="presProps.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handoutMaster" Target="handoutMasters/handoutMaster1.xml"/><Relationship Id="rId86"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rPr lang="en-US" dirty="0"/>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a:solidFill>
          <a:schemeClr val="tx2"/>
        </a:solidFill>
        <a:ln>
          <a:noFill/>
        </a:ln>
      </dgm:spPr>
      <dgm:t>
        <a:bodyPr/>
        <a:lstStyle/>
        <a:p>
          <a:endParaRPr lang="en-US"/>
        </a:p>
      </dgm:t>
    </dgm:pt>
    <dgm:pt modelId="{67B3D6DB-9016-42AB-98E1-EFA24AAA9F8D}">
      <dgm:prSet phldrT="[Text]"/>
      <dgm:spPr/>
      <dgm:t>
        <a:bodyPr/>
        <a:lstStyle/>
        <a:p>
          <a:r>
            <a:rPr lang="en-US" dirty="0"/>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a:solidFill>
          <a:schemeClr val="tx2"/>
        </a:solidFill>
        <a:ln>
          <a:noFill/>
        </a:ln>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solidFill>
      <a:schemeClr val="bg2"/>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447228" y="738455"/>
          <a:ext cx="1399394" cy="139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447228" y="738455"/>
        <a:ext cx="1399394" cy="1399394"/>
      </dsp:txXfrm>
    </dsp:sp>
    <dsp:sp modelId="{3810764E-DC64-4567-99CA-A02ABBF95A87}">
      <dsp:nvSpPr>
        <dsp:cNvPr id="0" name=""/>
        <dsp:cNvSpPr/>
      </dsp:nvSpPr>
      <dsp:spPr>
        <a:xfrm>
          <a:off x="565789" y="-226"/>
          <a:ext cx="2876758" cy="2876758"/>
        </a:xfrm>
        <a:prstGeom prst="circularArrow">
          <a:avLst>
            <a:gd name="adj1" fmla="val 9486"/>
            <a:gd name="adj2" fmla="val 685224"/>
            <a:gd name="adj3" fmla="val 7849464"/>
            <a:gd name="adj4" fmla="val 2265311"/>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61713" y="738455"/>
          <a:ext cx="1399394" cy="139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61713" y="738455"/>
        <a:ext cx="1399394" cy="1399394"/>
      </dsp:txXfrm>
    </dsp:sp>
    <dsp:sp modelId="{F60D9592-48E3-49E1-BF81-CFFD38BBB265}">
      <dsp:nvSpPr>
        <dsp:cNvPr id="0" name=""/>
        <dsp:cNvSpPr/>
      </dsp:nvSpPr>
      <dsp:spPr>
        <a:xfrm>
          <a:off x="565789" y="-226"/>
          <a:ext cx="2876758" cy="2876758"/>
        </a:xfrm>
        <a:prstGeom prst="circularArrow">
          <a:avLst>
            <a:gd name="adj1" fmla="val 9486"/>
            <a:gd name="adj2" fmla="val 685224"/>
            <a:gd name="adj3" fmla="val 18649464"/>
            <a:gd name="adj4" fmla="val 13065311"/>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11/1/2017 2:58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11/1/2017 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808294-0DCB-4A00-B6D3-87A92FA9728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95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3376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49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554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290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11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16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5472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7970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311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923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89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941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11/1/2017 2:57 PM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02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64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990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80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99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68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342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226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78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1567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29998A-768F-4C16-BC6D-FB3D75FFE5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98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9936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251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943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84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84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11/1/2017 2:57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47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8CB054-272C-4F81-8B35-AD39440733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754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82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4469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993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35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54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766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12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3588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52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2928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827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74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4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6960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11/1/2017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80045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905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11/1/2017 2:57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823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347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7403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958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4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11/1/2017 2:57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775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0981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322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50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17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547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30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23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5084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2246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9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842963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59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1935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36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413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833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74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1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212429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90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73037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161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8" y="845533"/>
            <a:ext cx="5781235" cy="5471131"/>
          </a:xfrm>
          <a:prstGeom prst="rect">
            <a:avLst/>
          </a:prstGeom>
        </p:spPr>
      </p:pic>
      <p:sp>
        <p:nvSpPr>
          <p:cNvPr id="9" name="Title 1"/>
          <p:cNvSpPr>
            <a:spLocks noGrp="1"/>
          </p:cNvSpPr>
          <p:nvPr>
            <p:ph type="title" hasCustomPrompt="1"/>
          </p:nvPr>
        </p:nvSpPr>
        <p:spPr>
          <a:xfrm>
            <a:off x="274702" y="1759924"/>
            <a:ext cx="5943535" cy="2011665"/>
          </a:xfrm>
          <a:noFill/>
        </p:spPr>
        <p:txBody>
          <a:bodyPr lIns="146304" tIns="91440" rIns="146304" bIns="91440" anchor="t" anchorCtr="0"/>
          <a:lstStyle>
            <a:lvl1pPr>
              <a:defRPr sz="5397"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680143"/>
            <a:ext cx="4846268" cy="1009740"/>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1" y="5723732"/>
            <a:ext cx="2651731" cy="1188526"/>
          </a:xfrm>
          <a:prstGeom prst="rect">
            <a:avLst/>
          </a:prstGeom>
        </p:spPr>
      </p:pic>
    </p:spTree>
    <p:extLst>
      <p:ext uri="{BB962C8B-B14F-4D97-AF65-F5344CB8AC3E}">
        <p14:creationId xmlns:p14="http://schemas.microsoft.com/office/powerpoint/2010/main" val="1377429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256361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6361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33904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89700" y="1624524"/>
            <a:ext cx="9457079" cy="3745480"/>
          </a:xfrm>
          <a:prstGeom prst="rect">
            <a:avLst/>
          </a:prstGeom>
        </p:spPr>
      </p:pic>
    </p:spTree>
    <p:extLst>
      <p:ext uri="{BB962C8B-B14F-4D97-AF65-F5344CB8AC3E}">
        <p14:creationId xmlns:p14="http://schemas.microsoft.com/office/powerpoint/2010/main" val="3952350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39" y="1039706"/>
            <a:ext cx="5482059" cy="5191893"/>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889626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61935" y="761439"/>
            <a:ext cx="5642641" cy="5471651"/>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03216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126798" y="296899"/>
            <a:ext cx="5486340" cy="592991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2005785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213226" y="479425"/>
            <a:ext cx="5501093" cy="57978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2130888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309676" y="1099762"/>
            <a:ext cx="5441731" cy="513453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2001357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282978" y="936971"/>
            <a:ext cx="5537370" cy="540231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474058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7" y="845532"/>
            <a:ext cx="5781235" cy="5471131"/>
          </a:xfrm>
          <a:prstGeom prst="rect">
            <a:avLst/>
          </a:prstGeom>
        </p:spPr>
      </p:pic>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191790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126798" y="754092"/>
            <a:ext cx="5671214" cy="5562570"/>
          </a:xfrm>
          <a:prstGeom prst="rect">
            <a:avLst/>
          </a:prstGeom>
        </p:spPr>
      </p:pic>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13808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pic>
        <p:nvPicPr>
          <p:cNvPr id="7" name="Picture 6"/>
          <p:cNvPicPr>
            <a:picLocks noChangeAspect="1"/>
          </p:cNvPicPr>
          <p:nvPr userDrawn="1"/>
        </p:nvPicPr>
        <p:blipFill>
          <a:blip r:embed="rId3"/>
          <a:stretch>
            <a:fillRect/>
          </a:stretch>
        </p:blipFill>
        <p:spPr>
          <a:xfrm>
            <a:off x="6259175" y="1578257"/>
            <a:ext cx="5720102" cy="4657474"/>
          </a:xfrm>
          <a:prstGeom prst="rect">
            <a:avLst/>
          </a:prstGeom>
        </p:spPr>
      </p:pic>
    </p:spTree>
    <p:extLst>
      <p:ext uri="{BB962C8B-B14F-4D97-AF65-F5344CB8AC3E}">
        <p14:creationId xmlns:p14="http://schemas.microsoft.com/office/powerpoint/2010/main" val="1246834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835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10205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48175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76446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89699" y="1624523"/>
            <a:ext cx="9457079" cy="3745480"/>
          </a:xfrm>
          <a:prstGeom prst="rect">
            <a:avLst/>
          </a:prstGeom>
        </p:spPr>
      </p:pic>
    </p:spTree>
    <p:extLst>
      <p:ext uri="{BB962C8B-B14F-4D97-AF65-F5344CB8AC3E}">
        <p14:creationId xmlns:p14="http://schemas.microsoft.com/office/powerpoint/2010/main" val="2568071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38" y="1039705"/>
            <a:ext cx="5482059" cy="5191893"/>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297260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61934" y="761438"/>
            <a:ext cx="5642641" cy="5471651"/>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52271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126798" y="296898"/>
            <a:ext cx="5486340" cy="592991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1421274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213225" y="479425"/>
            <a:ext cx="5501093" cy="57978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1566862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309676" y="1099761"/>
            <a:ext cx="5441731" cy="513453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41613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282977" y="936971"/>
            <a:ext cx="5537370" cy="540231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358997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6" y="845531"/>
            <a:ext cx="5781235" cy="5471131"/>
          </a:xfrm>
          <a:prstGeom prst="rect">
            <a:avLst/>
          </a:prstGeom>
        </p:spPr>
      </p:pic>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40475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126798" y="754092"/>
            <a:ext cx="5671214" cy="5562570"/>
          </a:xfrm>
          <a:prstGeom prst="rect">
            <a:avLst/>
          </a:prstGeom>
        </p:spPr>
      </p:pic>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4233869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pic>
        <p:nvPicPr>
          <p:cNvPr id="7" name="Picture 6"/>
          <p:cNvPicPr>
            <a:picLocks noChangeAspect="1"/>
          </p:cNvPicPr>
          <p:nvPr userDrawn="1"/>
        </p:nvPicPr>
        <p:blipFill>
          <a:blip r:embed="rId3"/>
          <a:stretch>
            <a:fillRect/>
          </a:stretch>
        </p:blipFill>
        <p:spPr>
          <a:xfrm>
            <a:off x="6259174" y="1578257"/>
            <a:ext cx="5720102" cy="4657474"/>
          </a:xfrm>
          <a:prstGeom prst="rect">
            <a:avLst/>
          </a:prstGeom>
        </p:spPr>
      </p:pic>
    </p:spTree>
    <p:extLst>
      <p:ext uri="{BB962C8B-B14F-4D97-AF65-F5344CB8AC3E}">
        <p14:creationId xmlns:p14="http://schemas.microsoft.com/office/powerpoint/2010/main" val="509424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4463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993332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9128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28072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24536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25656145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4217130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984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7170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7454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57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32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9794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869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545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628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39" y="1039706"/>
            <a:ext cx="5482059" cy="519189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077076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61935" y="761439"/>
            <a:ext cx="5642641" cy="5471651"/>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3019776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6126798" y="296899"/>
            <a:ext cx="5486340" cy="5929916"/>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3789063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6213226" y="479425"/>
            <a:ext cx="5501093" cy="57978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970495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6309676" y="1099762"/>
            <a:ext cx="5441731" cy="5134537"/>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2715507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5577785"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6282978" y="936971"/>
            <a:ext cx="5537370" cy="540231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169765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6010757" y="845532"/>
            <a:ext cx="5781235" cy="5471131"/>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4024869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6126798" y="754092"/>
            <a:ext cx="5671214" cy="556257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877330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6" y="2887664"/>
            <a:ext cx="4297633" cy="189920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5398"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6259175" y="1578257"/>
            <a:ext cx="5720102" cy="4657474"/>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701230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0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34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34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90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98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425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531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3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38" y="1039705"/>
            <a:ext cx="5482059" cy="519189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11437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61934" y="761438"/>
            <a:ext cx="5642641" cy="5471651"/>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35731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126798" y="296898"/>
            <a:ext cx="5486340" cy="5929916"/>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3839563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213225" y="479425"/>
            <a:ext cx="5501093" cy="57978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3621359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309676" y="1099761"/>
            <a:ext cx="5441731" cy="5134537"/>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2000890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5577785"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282977" y="936971"/>
            <a:ext cx="5537370" cy="540231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3035688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6010756" y="845531"/>
            <a:ext cx="5781235" cy="5471131"/>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3678903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126798" y="754092"/>
            <a:ext cx="5671214" cy="556257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926823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5" y="2887662"/>
            <a:ext cx="4297633" cy="1899209"/>
          </a:xfrm>
          <a:prstGeom prst="rect">
            <a:avLst/>
          </a:prstGeom>
          <a:noFill/>
        </p:spPr>
        <p:txBody>
          <a:bodyPr wrap="squar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Thank you</a:t>
            </a:r>
          </a:p>
          <a:p>
            <a:pPr>
              <a:lnSpc>
                <a:spcPct val="90000"/>
              </a:lnSpc>
              <a:spcAft>
                <a:spcPts val="600"/>
              </a:spcAft>
            </a:pPr>
            <a:r>
              <a:rPr lang="en-US" sz="5399">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259174" y="1578257"/>
            <a:ext cx="5720102" cy="4657474"/>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89" y="5723730"/>
            <a:ext cx="2651731" cy="1188526"/>
          </a:xfrm>
          <a:prstGeom prst="rect">
            <a:avLst/>
          </a:prstGeom>
        </p:spPr>
      </p:pic>
    </p:spTree>
    <p:extLst>
      <p:ext uri="{BB962C8B-B14F-4D97-AF65-F5344CB8AC3E}">
        <p14:creationId xmlns:p14="http://schemas.microsoft.com/office/powerpoint/2010/main" val="167011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898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220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51768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92075558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639" y="4246413"/>
            <a:ext cx="11889564" cy="2451250"/>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436475" cy="4108913"/>
          </a:xfrm>
          <a:prstGeom prst="rect">
            <a:avLst/>
          </a:prstGeom>
        </p:spPr>
      </p:pic>
      <p:sp>
        <p:nvSpPr>
          <p:cNvPr id="8" name="Rectangle 7"/>
          <p:cNvSpPr/>
          <p:nvPr userDrawn="1"/>
        </p:nvSpPr>
        <p:spPr bwMode="auto">
          <a:xfrm>
            <a:off x="14696" y="1"/>
            <a:ext cx="12436475" cy="6994524"/>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70493" y="295276"/>
            <a:ext cx="11888787" cy="917575"/>
          </a:xfrm>
        </p:spPr>
        <p:txBody>
          <a:bodyPr/>
          <a:lstStyle/>
          <a:p>
            <a:pPr algn="l"/>
            <a:endParaRPr lang="en-US" dirty="0"/>
          </a:p>
        </p:txBody>
      </p:sp>
    </p:spTree>
    <p:extLst>
      <p:ext uri="{BB962C8B-B14F-4D97-AF65-F5344CB8AC3E}">
        <p14:creationId xmlns:p14="http://schemas.microsoft.com/office/powerpoint/2010/main" val="71564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05730" y="2634233"/>
            <a:ext cx="5656107" cy="2240104"/>
          </a:xfrm>
          <a:prstGeom prst="rect">
            <a:avLst/>
          </a:prstGeom>
        </p:spPr>
      </p:pic>
      <p:sp>
        <p:nvSpPr>
          <p:cNvPr id="5" name="Title 1"/>
          <p:cNvSpPr>
            <a:spLocks noGrp="1"/>
          </p:cNvSpPr>
          <p:nvPr>
            <p:ph type="title" hasCustomPrompt="1"/>
          </p:nvPr>
        </p:nvSpPr>
        <p:spPr>
          <a:xfrm>
            <a:off x="1150195" y="2407190"/>
            <a:ext cx="5211882" cy="1034654"/>
          </a:xfrm>
          <a:noFill/>
        </p:spPr>
        <p:txBody>
          <a:bodyPr lIns="0" tIns="91440" rIns="146304" bIns="91440" anchor="t" anchorCtr="0"/>
          <a:lstStyle>
            <a:lvl1pPr>
              <a:defRPr sz="6199" spc="-100"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50131" y="3462393"/>
            <a:ext cx="5211943" cy="627736"/>
          </a:xfrm>
        </p:spPr>
        <p:txBody>
          <a:bodyPr/>
          <a:lstStyle>
            <a:lvl1pPr marL="0" indent="0">
              <a:spcBef>
                <a:spcPts val="1000"/>
              </a:spcBef>
              <a:spcAft>
                <a:spcPts val="1000"/>
              </a:spcAft>
              <a:buNone/>
              <a:defRPr sz="3199"/>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74543" y="2595933"/>
            <a:ext cx="671248" cy="671248"/>
          </a:xfrm>
          <a:prstGeom prst="rect">
            <a:avLst/>
          </a:prstGeom>
        </p:spPr>
      </p:pic>
    </p:spTree>
    <p:extLst>
      <p:ext uri="{BB962C8B-B14F-4D97-AF65-F5344CB8AC3E}">
        <p14:creationId xmlns:p14="http://schemas.microsoft.com/office/powerpoint/2010/main" val="1050537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528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1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2092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002604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13184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86" indent="0">
              <a:buNone/>
              <a:defRPr/>
            </a:lvl3pPr>
            <a:lvl4pPr marL="457170" indent="0">
              <a:buNone/>
              <a:defRPr/>
            </a:lvl4pPr>
            <a:lvl5pPr marL="6857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849840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2352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2736" y="3914407"/>
            <a:ext cx="10571004" cy="580223"/>
          </a:xfrm>
        </p:spPr>
        <p:txBody>
          <a:bodyPr anchor="b"/>
          <a:lstStyle>
            <a:lvl1pPr marL="0" indent="0">
              <a:buNone/>
              <a:defRPr sz="2856" i="0">
                <a:solidFill>
                  <a:schemeClr val="tx1"/>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32736" y="4585300"/>
            <a:ext cx="10571004" cy="777169"/>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8809170" y="6492280"/>
            <a:ext cx="3627305" cy="469103"/>
          </a:xfrm>
          <a:prstGeom prst="rect">
            <a:avLst/>
          </a:prstGeom>
          <a:noFill/>
          <a:ln w="9525">
            <a:noFill/>
            <a:miter lim="800000"/>
            <a:headEnd/>
            <a:tailEnd/>
          </a:ln>
        </p:spPr>
        <p:txBody>
          <a:bodyPr wrap="square" rtlCol="0">
            <a:spAutoFit/>
          </a:bodyPr>
          <a:lstStyle/>
          <a:p>
            <a:pPr algn="r"/>
            <a:r>
              <a:rPr lang="en-US" sz="1224" b="0" u="none" dirty="0">
                <a:solidFill>
                  <a:srgbClr val="000000"/>
                </a:solidFill>
                <a:latin typeface="Calibri"/>
                <a:cs typeface="Mangal" pitchFamily="18" charset="0"/>
              </a:rPr>
              <a:t>© </a:t>
            </a:r>
            <a:r>
              <a:rPr lang="en-US" sz="1224" b="0" u="none" dirty="0" err="1">
                <a:solidFill>
                  <a:srgbClr val="000000"/>
                </a:solidFill>
                <a:latin typeface="Calibri"/>
                <a:cs typeface="Mangal" pitchFamily="18" charset="0"/>
              </a:rPr>
              <a:t>ITtransformation</a:t>
            </a:r>
            <a:r>
              <a:rPr lang="en-US" sz="1224" b="0" u="none" dirty="0">
                <a:solidFill>
                  <a:srgbClr val="000000"/>
                </a:solidFill>
                <a:latin typeface="Calibri"/>
                <a:cs typeface="Mangal" pitchFamily="18" charset="0"/>
              </a:rPr>
              <a:t>. All rights reserved.</a:t>
            </a:r>
          </a:p>
          <a:p>
            <a:pPr algn="r"/>
            <a:r>
              <a:rPr lang="en-US" sz="1224" b="0" u="none" dirty="0">
                <a:solidFill>
                  <a:srgbClr val="000000"/>
                </a:solidFill>
                <a:latin typeface="Calibri"/>
                <a:cs typeface="Mangal" pitchFamily="18" charset="0"/>
              </a:rPr>
              <a:t>http://</a:t>
            </a:r>
            <a:r>
              <a:rPr lang="en-US" sz="1224" b="0" u="none" dirty="0" err="1">
                <a:solidFill>
                  <a:srgbClr val="000000"/>
                </a:solidFill>
                <a:latin typeface="Calibri"/>
                <a:cs typeface="Mangal" pitchFamily="18" charset="0"/>
              </a:rPr>
              <a:t>www.ITtransformation.events</a:t>
            </a:r>
            <a:r>
              <a:rPr lang="en-US" sz="1224" b="0" u="none" dirty="0">
                <a:solidFill>
                  <a:srgbClr val="000000"/>
                </a:solidFill>
                <a:latin typeface="Calibri"/>
                <a:cs typeface="Mangal" pitchFamily="18" charset="0"/>
              </a:rPr>
              <a:t>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098" y="6383733"/>
            <a:ext cx="2590932" cy="533076"/>
          </a:xfrm>
          <a:prstGeom prst="rect">
            <a:avLst/>
          </a:prstGeom>
        </p:spPr>
      </p:pic>
    </p:spTree>
    <p:extLst>
      <p:ext uri="{BB962C8B-B14F-4D97-AF65-F5344CB8AC3E}">
        <p14:creationId xmlns:p14="http://schemas.microsoft.com/office/powerpoint/2010/main" val="284434863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37481"/>
          </a:xfrm>
        </p:spPr>
        <p:txBody>
          <a:bodyPr>
            <a:spAutoFit/>
          </a:bodyPr>
          <a:lstStyle>
            <a:lvl1pPr>
              <a:defRPr sz="35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380664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866114" rtl="0" eaLnBrk="1" fontAlgn="base" hangingPunct="1">
              <a:spcBef>
                <a:spcPct val="0"/>
              </a:spcBef>
              <a:spcAft>
                <a:spcPct val="0"/>
              </a:spcAft>
              <a:defRPr lang="en-US" sz="3944"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21824" y="1398905"/>
            <a:ext cx="11192828" cy="2053639"/>
          </a:xfrm>
        </p:spPr>
        <p:txBody>
          <a:bodyPr rtlCol="0"/>
          <a:lstStyle>
            <a:lvl1pPr>
              <a:buClrTx/>
              <a:buFont typeface="Wingdings" pitchFamily="2" charset="2"/>
              <a:buChar char="§"/>
              <a:defRPr sz="2856" b="1">
                <a:latin typeface="Calibri" pitchFamily="34" charset="0"/>
              </a:defRPr>
            </a:lvl1pPr>
            <a:lvl2pPr>
              <a:buClrTx/>
              <a:buFont typeface="Wingdings" pitchFamily="2" charset="2"/>
              <a:buChar char="o"/>
              <a:defRPr sz="2584" b="0">
                <a:latin typeface="Calibri Light" pitchFamily="34" charset="0"/>
              </a:defRPr>
            </a:lvl2pPr>
            <a:lvl3pPr>
              <a:buClrTx/>
              <a:buFont typeface="Wingdings" pitchFamily="2" charset="2"/>
              <a:buChar char="o"/>
              <a:defRPr sz="2312" b="0">
                <a:latin typeface="Calibri Light" pitchFamily="34" charset="0"/>
              </a:defRPr>
            </a:lvl3pPr>
            <a:lvl4pPr>
              <a:buClrTx/>
              <a:buFont typeface="Wingdings" pitchFamily="2" charset="2"/>
              <a:buChar char="o"/>
              <a:defRPr sz="2040" b="0">
                <a:latin typeface="Calibri Light" pitchFamily="34" charset="0"/>
              </a:defRPr>
            </a:lvl4pPr>
            <a:lvl5pPr>
              <a:buClrTx/>
              <a:buFont typeface="Wingdings" pitchFamily="2" charset="2"/>
              <a:buChar char="o"/>
              <a:defRPr sz="1768"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8809170" y="6492280"/>
            <a:ext cx="3627305" cy="469103"/>
          </a:xfrm>
          <a:prstGeom prst="rect">
            <a:avLst/>
          </a:prstGeom>
          <a:noFill/>
          <a:ln w="9525">
            <a:noFill/>
            <a:miter lim="800000"/>
            <a:headEnd/>
            <a:tailEnd/>
          </a:ln>
        </p:spPr>
        <p:txBody>
          <a:bodyPr wrap="square" rtlCol="0">
            <a:spAutoFit/>
          </a:bodyPr>
          <a:lstStyle/>
          <a:p>
            <a:pPr algn="r"/>
            <a:r>
              <a:rPr lang="en-US" sz="1224" b="0" u="none" dirty="0">
                <a:solidFill>
                  <a:srgbClr val="000000"/>
                </a:solidFill>
                <a:latin typeface="Calibri"/>
                <a:cs typeface="Mangal" pitchFamily="18" charset="0"/>
              </a:rPr>
              <a:t>© </a:t>
            </a:r>
            <a:r>
              <a:rPr lang="en-US" sz="1224" b="0" u="none" dirty="0" err="1">
                <a:solidFill>
                  <a:srgbClr val="000000"/>
                </a:solidFill>
                <a:latin typeface="Calibri"/>
                <a:cs typeface="Mangal" pitchFamily="18" charset="0"/>
              </a:rPr>
              <a:t>ITtransformation</a:t>
            </a:r>
            <a:r>
              <a:rPr lang="en-US" sz="1224" b="0" u="none" dirty="0">
                <a:solidFill>
                  <a:srgbClr val="000000"/>
                </a:solidFill>
                <a:latin typeface="Calibri"/>
                <a:cs typeface="Mangal" pitchFamily="18" charset="0"/>
              </a:rPr>
              <a:t>. All rights reserved.</a:t>
            </a:r>
          </a:p>
          <a:p>
            <a:pPr algn="r"/>
            <a:r>
              <a:rPr lang="en-US" sz="1224" b="0" u="none" dirty="0">
                <a:solidFill>
                  <a:srgbClr val="000000"/>
                </a:solidFill>
                <a:latin typeface="Calibri"/>
                <a:cs typeface="Mangal" pitchFamily="18" charset="0"/>
              </a:rPr>
              <a:t>http://</a:t>
            </a:r>
            <a:r>
              <a:rPr lang="en-US" sz="1224" b="0" u="none" dirty="0" err="1">
                <a:solidFill>
                  <a:srgbClr val="000000"/>
                </a:solidFill>
                <a:latin typeface="Calibri"/>
                <a:cs typeface="Mangal" pitchFamily="18" charset="0"/>
              </a:rPr>
              <a:t>www.ITtransformation.events</a:t>
            </a:r>
            <a:r>
              <a:rPr lang="en-US" sz="1224" b="0" u="none" dirty="0">
                <a:solidFill>
                  <a:srgbClr val="000000"/>
                </a:solidFill>
                <a:latin typeface="Calibri"/>
                <a:cs typeface="Mangal" pitchFamily="18" charset="0"/>
              </a:rPr>
              <a:t>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098" y="6383733"/>
            <a:ext cx="2590932" cy="533076"/>
          </a:xfrm>
          <a:prstGeom prst="rect">
            <a:avLst/>
          </a:prstGeom>
        </p:spPr>
      </p:pic>
    </p:spTree>
    <p:extLst>
      <p:ext uri="{BB962C8B-B14F-4D97-AF65-F5344CB8AC3E}">
        <p14:creationId xmlns:p14="http://schemas.microsoft.com/office/powerpoint/2010/main" val="1149151121"/>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50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73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19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0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67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036536"/>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036536"/>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3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036536"/>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036536"/>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1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290" indent="-287290">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1"/>
            <a:ext cx="5486399" cy="2048744"/>
          </a:xfrm>
        </p:spPr>
        <p:txBody>
          <a:bodyPr wrap="square">
            <a:spAutoFit/>
          </a:bodyPr>
          <a:lstStyle>
            <a:lvl1pPr marL="287290" indent="-287290">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79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1"/>
            <a:ext cx="5486399" cy="2048744"/>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137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17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2"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1008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734"/>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271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dark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734"/>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6594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3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7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1"/>
                </a:gradFill>
                <a:cs typeface="Segoe UI" pitchFamily="34" charset="0"/>
              </a:rPr>
              <a:t>©</a:t>
            </a:r>
            <a:r>
              <a:rPr lang="en-US" sz="700" baseline="0" dirty="0">
                <a:gradFill>
                  <a:gsLst>
                    <a:gs pos="0">
                      <a:srgbClr val="FFFFFF"/>
                    </a:gs>
                    <a:gs pos="100000">
                      <a:srgbClr val="FFFFFF"/>
                    </a:gs>
                  </a:gsLst>
                  <a:lin ang="5400000" scaled="1"/>
                </a:gradFill>
                <a:cs typeface="Segoe UI" pitchFamily="34" charset="0"/>
              </a:rPr>
              <a:t> Copyright</a:t>
            </a:r>
            <a:r>
              <a:rPr lang="en-US" sz="700" dirty="0">
                <a:gradFill>
                  <a:gsLst>
                    <a:gs pos="0">
                      <a:srgbClr val="FFFFFF"/>
                    </a:gs>
                    <a:gs pos="100000">
                      <a:srgbClr val="FFFFFF"/>
                    </a:gs>
                  </a:gsLst>
                  <a:lin ang="5400000" scaled="1"/>
                </a:gradFill>
                <a:cs typeface="Segoe UI" pitchFamily="34" charset="0"/>
              </a:rPr>
              <a: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783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6942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4834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3" y="1759921"/>
            <a:ext cx="8046632" cy="1828786"/>
          </a:xfrm>
          <a:noFill/>
        </p:spPr>
        <p:txBody>
          <a:bodyPr lIns="146304" tIns="91440" rIns="146304" bIns="91440" anchor="t" anchorCtr="0"/>
          <a:lstStyle>
            <a:lvl1pPr>
              <a:defRPr sz="5400" spc="-101"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39391894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3539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94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6923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7634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50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682419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5793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7879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011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5558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9536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41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5872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83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08325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6420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7" y="845532"/>
            <a:ext cx="5781235" cy="5471131"/>
          </a:xfrm>
          <a:prstGeom prst="rect">
            <a:avLst/>
          </a:prstGeom>
        </p:spPr>
      </p:pic>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090" y="5723731"/>
            <a:ext cx="2651731" cy="1188526"/>
          </a:xfrm>
          <a:prstGeom prst="rect">
            <a:avLst/>
          </a:prstGeom>
        </p:spPr>
      </p:pic>
    </p:spTree>
    <p:extLst>
      <p:ext uri="{BB962C8B-B14F-4D97-AF65-F5344CB8AC3E}">
        <p14:creationId xmlns:p14="http://schemas.microsoft.com/office/powerpoint/2010/main" val="1742200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52567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87153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16686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819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56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17279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9284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40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07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19314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70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497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3690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33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072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332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47652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0172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295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307939"/>
          </a:xfrm>
        </p:spPr>
        <p:txBody>
          <a:bodyPr>
            <a:spAutoFit/>
          </a:bodyPr>
          <a:lstStyle>
            <a:lvl1pPr>
              <a:defRPr sz="35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2218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0645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86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4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902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921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32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029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5893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03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314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340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35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511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418761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41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15842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868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A7DC3-9E96-490E-A16C-41788F46812A}"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23497640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A7DC3-9E96-490E-A16C-41788F46812A}"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23968978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A7DC3-9E96-490E-A16C-41788F46812A}" type="datetimeFigureOut">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28372945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2858824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4"/>
            <a:ext cx="11887200" cy="2307939"/>
          </a:xfrm>
        </p:spPr>
        <p:txBody>
          <a:bodyPr>
            <a:spAutoFit/>
          </a:bodyPr>
          <a:lstStyle>
            <a:lvl1pPr>
              <a:defRPr sz="359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2987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820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927697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648192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theme" Target="../theme/theme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image" Target="../media/image1.emf"/><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1.emf"/><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76" Type="http://schemas.openxmlformats.org/officeDocument/2006/relationships/image" Target="../media/image11.pn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slideLayout" Target="../slideLayouts/slideLayout19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61" Type="http://schemas.openxmlformats.org/officeDocument/2006/relationships/slideLayout" Target="../slideLayouts/slideLayout179.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theme" Target="../theme/theme8.xml"/><Relationship Id="rId1" Type="http://schemas.openxmlformats.org/officeDocument/2006/relationships/slideLayout" Target="../slideLayouts/slideLayout119.xml"/><Relationship Id="rId6"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10" Type="http://schemas.openxmlformats.org/officeDocument/2006/relationships/image" Target="../media/image1.emf"/><Relationship Id="rId4" Type="http://schemas.openxmlformats.org/officeDocument/2006/relationships/slideLayout" Target="../slideLayouts/slideLayout19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703747"/>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Lst>
  <p:transition>
    <p:fade/>
  </p:transition>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47146015"/>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32794295"/>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6" r:id="rId16"/>
    <p:sldLayoutId id="2147484557" r:id="rId17"/>
    <p:sldLayoutId id="2147484558" r:id="rId18"/>
    <p:sldLayoutId id="2147484559" r:id="rId19"/>
    <p:sldLayoutId id="2147484560"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27727986"/>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F7A7DC3-9E96-490E-A16C-41788F46812A}" type="datetimeFigureOut">
              <a:rPr lang="en-US" smtClean="0"/>
              <a:t>11/1/2017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B6782B9-FB9B-488D-AFE7-8E2A5A1E8CA1}" type="slidenum">
              <a:rPr lang="en-US" smtClean="0"/>
              <a:t>‹#›</a:t>
            </a:fld>
            <a:endParaRPr lang="en-US"/>
          </a:p>
        </p:txBody>
      </p:sp>
    </p:spTree>
    <p:extLst>
      <p:ext uri="{BB962C8B-B14F-4D97-AF65-F5344CB8AC3E}">
        <p14:creationId xmlns:p14="http://schemas.microsoft.com/office/powerpoint/2010/main" val="2314997990"/>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2635270"/>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1094289"/>
      </p:ext>
    </p:extLst>
  </p:cSld>
  <p:clrMap bg1="dk1" tx1="lt1" bg2="dk2" tx2="lt2" accent1="accent1" accent2="accent2" accent3="accent3" accent4="accent4" accent5="accent5" accent6="accent6" hlink="hlink" folHlink="folHlink"/>
  <p:sldLayoutIdLst>
    <p:sldLayoutId id="2147484609" r:id="rId1"/>
    <p:sldLayoutId id="2147484610" r:id="rId2"/>
    <p:sldLayoutId id="2147484611" r:id="rId3"/>
    <p:sldLayoutId id="2147484612" r:id="rId4"/>
    <p:sldLayoutId id="2147484613" r:id="rId5"/>
    <p:sldLayoutId id="2147484614" r:id="rId6"/>
    <p:sldLayoutId id="2147484615" r:id="rId7"/>
    <p:sldLayoutId id="2147484616" r:id="rId8"/>
    <p:sldLayoutId id="2147484617" r:id="rId9"/>
    <p:sldLayoutId id="2147484618" r:id="rId10"/>
    <p:sldLayoutId id="2147484619" r:id="rId11"/>
    <p:sldLayoutId id="2147484620" r:id="rId12"/>
    <p:sldLayoutId id="2147484621" r:id="rId13"/>
    <p:sldLayoutId id="2147484622" r:id="rId14"/>
    <p:sldLayoutId id="2147484623" r:id="rId15"/>
    <p:sldLayoutId id="2147484624" r:id="rId16"/>
    <p:sldLayoutId id="2147484625" r:id="rId17"/>
    <p:sldLayoutId id="2147484626" r:id="rId18"/>
    <p:sldLayoutId id="2147484627" r:id="rId19"/>
    <p:sldLayoutId id="2147484628" r:id="rId20"/>
    <p:sldLayoutId id="2147484629" r:id="rId21"/>
    <p:sldLayoutId id="2147484630" r:id="rId22"/>
    <p:sldLayoutId id="2147484631" r:id="rId23"/>
    <p:sldLayoutId id="2147484632" r:id="rId24"/>
    <p:sldLayoutId id="2147484633" r:id="rId25"/>
    <p:sldLayoutId id="2147484634" r:id="rId26"/>
    <p:sldLayoutId id="2147484635" r:id="rId27"/>
    <p:sldLayoutId id="2147484636" r:id="rId28"/>
    <p:sldLayoutId id="2147484637" r:id="rId29"/>
    <p:sldLayoutId id="2147484638" r:id="rId30"/>
    <p:sldLayoutId id="2147484639" r:id="rId31"/>
    <p:sldLayoutId id="2147484640" r:id="rId32"/>
    <p:sldLayoutId id="2147484641" r:id="rId33"/>
    <p:sldLayoutId id="2147484642" r:id="rId34"/>
    <p:sldLayoutId id="2147484643" r:id="rId35"/>
    <p:sldLayoutId id="2147484644" r:id="rId36"/>
    <p:sldLayoutId id="2147484645" r:id="rId37"/>
    <p:sldLayoutId id="2147484646" r:id="rId38"/>
    <p:sldLayoutId id="2147484647" r:id="rId39"/>
    <p:sldLayoutId id="2147484648" r:id="rId40"/>
    <p:sldLayoutId id="2147484649" r:id="rId41"/>
    <p:sldLayoutId id="2147484650" r:id="rId42"/>
    <p:sldLayoutId id="2147484651" r:id="rId43"/>
    <p:sldLayoutId id="2147484652" r:id="rId44"/>
    <p:sldLayoutId id="2147484653" r:id="rId45"/>
    <p:sldLayoutId id="2147484654" r:id="rId46"/>
    <p:sldLayoutId id="2147484655" r:id="rId47"/>
    <p:sldLayoutId id="2147484656" r:id="rId48"/>
    <p:sldLayoutId id="2147484657" r:id="rId49"/>
    <p:sldLayoutId id="2147484658" r:id="rId50"/>
    <p:sldLayoutId id="2147484659" r:id="rId51"/>
    <p:sldLayoutId id="2147484660" r:id="rId52"/>
    <p:sldLayoutId id="2147484661" r:id="rId53"/>
    <p:sldLayoutId id="2147484662" r:id="rId54"/>
    <p:sldLayoutId id="2147484663" r:id="rId55"/>
    <p:sldLayoutId id="2147484664" r:id="rId56"/>
    <p:sldLayoutId id="2147484665" r:id="rId57"/>
    <p:sldLayoutId id="2147484666" r:id="rId58"/>
    <p:sldLayoutId id="2147484667" r:id="rId59"/>
    <p:sldLayoutId id="2147484668" r:id="rId60"/>
    <p:sldLayoutId id="2147484669" r:id="rId61"/>
    <p:sldLayoutId id="2147484670" r:id="rId62"/>
    <p:sldLayoutId id="2147484671" r:id="rId63"/>
    <p:sldLayoutId id="2147484672" r:id="rId64"/>
    <p:sldLayoutId id="2147484673" r:id="rId65"/>
    <p:sldLayoutId id="2147484674" r:id="rId66"/>
    <p:sldLayoutId id="2147484675" r:id="rId67"/>
    <p:sldLayoutId id="2147484676" r:id="rId68"/>
    <p:sldLayoutId id="2147484677" r:id="rId69"/>
    <p:sldLayoutId id="2147484678" r:id="rId70"/>
    <p:sldLayoutId id="2147484679" r:id="rId71"/>
    <p:sldLayoutId id="2147484680" r:id="rId72"/>
    <p:sldLayoutId id="2147484681" r:id="rId73"/>
    <p:sldLayoutId id="2147484682" r:id="rId7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7" cy="213184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553862918"/>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161" marR="0" indent="-241284" algn="l" defTabSz="9326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048" marR="0" indent="-228586" algn="l" defTabSz="9326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632" marR="0" indent="-228586" algn="l" defTabSz="9326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218" marR="0" indent="-228586" algn="l" defTabSz="9326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62.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3.xml"/><Relationship Id="rId5" Type="http://schemas.openxmlformats.org/officeDocument/2006/relationships/hyperlink" Target="http://ecorner.stanford.edu/videos/1327/Core-and-Context" TargetMode="Externa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3.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0.xml"/><Relationship Id="rId16" Type="http://schemas.openxmlformats.org/officeDocument/2006/relationships/image" Target="../media/image57.png"/><Relationship Id="rId1" Type="http://schemas.openxmlformats.org/officeDocument/2006/relationships/slideLayout" Target="../slideLayouts/slideLayout101.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60.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21.xml"/><Relationship Id="rId16" Type="http://schemas.openxmlformats.org/officeDocument/2006/relationships/image" Target="../media/image72.jpeg"/><Relationship Id="rId20" Type="http://schemas.openxmlformats.org/officeDocument/2006/relationships/image" Target="../media/image76.png"/><Relationship Id="rId1" Type="http://schemas.openxmlformats.org/officeDocument/2006/relationships/slideLayout" Target="../slideLayouts/slideLayout48.xml"/><Relationship Id="rId6" Type="http://schemas.openxmlformats.org/officeDocument/2006/relationships/image" Target="../media/image62.gif"/><Relationship Id="rId11" Type="http://schemas.openxmlformats.org/officeDocument/2006/relationships/image" Target="../media/image67.png"/><Relationship Id="rId24" Type="http://schemas.openxmlformats.org/officeDocument/2006/relationships/image" Target="../media/image80.jpe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jpeg"/><Relationship Id="rId10" Type="http://schemas.openxmlformats.org/officeDocument/2006/relationships/image" Target="../media/image66.png"/><Relationship Id="rId19" Type="http://schemas.openxmlformats.org/officeDocument/2006/relationships/image" Target="../media/image75.png"/><Relationship Id="rId4" Type="http://schemas.microsoft.com/office/2007/relationships/hdphoto" Target="../media/hdphoto11.wdp"/><Relationship Id="rId9" Type="http://schemas.openxmlformats.org/officeDocument/2006/relationships/image" Target="../media/image65.jpeg"/><Relationship Id="rId14" Type="http://schemas.openxmlformats.org/officeDocument/2006/relationships/image" Target="../media/image70.jpeg"/><Relationship Id="rId22" Type="http://schemas.openxmlformats.org/officeDocument/2006/relationships/image" Target="../media/image78.png"/><Relationship Id="rId27" Type="http://schemas.openxmlformats.org/officeDocument/2006/relationships/image" Target="../media/image83.jpeg"/></Relationships>
</file>

<file path=ppt/slides/_rels/slide25.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microsoft.com/office/2007/relationships/hdphoto" Target="../media/hdphoto13.wdp"/><Relationship Id="rId11" Type="http://schemas.openxmlformats.org/officeDocument/2006/relationships/image" Target="../media/image89.png"/><Relationship Id="rId5" Type="http://schemas.openxmlformats.org/officeDocument/2006/relationships/image" Target="../media/image86.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88.png"/><Relationship Id="rId14" Type="http://schemas.microsoft.com/office/2007/relationships/hdphoto" Target="../media/hdphoto1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6.xml"/><Relationship Id="rId1" Type="http://schemas.openxmlformats.org/officeDocument/2006/relationships/themeOverride" Target="../theme/themeOverride4.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6.xml"/><Relationship Id="rId1" Type="http://schemas.openxmlformats.org/officeDocument/2006/relationships/themeOverride" Target="../theme/themeOverride5.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9.xml"/><Relationship Id="rId1" Type="http://schemas.openxmlformats.org/officeDocument/2006/relationships/themeOverride" Target="../theme/themeOverride6.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49.xml"/><Relationship Id="rId5" Type="http://schemas.openxmlformats.org/officeDocument/2006/relationships/image" Target="../media/image100.png"/><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6.xml"/><Relationship Id="rId1" Type="http://schemas.openxmlformats.org/officeDocument/2006/relationships/themeOverride" Target="../theme/themeOverride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3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image" Target="../media/image104.jpeg"/><Relationship Id="rId7" Type="http://schemas.openxmlformats.org/officeDocument/2006/relationships/image" Target="../media/image108.jpeg"/><Relationship Id="rId12"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07.png"/><Relationship Id="rId11" Type="http://schemas.openxmlformats.org/officeDocument/2006/relationships/image" Target="../media/image112.jpeg"/><Relationship Id="rId5" Type="http://schemas.openxmlformats.org/officeDocument/2006/relationships/image" Target="../media/image106.jpe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jpeg"/><Relationship Id="rId1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hemeOverride" Target="../theme/themeOverride8.xml"/><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48.xml"/><Relationship Id="rId5" Type="http://schemas.openxmlformats.org/officeDocument/2006/relationships/image" Target="../media/image120.png"/><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48.xml"/><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jpeg"/><Relationship Id="rId7"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48.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jpeg"/></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9.xml"/><Relationship Id="rId1" Type="http://schemas.openxmlformats.org/officeDocument/2006/relationships/themeOverride" Target="../theme/themeOverride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8.xml"/><Relationship Id="rId1" Type="http://schemas.openxmlformats.org/officeDocument/2006/relationships/themeOverride" Target="../theme/themeOverride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4.png"/><Relationship Id="rId3" Type="http://schemas.openxmlformats.org/officeDocument/2006/relationships/notesSlide" Target="../notesSlides/notesSlide4.xml"/><Relationship Id="rId7" Type="http://schemas.openxmlformats.org/officeDocument/2006/relationships/image" Target="../media/image31.png"/><Relationship Id="rId12" Type="http://schemas.microsoft.com/office/2007/relationships/hdphoto" Target="../media/hdphoto4.wdp"/><Relationship Id="rId2" Type="http://schemas.openxmlformats.org/officeDocument/2006/relationships/slideLayout" Target="../slideLayouts/slideLayout41.xml"/><Relationship Id="rId16" Type="http://schemas.microsoft.com/office/2007/relationships/hdphoto" Target="../media/hdphoto6.wdp"/><Relationship Id="rId1" Type="http://schemas.openxmlformats.org/officeDocument/2006/relationships/themeOverride" Target="../theme/themeOverride2.xml"/><Relationship Id="rId6" Type="http://schemas.openxmlformats.org/officeDocument/2006/relationships/image" Target="../media/image30.emf"/><Relationship Id="rId11" Type="http://schemas.openxmlformats.org/officeDocument/2006/relationships/image" Target="../media/image33.png"/><Relationship Id="rId5" Type="http://schemas.microsoft.com/office/2007/relationships/hdphoto" Target="../media/hdphoto1.wdp"/><Relationship Id="rId15" Type="http://schemas.openxmlformats.org/officeDocument/2006/relationships/image" Target="../media/image35.png"/><Relationship Id="rId10" Type="http://schemas.microsoft.com/office/2007/relationships/hdphoto" Target="../media/hdphoto3.wdp"/><Relationship Id="rId4" Type="http://schemas.openxmlformats.org/officeDocument/2006/relationships/image" Target="../media/image29.png"/><Relationship Id="rId9" Type="http://schemas.openxmlformats.org/officeDocument/2006/relationships/image" Target="../media/image32.png"/><Relationship Id="rId14" Type="http://schemas.microsoft.com/office/2007/relationships/hdphoto" Target="../media/hdphoto5.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slideLayout" Target="../slideLayouts/slideLayout49.xml"/><Relationship Id="rId1" Type="http://schemas.openxmlformats.org/officeDocument/2006/relationships/themeOverride" Target="../theme/themeOverride11.xml"/></Relationships>
</file>

<file path=ppt/slides/_rels/slide53.xml.rels><?xml version="1.0" encoding="UTF-8" standalone="yes"?>
<Relationships xmlns="http://schemas.openxmlformats.org/package/2006/relationships"><Relationship Id="rId3" Type="http://schemas.openxmlformats.org/officeDocument/2006/relationships/hyperlink" Target="https://aka.ms/azssession" TargetMode="External"/><Relationship Id="rId2" Type="http://schemas.openxmlformats.org/officeDocument/2006/relationships/notesSlide" Target="../notesSlides/notesSlide48.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6.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50.xml"/><Relationship Id="rId1" Type="http://schemas.openxmlformats.org/officeDocument/2006/relationships/slideLayout" Target="../slideLayouts/slideLayout77.xml"/><Relationship Id="rId4" Type="http://schemas.openxmlformats.org/officeDocument/2006/relationships/hyperlink" Target="https://myignite.microsoft.com/evaluation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80.xml"/><Relationship Id="rId6" Type="http://schemas.openxmlformats.org/officeDocument/2006/relationships/image" Target="../media/image38.png"/><Relationship Id="rId5" Type="http://schemas.microsoft.com/office/2007/relationships/hdphoto" Target="../media/hdphoto7.wdp"/><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3.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54.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5.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png"/><Relationship Id="rId7" Type="http://schemas.openxmlformats.org/officeDocument/2006/relationships/image" Target="../media/image140.gif"/><Relationship Id="rId2" Type="http://schemas.openxmlformats.org/officeDocument/2006/relationships/notesSlide" Target="../notesSlides/notesSlide56.xml"/><Relationship Id="rId1" Type="http://schemas.openxmlformats.org/officeDocument/2006/relationships/slideLayout" Target="../slideLayouts/slideLayout59.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jpeg"/></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204.xml"/><Relationship Id="rId4" Type="http://schemas.openxmlformats.org/officeDocument/2006/relationships/image" Target="../media/image14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66.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58.xml"/><Relationship Id="rId1" Type="http://schemas.openxmlformats.org/officeDocument/2006/relationships/slideLayout" Target="../slideLayouts/slideLayout209.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1DC3-5F0F-47A1-B670-6755BDBBC18B}"/>
              </a:ext>
            </a:extLst>
          </p:cNvPr>
          <p:cNvSpPr>
            <a:spLocks noGrp="1"/>
          </p:cNvSpPr>
          <p:nvPr>
            <p:ph type="title"/>
          </p:nvPr>
        </p:nvSpPr>
        <p:spPr/>
        <p:txBody>
          <a:bodyPr/>
          <a:lstStyle/>
          <a:p>
            <a:r>
              <a:rPr lang="en-US" dirty="0"/>
              <a:t>Digital transformation with Azure and Azure Stack</a:t>
            </a:r>
          </a:p>
        </p:txBody>
      </p:sp>
      <p:sp>
        <p:nvSpPr>
          <p:cNvPr id="3" name="Text Placeholder 2">
            <a:extLst>
              <a:ext uri="{FF2B5EF4-FFF2-40B4-BE49-F238E27FC236}">
                <a16:creationId xmlns:a16="http://schemas.microsoft.com/office/drawing/2014/main" id="{0E939B88-0864-4111-B222-19F69351FDFA}"/>
              </a:ext>
            </a:extLst>
          </p:cNvPr>
          <p:cNvSpPr>
            <a:spLocks noGrp="1"/>
          </p:cNvSpPr>
          <p:nvPr>
            <p:ph type="body" sz="quarter" idx="12"/>
          </p:nvPr>
        </p:nvSpPr>
        <p:spPr>
          <a:xfrm>
            <a:off x="274701" y="3041371"/>
            <a:ext cx="5486337" cy="1828007"/>
          </a:xfrm>
        </p:spPr>
        <p:txBody>
          <a:bodyPr/>
          <a:lstStyle/>
          <a:p>
            <a:pPr lvl="0">
              <a:defRPr/>
            </a:pPr>
            <a:r>
              <a:rPr lang="en-US" dirty="0">
                <a:gradFill>
                  <a:gsLst>
                    <a:gs pos="91000">
                      <a:srgbClr val="FFFFFF"/>
                    </a:gs>
                    <a:gs pos="0">
                      <a:srgbClr val="FFFFFF"/>
                    </a:gs>
                  </a:gsLst>
                  <a:lin ang="5400000" scaled="0"/>
                </a:gradFill>
              </a:rPr>
              <a:t>Jeffrey </a:t>
            </a:r>
            <a:r>
              <a:rPr lang="en-US" dirty="0" err="1">
                <a:gradFill>
                  <a:gsLst>
                    <a:gs pos="91000">
                      <a:srgbClr val="FFFFFF"/>
                    </a:gs>
                    <a:gs pos="0">
                      <a:srgbClr val="FFFFFF"/>
                    </a:gs>
                  </a:gsLst>
                  <a:lin ang="5400000" scaled="0"/>
                </a:gradFill>
              </a:rPr>
              <a:t>Snover</a:t>
            </a:r>
            <a:endParaRPr lang="en-US" dirty="0">
              <a:gradFill>
                <a:gsLst>
                  <a:gs pos="91000">
                    <a:srgbClr val="FFFFFF"/>
                  </a:gs>
                  <a:gs pos="0">
                    <a:srgbClr val="FFFFFF"/>
                  </a:gs>
                </a:gsLst>
                <a:lin ang="5400000" scaled="0"/>
              </a:gradFill>
              <a:cs typeface="Segoe UI Semilight"/>
            </a:endParaRPr>
          </a:p>
          <a:p>
            <a:pPr lvl="0">
              <a:defRPr/>
            </a:pPr>
            <a:r>
              <a:rPr lang="en-US" dirty="0">
                <a:gradFill>
                  <a:gsLst>
                    <a:gs pos="91000">
                      <a:srgbClr val="FFFFFF"/>
                    </a:gs>
                    <a:gs pos="0">
                      <a:srgbClr val="FFFFFF"/>
                    </a:gs>
                  </a:gsLst>
                  <a:lin ang="5400000" scaled="0"/>
                </a:gradFill>
              </a:rPr>
              <a:t>Technical Fellow</a:t>
            </a:r>
            <a:endParaRPr lang="en-US" dirty="0">
              <a:gradFill>
                <a:gsLst>
                  <a:gs pos="91000">
                    <a:srgbClr val="FFFFFF"/>
                  </a:gs>
                  <a:gs pos="0">
                    <a:srgbClr val="FFFFFF"/>
                  </a:gs>
                </a:gsLst>
                <a:lin ang="5400000" scaled="0"/>
              </a:gradFill>
              <a:cs typeface="Segoe UI Semilight"/>
            </a:endParaRPr>
          </a:p>
          <a:p>
            <a:pPr lvl="0">
              <a:defRPr/>
            </a:pPr>
            <a:r>
              <a:rPr lang="en-US" dirty="0">
                <a:gradFill>
                  <a:gsLst>
                    <a:gs pos="91000">
                      <a:srgbClr val="FFFFFF"/>
                    </a:gs>
                    <a:gs pos="0">
                      <a:srgbClr val="FFFFFF"/>
                    </a:gs>
                  </a:gsLst>
                  <a:lin ang="5400000" scaled="0"/>
                </a:gradFill>
              </a:rPr>
              <a:t>Azure Stack Architect</a:t>
            </a:r>
            <a:endParaRPr lang="en-US" dirty="0">
              <a:gradFill>
                <a:gsLst>
                  <a:gs pos="91000">
                    <a:srgbClr val="FFFFFF"/>
                  </a:gs>
                  <a:gs pos="0">
                    <a:srgbClr val="FFFFFF"/>
                  </a:gs>
                </a:gsLst>
                <a:lin ang="5400000" scaled="0"/>
              </a:gradFill>
              <a:cs typeface="Segoe UI Semilight"/>
            </a:endParaRPr>
          </a:p>
        </p:txBody>
      </p:sp>
      <p:sp>
        <p:nvSpPr>
          <p:cNvPr id="4" name="Text Placeholder 3">
            <a:extLst>
              <a:ext uri="{FF2B5EF4-FFF2-40B4-BE49-F238E27FC236}">
                <a16:creationId xmlns:a16="http://schemas.microsoft.com/office/drawing/2014/main" id="{66BA6AB2-C301-4F9C-A9F5-7CB3BED58CE4}"/>
              </a:ext>
            </a:extLst>
          </p:cNvPr>
          <p:cNvSpPr>
            <a:spLocks noGrp="1"/>
          </p:cNvSpPr>
          <p:nvPr>
            <p:ph type="body" sz="quarter" idx="13"/>
          </p:nvPr>
        </p:nvSpPr>
        <p:spPr/>
        <p:txBody>
          <a:bodyPr/>
          <a:lstStyle/>
          <a:p>
            <a:r>
              <a:rPr lang="en-US" dirty="0"/>
              <a:t>BRK2108</a:t>
            </a:r>
          </a:p>
        </p:txBody>
      </p:sp>
      <p:sp>
        <p:nvSpPr>
          <p:cNvPr id="5" name="Text Placeholder 2">
            <a:extLst>
              <a:ext uri="{FF2B5EF4-FFF2-40B4-BE49-F238E27FC236}">
                <a16:creationId xmlns:a16="http://schemas.microsoft.com/office/drawing/2014/main" id="{2C080919-43CE-486A-8482-4C978A8D50E9}"/>
              </a:ext>
            </a:extLst>
          </p:cNvPr>
          <p:cNvSpPr txBox="1">
            <a:spLocks/>
          </p:cNvSpPr>
          <p:nvPr/>
        </p:nvSpPr>
        <p:spPr>
          <a:xfrm>
            <a:off x="5755934" y="3041371"/>
            <a:ext cx="5486337" cy="1828007"/>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563">
              <a:defRPr/>
            </a:pPr>
            <a:r>
              <a:rPr lang="en-US" dirty="0">
                <a:gradFill>
                  <a:gsLst>
                    <a:gs pos="91000">
                      <a:srgbClr val="FFFFFF"/>
                    </a:gs>
                    <a:gs pos="0">
                      <a:srgbClr val="FFFFFF"/>
                    </a:gs>
                  </a:gsLst>
                  <a:lin ang="5400000" scaled="0"/>
                </a:gradFill>
              </a:rPr>
              <a:t>Mark </a:t>
            </a:r>
            <a:r>
              <a:rPr lang="en-US" dirty="0" err="1">
                <a:gradFill>
                  <a:gsLst>
                    <a:gs pos="91000">
                      <a:srgbClr val="FFFFFF"/>
                    </a:gs>
                    <a:gs pos="0">
                      <a:srgbClr val="FFFFFF"/>
                    </a:gs>
                  </a:gsLst>
                  <a:lin ang="5400000" scaled="0"/>
                </a:gradFill>
              </a:rPr>
              <a:t>Russinovich</a:t>
            </a:r>
            <a:endParaRPr lang="en-US" dirty="0">
              <a:gradFill>
                <a:gsLst>
                  <a:gs pos="91000">
                    <a:srgbClr val="FFFFFF"/>
                  </a:gs>
                  <a:gs pos="0">
                    <a:srgbClr val="FFFFFF"/>
                  </a:gs>
                </a:gsLst>
                <a:lin ang="5400000" scaled="0"/>
              </a:gradFill>
              <a:cs typeface="Segoe UI Semilight"/>
            </a:endParaRPr>
          </a:p>
          <a:p>
            <a:pPr lvl="0" defTabSz="932563">
              <a:defRPr/>
            </a:pPr>
            <a:r>
              <a:rPr lang="en-US" dirty="0">
                <a:gradFill>
                  <a:gsLst>
                    <a:gs pos="91000">
                      <a:srgbClr val="FFFFFF"/>
                    </a:gs>
                    <a:gs pos="0">
                      <a:srgbClr val="FFFFFF"/>
                    </a:gs>
                  </a:gsLst>
                  <a:lin ang="5400000" scaled="0"/>
                </a:gradFill>
              </a:rPr>
              <a:t>Technical Fellow</a:t>
            </a:r>
            <a:endParaRPr lang="en-US" dirty="0">
              <a:gradFill>
                <a:gsLst>
                  <a:gs pos="91000">
                    <a:srgbClr val="FFFFFF"/>
                  </a:gs>
                  <a:gs pos="0">
                    <a:srgbClr val="FFFFFF"/>
                  </a:gs>
                </a:gsLst>
                <a:lin ang="5400000" scaled="0"/>
              </a:gradFill>
              <a:cs typeface="Segoe UI Semilight"/>
            </a:endParaRPr>
          </a:p>
          <a:p>
            <a:pPr lvl="0" defTabSz="932563">
              <a:defRPr/>
            </a:pPr>
            <a:r>
              <a:rPr lang="en-US" dirty="0">
                <a:gradFill>
                  <a:gsLst>
                    <a:gs pos="91000">
                      <a:srgbClr val="FFFFFF"/>
                    </a:gs>
                    <a:gs pos="0">
                      <a:srgbClr val="FFFFFF"/>
                    </a:gs>
                  </a:gsLst>
                  <a:lin ang="5400000" scaled="0"/>
                </a:gradFill>
              </a:rPr>
              <a:t>Azure CTO</a:t>
            </a:r>
            <a:endParaRPr lang="en-US" dirty="0">
              <a:gradFill>
                <a:gsLst>
                  <a:gs pos="91000">
                    <a:srgbClr val="FFFFFF"/>
                  </a:gs>
                  <a:gs pos="0">
                    <a:srgbClr val="FFFFFF"/>
                  </a:gs>
                </a:gsLst>
                <a:lin ang="5400000" scaled="0"/>
              </a:gradFill>
              <a:cs typeface="Segoe UI Semilight"/>
            </a:endParaRPr>
          </a:p>
        </p:txBody>
      </p:sp>
    </p:spTree>
    <p:extLst>
      <p:ext uri="{BB962C8B-B14F-4D97-AF65-F5344CB8AC3E}">
        <p14:creationId xmlns:p14="http://schemas.microsoft.com/office/powerpoint/2010/main" val="193703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BE1E-3A4F-4932-858F-FDE6112A20C7}"/>
              </a:ext>
            </a:extLst>
          </p:cNvPr>
          <p:cNvSpPr>
            <a:spLocks noGrp="1"/>
          </p:cNvSpPr>
          <p:nvPr>
            <p:ph type="title"/>
          </p:nvPr>
        </p:nvSpPr>
        <p:spPr>
          <a:xfrm>
            <a:off x="274638" y="2125662"/>
            <a:ext cx="11887200" cy="2179058"/>
          </a:xfrm>
        </p:spPr>
        <p:txBody>
          <a:bodyPr/>
          <a:lstStyle/>
          <a:p>
            <a:r>
              <a:rPr lang="en-US" dirty="0"/>
              <a:t>Azure enables customer’s </a:t>
            </a:r>
            <a:r>
              <a:rPr lang="en-US" dirty="0">
                <a:latin typeface="Segoe UI Semibold" panose="020B0702040204020203" pitchFamily="34" charset="0"/>
                <a:cs typeface="Segoe UI Semibold" panose="020B0702040204020203" pitchFamily="34" charset="0"/>
              </a:rPr>
              <a:t>Digital Transformation</a:t>
            </a:r>
            <a:endParaRPr lang="en-EN" sz="44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3A021C4-8414-4B74-A459-A599BE075392}"/>
              </a:ext>
            </a:extLst>
          </p:cNvPr>
          <p:cNvSpPr txBox="1"/>
          <p:nvPr/>
        </p:nvSpPr>
        <p:spPr>
          <a:xfrm>
            <a:off x="274638" y="4640262"/>
            <a:ext cx="11232679" cy="910704"/>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4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Azure Stack extends Azure to more customers</a:t>
            </a:r>
          </a:p>
        </p:txBody>
      </p:sp>
      <p:sp>
        <p:nvSpPr>
          <p:cNvPr id="5" name="Flowchart: Connector 4">
            <a:extLst>
              <a:ext uri="{FF2B5EF4-FFF2-40B4-BE49-F238E27FC236}">
                <a16:creationId xmlns:a16="http://schemas.microsoft.com/office/drawing/2014/main" id="{BB2C5416-4D73-4E47-8743-658A4AAD069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6844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26" name="Picture 2" descr="https://upload.wikimedia.org/wikipedia/commons/thumb/0/00/Transistor_Count_and_Moore%27s_Law_-_2011.svg/400px-Transistor_Count_and_Moore%27s_Law_-_2011.svg.png">
            <a:extLst>
              <a:ext uri="{FF2B5EF4-FFF2-40B4-BE49-F238E27FC236}">
                <a16:creationId xmlns:a16="http://schemas.microsoft.com/office/drawing/2014/main" id="{AC3DC9C5-64E0-4FC0-82A0-9AE8C38F11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17838" y="1721803"/>
            <a:ext cx="5638800" cy="5074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ED9867-5BB9-403F-897D-84818612928E}"/>
              </a:ext>
            </a:extLst>
          </p:cNvPr>
          <p:cNvSpPr>
            <a:spLocks noGrp="1"/>
          </p:cNvSpPr>
          <p:nvPr>
            <p:ph type="title"/>
          </p:nvPr>
        </p:nvSpPr>
        <p:spPr/>
        <p:txBody>
          <a:bodyPr/>
          <a:lstStyle/>
          <a:p>
            <a:r>
              <a:rPr lang="en-US"/>
              <a:t>You’ve heard of “Moore’s Law”</a:t>
            </a:r>
            <a:endParaRPr lang="en-EN"/>
          </a:p>
        </p:txBody>
      </p:sp>
      <p:sp>
        <p:nvSpPr>
          <p:cNvPr id="4" name="Flowchart: Connector 3">
            <a:extLst>
              <a:ext uri="{FF2B5EF4-FFF2-40B4-BE49-F238E27FC236}">
                <a16:creationId xmlns:a16="http://schemas.microsoft.com/office/drawing/2014/main" id="{66444513-97E7-4B6B-B625-7E906FB3DA52}"/>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02610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20637" y="-5128"/>
            <a:ext cx="12436475" cy="6999653"/>
          </a:xfrm>
          <a:prstGeom prst="rect">
            <a:avLst/>
          </a:prstGeom>
          <a:solidFill>
            <a:schemeClr val="bg2"/>
          </a:solidFill>
        </p:spPr>
      </p:pic>
      <p:grpSp>
        <p:nvGrpSpPr>
          <p:cNvPr id="5" name="Group 4">
            <a:extLst>
              <a:ext uri="{FF2B5EF4-FFF2-40B4-BE49-F238E27FC236}">
                <a16:creationId xmlns:a16="http://schemas.microsoft.com/office/drawing/2014/main" id="{DC7713DD-01AE-43DC-B867-F808129D9531}"/>
              </a:ext>
            </a:extLst>
          </p:cNvPr>
          <p:cNvGrpSpPr/>
          <p:nvPr/>
        </p:nvGrpSpPr>
        <p:grpSpPr>
          <a:xfrm>
            <a:off x="3462786" y="1320885"/>
            <a:ext cx="5669280" cy="4572000"/>
            <a:chOff x="3612595" y="1668742"/>
            <a:chExt cx="5074145" cy="4571301"/>
          </a:xfrm>
        </p:grpSpPr>
        <p:cxnSp>
          <p:nvCxnSpPr>
            <p:cNvPr id="6" name="Straight Connector 5">
              <a:extLst>
                <a:ext uri="{FF2B5EF4-FFF2-40B4-BE49-F238E27FC236}">
                  <a16:creationId xmlns:a16="http://schemas.microsoft.com/office/drawing/2014/main" id="{3DE7E593-CE5C-48A9-828A-D8A7F18641DD}"/>
                </a:ext>
              </a:extLst>
            </p:cNvPr>
            <p:cNvCxnSpPr/>
            <p:nvPr/>
          </p:nvCxnSpPr>
          <p:spPr>
            <a:xfrm>
              <a:off x="6149667" y="1668742"/>
              <a:ext cx="0" cy="457130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41FC42-76DE-435E-90E9-2BCEBD755EE5}"/>
                </a:ext>
              </a:extLst>
            </p:cNvPr>
            <p:cNvCxnSpPr>
              <a:cxnSpLocks/>
            </p:cNvCxnSpPr>
            <p:nvPr/>
          </p:nvCxnSpPr>
          <p:spPr>
            <a:xfrm>
              <a:off x="3612595" y="3954392"/>
              <a:ext cx="5074145"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C22705A-C25B-43B6-AE4B-B5107E4CFCC0}"/>
              </a:ext>
            </a:extLst>
          </p:cNvPr>
          <p:cNvSpPr txBox="1"/>
          <p:nvPr/>
        </p:nvSpPr>
        <p:spPr>
          <a:xfrm>
            <a:off x="6725413" y="1367126"/>
            <a:ext cx="1862252" cy="93252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Context</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Everything else</a:t>
            </a:r>
            <a:endParaRPr kumimoji="0" lang="en-EN" sz="18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56EDD4C1-E7F3-43D6-BC9D-D258780E620D}"/>
              </a:ext>
            </a:extLst>
          </p:cNvPr>
          <p:cNvSpPr txBox="1"/>
          <p:nvPr/>
        </p:nvSpPr>
        <p:spPr>
          <a:xfrm>
            <a:off x="274639" y="2629269"/>
            <a:ext cx="3094288" cy="960220"/>
          </a:xfrm>
          <a:prstGeom prst="rect">
            <a:avLst/>
          </a:prstGeom>
          <a:solidFill>
            <a:schemeClr val="bg1">
              <a:alpha val="15000"/>
            </a:schemeClr>
          </a:solid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Mission Critical</a:t>
            </a:r>
            <a:br>
              <a:rPr kumimoji="0" lang="en-US" sz="24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br>
            <a:r>
              <a:rPr kumimoji="0" lang="en-US" sz="20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Failure=&gt; Deep trouble</a:t>
            </a:r>
            <a:endParaRPr kumimoji="0" lang="en-EN" sz="20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A43CEFB9-2081-4810-B868-235D00432AA3}"/>
              </a:ext>
            </a:extLst>
          </p:cNvPr>
          <p:cNvSpPr txBox="1"/>
          <p:nvPr/>
        </p:nvSpPr>
        <p:spPr>
          <a:xfrm>
            <a:off x="274639" y="4590872"/>
            <a:ext cx="2879854" cy="683222"/>
          </a:xfrm>
          <a:prstGeom prst="rect">
            <a:avLst/>
          </a:prstGeom>
          <a:solidFill>
            <a:schemeClr val="bg1">
              <a:alpha val="15000"/>
            </a:schemeClr>
          </a:solid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Enabling</a:t>
            </a:r>
          </a:p>
        </p:txBody>
      </p:sp>
      <p:sp>
        <p:nvSpPr>
          <p:cNvPr id="17" name="TextBox 16">
            <a:extLst>
              <a:ext uri="{FF2B5EF4-FFF2-40B4-BE49-F238E27FC236}">
                <a16:creationId xmlns:a16="http://schemas.microsoft.com/office/drawing/2014/main" id="{38C436DE-0D20-4EAD-849D-E5632DD67742}"/>
              </a:ext>
            </a:extLst>
          </p:cNvPr>
          <p:cNvSpPr txBox="1"/>
          <p:nvPr/>
        </p:nvSpPr>
        <p:spPr>
          <a:xfrm>
            <a:off x="4703820" y="2791962"/>
            <a:ext cx="1198182"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00B050"/>
                </a:solidFill>
                <a:effectLst/>
                <a:uLnTx/>
                <a:uFillTx/>
                <a:latin typeface="Segoe UI Semilight"/>
                <a:ea typeface="+mn-ea"/>
                <a:cs typeface="+mn-cs"/>
              </a:rPr>
              <a:t>$$$</a:t>
            </a:r>
            <a:endParaRPr kumimoji="0" lang="en-EN" sz="3999" b="1" i="0" u="none" strike="noStrike" kern="1200" cap="none" spc="0" normalizeH="0" baseline="0" noProof="0" err="1">
              <a:ln>
                <a:noFill/>
              </a:ln>
              <a:solidFill>
                <a:srgbClr val="00B050"/>
              </a:soli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669749D5-51C9-49FD-A071-B0DEF7520B51}"/>
              </a:ext>
            </a:extLst>
          </p:cNvPr>
          <p:cNvSpPr txBox="1"/>
          <p:nvPr/>
        </p:nvSpPr>
        <p:spPr>
          <a:xfrm>
            <a:off x="6725413" y="2791962"/>
            <a:ext cx="1248863"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gradFill>
                  <a:gsLst>
                    <a:gs pos="62832">
                      <a:srgbClr val="E81123"/>
                    </a:gs>
                    <a:gs pos="15044">
                      <a:srgbClr val="E81123"/>
                    </a:gs>
                  </a:gsLst>
                  <a:lin ang="5400000" scaled="1"/>
                </a:gradFill>
                <a:effectLst/>
                <a:uLnTx/>
                <a:uFillTx/>
                <a:latin typeface="Segoe UI Semilight"/>
                <a:ea typeface="+mn-ea"/>
                <a:cs typeface="+mn-cs"/>
              </a:rPr>
              <a:t>Risk</a:t>
            </a:r>
            <a:endParaRPr kumimoji="0" lang="en-EN" sz="3999" b="1" i="0" u="none" strike="noStrike" kern="1200" cap="none" spc="0" normalizeH="0" baseline="0" noProof="0" err="1">
              <a:ln>
                <a:noFill/>
              </a:ln>
              <a:gradFill>
                <a:gsLst>
                  <a:gs pos="62832">
                    <a:srgbClr val="E81123"/>
                  </a:gs>
                  <a:gs pos="15044">
                    <a:srgbClr val="E81123"/>
                  </a:gs>
                </a:gsLst>
                <a:lin ang="5400000" scaled="1"/>
              </a:gra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AF6DE882-31CF-4CE4-9593-8862A16145BE}"/>
              </a:ext>
            </a:extLst>
          </p:cNvPr>
          <p:cNvSpPr/>
          <p:nvPr/>
        </p:nvSpPr>
        <p:spPr bwMode="auto">
          <a:xfrm>
            <a:off x="274640" y="6036104"/>
            <a:ext cx="11889564" cy="479014"/>
          </a:xfrm>
          <a:prstGeom prst="rect">
            <a:avLst/>
          </a:prstGeom>
          <a:solidFill>
            <a:srgbClr val="000000">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91440" rIns="182854" bIns="91440"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hlinkClick r:id="rId5"/>
              </a:rPr>
              <a:t>*Geoffrey Moore  http://ecorner.stanford.edu/videos/1327/Core-and-Context</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4B479088-461D-4BE6-B85F-BF4AC0D4EF0F}"/>
              </a:ext>
            </a:extLst>
          </p:cNvPr>
          <p:cNvCxnSpPr>
            <a:cxnSpLocks/>
          </p:cNvCxnSpPr>
          <p:nvPr/>
        </p:nvCxnSpPr>
        <p:spPr>
          <a:xfrm>
            <a:off x="-8044358" y="4137245"/>
            <a:ext cx="5074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C276C5-0B87-4E54-9D86-D85C853E3E65}"/>
              </a:ext>
            </a:extLst>
          </p:cNvPr>
          <p:cNvSpPr txBox="1"/>
          <p:nvPr/>
        </p:nvSpPr>
        <p:spPr>
          <a:xfrm>
            <a:off x="-8181497" y="1303037"/>
            <a:ext cx="2553330" cy="141292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Core</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Differentiation that </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wins customers</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5" name="TextBox 24">
            <a:extLst>
              <a:ext uri="{FF2B5EF4-FFF2-40B4-BE49-F238E27FC236}">
                <a16:creationId xmlns:a16="http://schemas.microsoft.com/office/drawing/2014/main" id="{B8941123-E143-464B-89F9-A0B460C30BE6}"/>
              </a:ext>
            </a:extLst>
          </p:cNvPr>
          <p:cNvSpPr txBox="1"/>
          <p:nvPr/>
        </p:nvSpPr>
        <p:spPr>
          <a:xfrm>
            <a:off x="-5238991" y="1303038"/>
            <a:ext cx="2062986" cy="105193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Context</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Everything else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FC7A5DE9-5997-4424-A068-8E99ABAD2BA1}"/>
              </a:ext>
            </a:extLst>
          </p:cNvPr>
          <p:cNvSpPr txBox="1"/>
          <p:nvPr/>
        </p:nvSpPr>
        <p:spPr>
          <a:xfrm>
            <a:off x="-11381471" y="2857281"/>
            <a:ext cx="2925894" cy="97345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Mission Critical</a:t>
            </a:r>
            <a:b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failure=&gt; deep trouble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1060081" y="4777227"/>
            <a:ext cx="2062986" cy="105193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Enabling</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Everything else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EBE8FCC3-0966-4F8C-837F-C65AD674D682}"/>
              </a:ext>
            </a:extLst>
          </p:cNvPr>
          <p:cNvSpPr txBox="1"/>
          <p:nvPr/>
        </p:nvSpPr>
        <p:spPr>
          <a:xfrm>
            <a:off x="-7260584" y="2994574"/>
            <a:ext cx="1198182"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00B294"/>
                </a:solidFill>
                <a:effectLst/>
                <a:uLnTx/>
                <a:uFillTx/>
                <a:latin typeface="Segoe UI Semilight"/>
                <a:ea typeface="+mn-ea"/>
                <a:cs typeface="+mn-cs"/>
              </a:rPr>
              <a:t>$$$</a:t>
            </a:r>
            <a:endParaRPr kumimoji="0" lang="en-EN" sz="3999" b="1" i="0" u="none" strike="noStrike" kern="1200" cap="none" spc="0" normalizeH="0" baseline="0" noProof="0" err="1">
              <a:ln>
                <a:noFill/>
              </a:ln>
              <a:solidFill>
                <a:srgbClr val="00B294"/>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36EB8262-AF66-4476-AAFA-B6B810FCFC32}"/>
              </a:ext>
            </a:extLst>
          </p:cNvPr>
          <p:cNvSpPr txBox="1"/>
          <p:nvPr/>
        </p:nvSpPr>
        <p:spPr>
          <a:xfrm>
            <a:off x="-5027793" y="2994574"/>
            <a:ext cx="1248863"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FF0000"/>
                </a:solidFill>
                <a:effectLst/>
                <a:uLnTx/>
                <a:uFillTx/>
                <a:latin typeface="Segoe UI Semilight"/>
                <a:ea typeface="+mn-ea"/>
                <a:cs typeface="+mn-cs"/>
              </a:rPr>
              <a:t>Risk</a:t>
            </a:r>
            <a:endParaRPr kumimoji="0" lang="en-EN" sz="3999" b="1" i="0" u="none" strike="noStrike" kern="1200" cap="none" spc="0" normalizeH="0" baseline="0" noProof="0" err="1">
              <a:ln>
                <a:noFill/>
              </a:ln>
              <a:solidFill>
                <a:srgbClr val="FF0000"/>
              </a:soli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45FB3B33-B83C-4AAA-81AB-0ADE8C81997F}"/>
              </a:ext>
            </a:extLst>
          </p:cNvPr>
          <p:cNvSpPr txBox="1"/>
          <p:nvPr/>
        </p:nvSpPr>
        <p:spPr>
          <a:xfrm>
            <a:off x="-7358662" y="5051504"/>
            <a:ext cx="1515355"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Innovate</a:t>
            </a:r>
            <a:endParaRPr kumimoji="0" lang="en-EN" sz="2400" b="0" i="1"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1" name="TextBox 30">
            <a:extLst>
              <a:ext uri="{FF2B5EF4-FFF2-40B4-BE49-F238E27FC236}">
                <a16:creationId xmlns:a16="http://schemas.microsoft.com/office/drawing/2014/main" id="{51A132CD-7D9D-4FA1-90DE-3B423D37E911}"/>
              </a:ext>
            </a:extLst>
          </p:cNvPr>
          <p:cNvSpPr txBox="1"/>
          <p:nvPr/>
        </p:nvSpPr>
        <p:spPr>
          <a:xfrm>
            <a:off x="-5034889" y="5063711"/>
            <a:ext cx="2297106"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Housekeeping</a:t>
            </a:r>
            <a:endParaRPr kumimoji="0" lang="en-EN"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22BBAD6-21E4-4E26-B5BD-8174DFF25D59}"/>
              </a:ext>
            </a:extLst>
          </p:cNvPr>
          <p:cNvSpPr txBox="1"/>
          <p:nvPr/>
        </p:nvSpPr>
        <p:spPr>
          <a:xfrm>
            <a:off x="3884918" y="1367125"/>
            <a:ext cx="2412507" cy="1181820"/>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Core</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Differentiation </a:t>
            </a:r>
            <a:b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b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that wins customers</a:t>
            </a:r>
            <a:endParaRPr kumimoji="0" lang="en-EN" sz="18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33" name="Title 3">
            <a:extLst>
              <a:ext uri="{FF2B5EF4-FFF2-40B4-BE49-F238E27FC236}">
                <a16:creationId xmlns:a16="http://schemas.microsoft.com/office/drawing/2014/main" id="{8CA550DC-77BE-4A36-BF79-DC2C00EB1C03}"/>
              </a:ext>
            </a:extLst>
          </p:cNvPr>
          <p:cNvSpPr txBox="1">
            <a:spLocks/>
          </p:cNvSpPr>
          <p:nvPr/>
        </p:nvSpPr>
        <p:spPr>
          <a:xfrm>
            <a:off x="275482" y="295730"/>
            <a:ext cx="11887878" cy="917444"/>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a:ln>
                  <a:noFill/>
                </a:ln>
                <a:gradFill>
                  <a:gsLst>
                    <a:gs pos="20354">
                      <a:prstClr val="white"/>
                    </a:gs>
                    <a:gs pos="55000">
                      <a:prstClr val="white"/>
                    </a:gs>
                  </a:gsLst>
                  <a:lin ang="5400000" scaled="0"/>
                </a:gradFill>
                <a:effectLst/>
                <a:uLnTx/>
                <a:uFillTx/>
                <a:latin typeface="Calibri Light" panose="020F0302020204030204"/>
                <a:ea typeface="+mj-ea"/>
                <a:cs typeface="+mj-cs"/>
              </a:rPr>
              <a:t>The Other Moore’s Law</a:t>
            </a:r>
            <a:endParaRPr kumimoji="0" lang="en-EN" sz="4488" b="0" i="0" u="none" strike="noStrike" kern="1200" cap="none" spc="0" normalizeH="0" baseline="0" noProof="0">
              <a:ln>
                <a:noFill/>
              </a:ln>
              <a:gradFill>
                <a:gsLst>
                  <a:gs pos="20354">
                    <a:prstClr val="white"/>
                  </a:gs>
                  <a:gs pos="55000">
                    <a:prstClr val="white"/>
                  </a:gs>
                </a:gsLst>
                <a:lin ang="5400000" scaled="0"/>
              </a:gradFill>
              <a:effectLst/>
              <a:uLnTx/>
              <a:uFillTx/>
              <a:latin typeface="Calibri Light" panose="020F0302020204030204"/>
              <a:ea typeface="+mj-ea"/>
              <a:cs typeface="+mj-cs"/>
            </a:endParaRPr>
          </a:p>
        </p:txBody>
      </p:sp>
      <p:sp>
        <p:nvSpPr>
          <p:cNvPr id="34" name="Flowchart: Connector 33">
            <a:extLst>
              <a:ext uri="{FF2B5EF4-FFF2-40B4-BE49-F238E27FC236}">
                <a16:creationId xmlns:a16="http://schemas.microsoft.com/office/drawing/2014/main" id="{7A62FA6F-08DA-4BE8-8418-5FCBFAC9AF4B}"/>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423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1" y="-7938"/>
            <a:ext cx="12436475" cy="6999653"/>
          </a:xfrm>
          <a:prstGeom prst="rect">
            <a:avLst/>
          </a:prstGeom>
          <a:solidFill>
            <a:schemeClr val="bg2"/>
          </a:solidFill>
        </p:spPr>
      </p:pic>
      <p:grpSp>
        <p:nvGrpSpPr>
          <p:cNvPr id="5" name="Group 4">
            <a:extLst>
              <a:ext uri="{FF2B5EF4-FFF2-40B4-BE49-F238E27FC236}">
                <a16:creationId xmlns:a16="http://schemas.microsoft.com/office/drawing/2014/main" id="{DC7713DD-01AE-43DC-B867-F808129D9531}"/>
              </a:ext>
            </a:extLst>
          </p:cNvPr>
          <p:cNvGrpSpPr/>
          <p:nvPr/>
        </p:nvGrpSpPr>
        <p:grpSpPr>
          <a:xfrm>
            <a:off x="3462786" y="1320885"/>
            <a:ext cx="5669280" cy="4572000"/>
            <a:chOff x="3612595" y="1668742"/>
            <a:chExt cx="5074145" cy="4571301"/>
          </a:xfrm>
        </p:grpSpPr>
        <p:cxnSp>
          <p:nvCxnSpPr>
            <p:cNvPr id="6" name="Straight Connector 5">
              <a:extLst>
                <a:ext uri="{FF2B5EF4-FFF2-40B4-BE49-F238E27FC236}">
                  <a16:creationId xmlns:a16="http://schemas.microsoft.com/office/drawing/2014/main" id="{3DE7E593-CE5C-48A9-828A-D8A7F18641DD}"/>
                </a:ext>
              </a:extLst>
            </p:cNvPr>
            <p:cNvCxnSpPr/>
            <p:nvPr/>
          </p:nvCxnSpPr>
          <p:spPr>
            <a:xfrm>
              <a:off x="6149667" y="1668742"/>
              <a:ext cx="0" cy="457130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41FC42-76DE-435E-90E9-2BCEBD755EE5}"/>
                </a:ext>
              </a:extLst>
            </p:cNvPr>
            <p:cNvCxnSpPr>
              <a:cxnSpLocks/>
            </p:cNvCxnSpPr>
            <p:nvPr/>
          </p:nvCxnSpPr>
          <p:spPr>
            <a:xfrm>
              <a:off x="3612595" y="3954392"/>
              <a:ext cx="5074145"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C22705A-C25B-43B6-AE4B-B5107E4CFCC0}"/>
              </a:ext>
            </a:extLst>
          </p:cNvPr>
          <p:cNvSpPr txBox="1"/>
          <p:nvPr/>
        </p:nvSpPr>
        <p:spPr>
          <a:xfrm>
            <a:off x="6725413" y="1367126"/>
            <a:ext cx="1862252" cy="93252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Context</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Everything else</a:t>
            </a:r>
            <a:endParaRPr kumimoji="0" lang="en-EN" sz="18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56EDD4C1-E7F3-43D6-BC9D-D258780E620D}"/>
              </a:ext>
            </a:extLst>
          </p:cNvPr>
          <p:cNvSpPr txBox="1"/>
          <p:nvPr/>
        </p:nvSpPr>
        <p:spPr>
          <a:xfrm>
            <a:off x="274638" y="2629269"/>
            <a:ext cx="3002311" cy="960220"/>
          </a:xfrm>
          <a:prstGeom prst="rect">
            <a:avLst/>
          </a:prstGeom>
          <a:solidFill>
            <a:schemeClr val="bg1">
              <a:alpha val="15000"/>
            </a:schemeClr>
          </a:solid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Mission Critical</a:t>
            </a:r>
            <a:br>
              <a:rPr kumimoji="0" lang="en-US" sz="24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br>
            <a:r>
              <a:rPr kumimoji="0" lang="en-US" sz="20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Failure=&gt; Deep trouble</a:t>
            </a:r>
            <a:endParaRPr kumimoji="0" lang="en-EN" sz="20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A43CEFB9-2081-4810-B868-235D00432AA3}"/>
              </a:ext>
            </a:extLst>
          </p:cNvPr>
          <p:cNvSpPr txBox="1"/>
          <p:nvPr/>
        </p:nvSpPr>
        <p:spPr>
          <a:xfrm>
            <a:off x="274639" y="4590872"/>
            <a:ext cx="2879854" cy="683222"/>
          </a:xfrm>
          <a:prstGeom prst="rect">
            <a:avLst/>
          </a:prstGeom>
          <a:solidFill>
            <a:schemeClr val="bg1">
              <a:alpha val="15000"/>
            </a:schemeClr>
          </a:solid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Enabling</a:t>
            </a:r>
          </a:p>
        </p:txBody>
      </p:sp>
      <p:cxnSp>
        <p:nvCxnSpPr>
          <p:cNvPr id="23" name="Straight Connector 22">
            <a:extLst>
              <a:ext uri="{FF2B5EF4-FFF2-40B4-BE49-F238E27FC236}">
                <a16:creationId xmlns:a16="http://schemas.microsoft.com/office/drawing/2014/main" id="{4B479088-461D-4BE6-B85F-BF4AC0D4EF0F}"/>
              </a:ext>
            </a:extLst>
          </p:cNvPr>
          <p:cNvCxnSpPr>
            <a:cxnSpLocks/>
          </p:cNvCxnSpPr>
          <p:nvPr/>
        </p:nvCxnSpPr>
        <p:spPr>
          <a:xfrm>
            <a:off x="-8044358" y="4137245"/>
            <a:ext cx="5074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C276C5-0B87-4E54-9D86-D85C853E3E65}"/>
              </a:ext>
            </a:extLst>
          </p:cNvPr>
          <p:cNvSpPr txBox="1"/>
          <p:nvPr/>
        </p:nvSpPr>
        <p:spPr>
          <a:xfrm>
            <a:off x="-8181497" y="1303037"/>
            <a:ext cx="2553330" cy="141292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Core</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Differentiation that </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wins customers</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5" name="TextBox 24">
            <a:extLst>
              <a:ext uri="{FF2B5EF4-FFF2-40B4-BE49-F238E27FC236}">
                <a16:creationId xmlns:a16="http://schemas.microsoft.com/office/drawing/2014/main" id="{B8941123-E143-464B-89F9-A0B460C30BE6}"/>
              </a:ext>
            </a:extLst>
          </p:cNvPr>
          <p:cNvSpPr txBox="1"/>
          <p:nvPr/>
        </p:nvSpPr>
        <p:spPr>
          <a:xfrm>
            <a:off x="-5238991" y="1303038"/>
            <a:ext cx="2062986" cy="105193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Context</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Everything else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FC7A5DE9-5997-4424-A068-8E99ABAD2BA1}"/>
              </a:ext>
            </a:extLst>
          </p:cNvPr>
          <p:cNvSpPr txBox="1"/>
          <p:nvPr/>
        </p:nvSpPr>
        <p:spPr>
          <a:xfrm>
            <a:off x="-11381471" y="2857281"/>
            <a:ext cx="2925894" cy="97345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Mission Critical</a:t>
            </a:r>
            <a:b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failure=&gt; deep trouble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1060081" y="4777227"/>
            <a:ext cx="2062986" cy="1051931"/>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Enabling</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Everything else</a:t>
            </a:r>
            <a:endParaRPr kumimoji="0" lang="en-EN" sz="20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EBE8FCC3-0966-4F8C-837F-C65AD674D682}"/>
              </a:ext>
            </a:extLst>
          </p:cNvPr>
          <p:cNvSpPr txBox="1"/>
          <p:nvPr/>
        </p:nvSpPr>
        <p:spPr>
          <a:xfrm>
            <a:off x="-7260584" y="2994574"/>
            <a:ext cx="1198182"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00B294"/>
                </a:solidFill>
                <a:effectLst/>
                <a:uLnTx/>
                <a:uFillTx/>
                <a:latin typeface="Segoe UI Semilight"/>
                <a:ea typeface="+mn-ea"/>
                <a:cs typeface="+mn-cs"/>
              </a:rPr>
              <a:t>$$$</a:t>
            </a:r>
            <a:endParaRPr kumimoji="0" lang="en-EN" sz="3999" b="1" i="0" u="none" strike="noStrike" kern="1200" cap="none" spc="0" normalizeH="0" baseline="0" noProof="0" err="1">
              <a:ln>
                <a:noFill/>
              </a:ln>
              <a:solidFill>
                <a:srgbClr val="00B294"/>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36EB8262-AF66-4476-AAFA-B6B810FCFC32}"/>
              </a:ext>
            </a:extLst>
          </p:cNvPr>
          <p:cNvSpPr txBox="1"/>
          <p:nvPr/>
        </p:nvSpPr>
        <p:spPr>
          <a:xfrm>
            <a:off x="-5027793" y="2994574"/>
            <a:ext cx="1248863" cy="860319"/>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999" b="1" i="0" u="none" strike="noStrike" kern="1200" cap="none" spc="0" normalizeH="0" baseline="0" noProof="0">
                <a:ln>
                  <a:noFill/>
                </a:ln>
                <a:solidFill>
                  <a:srgbClr val="FF0000"/>
                </a:solidFill>
                <a:effectLst/>
                <a:uLnTx/>
                <a:uFillTx/>
                <a:latin typeface="Segoe UI Semilight"/>
                <a:ea typeface="+mn-ea"/>
                <a:cs typeface="+mn-cs"/>
              </a:rPr>
              <a:t>Risk</a:t>
            </a:r>
            <a:endParaRPr kumimoji="0" lang="en-EN" sz="3999" b="1" i="0" u="none" strike="noStrike" kern="1200" cap="none" spc="0" normalizeH="0" baseline="0" noProof="0" err="1">
              <a:ln>
                <a:noFill/>
              </a:ln>
              <a:solidFill>
                <a:srgbClr val="FF0000"/>
              </a:soli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45FB3B33-B83C-4AAA-81AB-0ADE8C81997F}"/>
              </a:ext>
            </a:extLst>
          </p:cNvPr>
          <p:cNvSpPr txBox="1"/>
          <p:nvPr/>
        </p:nvSpPr>
        <p:spPr>
          <a:xfrm>
            <a:off x="-7358662" y="5051504"/>
            <a:ext cx="1515355"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Innovate</a:t>
            </a:r>
            <a:endParaRPr kumimoji="0" lang="en-EN" sz="2400" b="0" i="1"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1" name="TextBox 30">
            <a:extLst>
              <a:ext uri="{FF2B5EF4-FFF2-40B4-BE49-F238E27FC236}">
                <a16:creationId xmlns:a16="http://schemas.microsoft.com/office/drawing/2014/main" id="{51A132CD-7D9D-4FA1-90DE-3B423D37E911}"/>
              </a:ext>
            </a:extLst>
          </p:cNvPr>
          <p:cNvSpPr txBox="1"/>
          <p:nvPr/>
        </p:nvSpPr>
        <p:spPr>
          <a:xfrm>
            <a:off x="-5034889" y="5063711"/>
            <a:ext cx="2297106"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Housekeeping</a:t>
            </a:r>
            <a:endParaRPr kumimoji="0" lang="en-EN"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B549480E-162D-4DAA-B82F-EB624296D2CB}"/>
              </a:ext>
            </a:extLst>
          </p:cNvPr>
          <p:cNvSpPr txBox="1"/>
          <p:nvPr/>
        </p:nvSpPr>
        <p:spPr>
          <a:xfrm>
            <a:off x="3904692" y="2725630"/>
            <a:ext cx="1398017" cy="683222"/>
          </a:xfrm>
          <a:prstGeom prst="rect">
            <a:avLst/>
          </a:prstGeom>
          <a:noFill/>
        </p:spPr>
        <p:txBody>
          <a:bodyPr wrap="square" lIns="182854" tIns="146283" rIns="182854" bIns="146283" rtlCol="0">
            <a:spAutoFit/>
          </a:bodyPr>
          <a:lstStyle>
            <a:defPPr>
              <a:defRPr lang="en-US"/>
            </a:defPPr>
            <a:lvl1pPr defTabSz="932563">
              <a:lnSpc>
                <a:spcPct val="90000"/>
              </a:lnSpc>
              <a:spcAft>
                <a:spcPts val="600"/>
              </a:spcAft>
              <a:defRPr sz="2800" b="1">
                <a:gradFill>
                  <a:gsLst>
                    <a:gs pos="1770">
                      <a:schemeClr val="bg1"/>
                    </a:gs>
                    <a:gs pos="15044">
                      <a:schemeClr val="bg1"/>
                    </a:gs>
                  </a:gsLst>
                  <a:lin ang="5400000" scaled="1"/>
                </a:gradFill>
                <a:latin typeface="Segoe UI Semilight"/>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Focus</a:t>
            </a:r>
            <a:endParaRPr kumimoji="0" lang="en-EN" sz="2800" b="1"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35" name="TextBox 34">
            <a:extLst>
              <a:ext uri="{FF2B5EF4-FFF2-40B4-BE49-F238E27FC236}">
                <a16:creationId xmlns:a16="http://schemas.microsoft.com/office/drawing/2014/main" id="{37EBD38F-3D04-4AD6-B58E-F1518E4E1ECC}"/>
              </a:ext>
            </a:extLst>
          </p:cNvPr>
          <p:cNvSpPr txBox="1"/>
          <p:nvPr/>
        </p:nvSpPr>
        <p:spPr>
          <a:xfrm>
            <a:off x="6725413" y="2725630"/>
            <a:ext cx="1544281" cy="683222"/>
          </a:xfrm>
          <a:prstGeom prst="rect">
            <a:avLst/>
          </a:prstGeom>
          <a:noFill/>
        </p:spPr>
        <p:txBody>
          <a:bodyPr wrap="none" lIns="182854" tIns="146283" rIns="182854" bIns="146283" rtlCol="0">
            <a:spAutoFit/>
          </a:bodyPr>
          <a:lstStyle>
            <a:defPPr>
              <a:defRPr lang="en-US"/>
            </a:defPPr>
            <a:lvl1pPr defTabSz="932563">
              <a:lnSpc>
                <a:spcPct val="90000"/>
              </a:lnSpc>
              <a:spcAft>
                <a:spcPts val="600"/>
              </a:spcAft>
              <a:defRPr sz="2800" b="1">
                <a:gradFill>
                  <a:gsLst>
                    <a:gs pos="1770">
                      <a:schemeClr val="bg1"/>
                    </a:gs>
                    <a:gs pos="15044">
                      <a:schemeClr val="bg1"/>
                    </a:gs>
                  </a:gsLst>
                  <a:lin ang="5400000" scaled="1"/>
                </a:gradFill>
                <a:latin typeface="Segoe UI Semilight"/>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De-Risk</a:t>
            </a:r>
            <a:endParaRPr kumimoji="0" lang="en-EN" sz="2800" b="1"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39" name="Arrow: Right 38">
            <a:extLst>
              <a:ext uri="{FF2B5EF4-FFF2-40B4-BE49-F238E27FC236}">
                <a16:creationId xmlns:a16="http://schemas.microsoft.com/office/drawing/2014/main" id="{2486FC6D-65F7-4DF2-B1D2-A5D3A31922B4}"/>
              </a:ext>
            </a:extLst>
          </p:cNvPr>
          <p:cNvSpPr/>
          <p:nvPr/>
        </p:nvSpPr>
        <p:spPr bwMode="auto">
          <a:xfrm>
            <a:off x="5669681" y="2862616"/>
            <a:ext cx="1005687" cy="36570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E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TextBox 42">
            <a:extLst>
              <a:ext uri="{FF2B5EF4-FFF2-40B4-BE49-F238E27FC236}">
                <a16:creationId xmlns:a16="http://schemas.microsoft.com/office/drawing/2014/main" id="{114E25F5-7599-48B3-995A-E179779E7B4B}"/>
              </a:ext>
            </a:extLst>
          </p:cNvPr>
          <p:cNvSpPr txBox="1"/>
          <p:nvPr/>
        </p:nvSpPr>
        <p:spPr>
          <a:xfrm>
            <a:off x="3884918" y="1367125"/>
            <a:ext cx="2412507" cy="1181820"/>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Core</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Differentiation </a:t>
            </a:r>
            <a:b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br>
            <a:r>
              <a:rPr kumimoji="0" lang="en-US" sz="1800" b="0" i="0" u="none" strike="noStrike" kern="1200" cap="none" spc="0" normalizeH="0" baseline="0" noProof="0">
                <a:ln>
                  <a:noFill/>
                </a:ln>
                <a:gradFill>
                  <a:gsLst>
                    <a:gs pos="1770">
                      <a:prstClr val="white"/>
                    </a:gs>
                    <a:gs pos="15044">
                      <a:prstClr val="white"/>
                    </a:gs>
                  </a:gsLst>
                  <a:lin ang="5400000" scaled="1"/>
                </a:gradFill>
                <a:effectLst/>
                <a:uLnTx/>
                <a:uFillTx/>
                <a:latin typeface="Segoe UI Semilight"/>
                <a:ea typeface="+mn-ea"/>
                <a:cs typeface="+mn-cs"/>
              </a:rPr>
              <a:t>that wins customers</a:t>
            </a:r>
            <a:endParaRPr kumimoji="0" lang="en-EN" sz="1800" b="0" i="0" u="none" strike="noStrike" kern="1200" cap="none" spc="0" normalizeH="0" baseline="0" noProof="0" err="1">
              <a:ln>
                <a:noFill/>
              </a:ln>
              <a:gradFill>
                <a:gsLst>
                  <a:gs pos="1770">
                    <a:prstClr val="white"/>
                  </a:gs>
                  <a:gs pos="15044">
                    <a:prstClr val="white"/>
                  </a:gs>
                </a:gsLst>
                <a:lin ang="5400000" scaled="1"/>
              </a:gradFill>
              <a:effectLst/>
              <a:uLnTx/>
              <a:uFillTx/>
              <a:latin typeface="Segoe UI Semilight"/>
              <a:ea typeface="+mn-ea"/>
              <a:cs typeface="+mn-cs"/>
            </a:endParaRPr>
          </a:p>
        </p:txBody>
      </p:sp>
      <p:sp>
        <p:nvSpPr>
          <p:cNvPr id="32" name="Speech Bubble: Rectangle 31">
            <a:extLst>
              <a:ext uri="{FF2B5EF4-FFF2-40B4-BE49-F238E27FC236}">
                <a16:creationId xmlns:a16="http://schemas.microsoft.com/office/drawing/2014/main" id="{6B3DBB01-74E0-448D-B373-78AE947A8136}"/>
              </a:ext>
            </a:extLst>
          </p:cNvPr>
          <p:cNvSpPr/>
          <p:nvPr/>
        </p:nvSpPr>
        <p:spPr bwMode="auto">
          <a:xfrm>
            <a:off x="8961018" y="1973262"/>
            <a:ext cx="3108485" cy="1279964"/>
          </a:xfrm>
          <a:prstGeom prst="wedgeRectCallout">
            <a:avLst>
              <a:gd name="adj1" fmla="val -68381"/>
              <a:gd name="adj2" fmla="val 33703"/>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Killing fields of many once-great companies</a:t>
            </a:r>
            <a:endParaRPr kumimoji="0" lang="en-E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Title 3">
            <a:extLst>
              <a:ext uri="{FF2B5EF4-FFF2-40B4-BE49-F238E27FC236}">
                <a16:creationId xmlns:a16="http://schemas.microsoft.com/office/drawing/2014/main" id="{56E885B5-0255-48D6-89B2-85ECDA032CBD}"/>
              </a:ext>
            </a:extLst>
          </p:cNvPr>
          <p:cNvSpPr txBox="1">
            <a:spLocks/>
          </p:cNvSpPr>
          <p:nvPr/>
        </p:nvSpPr>
        <p:spPr>
          <a:xfrm>
            <a:off x="275482" y="295730"/>
            <a:ext cx="11887878" cy="917444"/>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a:ln>
                  <a:noFill/>
                </a:ln>
                <a:gradFill>
                  <a:gsLst>
                    <a:gs pos="20354">
                      <a:prstClr val="white"/>
                    </a:gs>
                    <a:gs pos="55000">
                      <a:prstClr val="white"/>
                    </a:gs>
                  </a:gsLst>
                  <a:lin ang="5400000" scaled="0"/>
                </a:gradFill>
                <a:effectLst/>
                <a:uLnTx/>
                <a:uFillTx/>
                <a:latin typeface="Calibri Light" panose="020F0302020204030204"/>
                <a:ea typeface="+mj-ea"/>
                <a:cs typeface="+mj-cs"/>
              </a:rPr>
              <a:t>The Other Moore’s Law</a:t>
            </a:r>
            <a:endParaRPr kumimoji="0" lang="en-EN" sz="4488" b="0" i="0" u="none" strike="noStrike" kern="1200" cap="none" spc="0" normalizeH="0" baseline="0" noProof="0">
              <a:ln>
                <a:noFill/>
              </a:ln>
              <a:gradFill>
                <a:gsLst>
                  <a:gs pos="20354">
                    <a:prstClr val="white"/>
                  </a:gs>
                  <a:gs pos="55000">
                    <a:prstClr val="white"/>
                  </a:gs>
                </a:gsLst>
                <a:lin ang="5400000" scaled="0"/>
              </a:gradFill>
              <a:effectLst/>
              <a:uLnTx/>
              <a:uFillTx/>
              <a:latin typeface="Calibri Light" panose="020F0302020204030204"/>
              <a:ea typeface="+mj-ea"/>
              <a:cs typeface="+mj-cs"/>
            </a:endParaRPr>
          </a:p>
        </p:txBody>
      </p:sp>
      <p:sp>
        <p:nvSpPr>
          <p:cNvPr id="36" name="Speech Bubble: Rectangle 35">
            <a:extLst>
              <a:ext uri="{FF2B5EF4-FFF2-40B4-BE49-F238E27FC236}">
                <a16:creationId xmlns:a16="http://schemas.microsoft.com/office/drawing/2014/main" id="{37248296-7D3D-4185-8153-E15189B45ACA}"/>
              </a:ext>
            </a:extLst>
          </p:cNvPr>
          <p:cNvSpPr/>
          <p:nvPr/>
        </p:nvSpPr>
        <p:spPr bwMode="auto">
          <a:xfrm>
            <a:off x="8964452" y="1975998"/>
            <a:ext cx="3108485" cy="1279964"/>
          </a:xfrm>
          <a:prstGeom prst="wedgeRectCallout">
            <a:avLst>
              <a:gd name="adj1" fmla="val -68381"/>
              <a:gd name="adj2" fmla="val 33703"/>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Reduce RISK by reducing COMPLEXITY</a:t>
            </a:r>
            <a:endParaRPr kumimoji="0" lang="en-E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Speech Bubble: Rectangle 41">
            <a:extLst>
              <a:ext uri="{FF2B5EF4-FFF2-40B4-BE49-F238E27FC236}">
                <a16:creationId xmlns:a16="http://schemas.microsoft.com/office/drawing/2014/main" id="{E8B68B4C-E8E5-44D1-8FEB-37616EEED09B}"/>
              </a:ext>
            </a:extLst>
          </p:cNvPr>
          <p:cNvSpPr/>
          <p:nvPr/>
        </p:nvSpPr>
        <p:spPr bwMode="auto">
          <a:xfrm>
            <a:off x="8961018" y="1973262"/>
            <a:ext cx="3108485" cy="1279964"/>
          </a:xfrm>
          <a:prstGeom prst="wedgeRectCallout">
            <a:avLst>
              <a:gd name="adj1" fmla="val -68381"/>
              <a:gd name="adj2" fmla="val 3370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Standardize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Automate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Offload</a:t>
            </a:r>
            <a:endParaRPr kumimoji="0" lang="en-E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Flowchart: Connector 36">
            <a:extLst>
              <a:ext uri="{FF2B5EF4-FFF2-40B4-BE49-F238E27FC236}">
                <a16:creationId xmlns:a16="http://schemas.microsoft.com/office/drawing/2014/main" id="{059A575F-0100-4C17-A278-502D70D709EE}"/>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8229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animBg="1"/>
      <p:bldP spid="32" grpId="0" animBg="1"/>
      <p:bldP spid="36"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A116A-7FBC-4B38-B463-557F9D3A6BFE}"/>
              </a:ext>
            </a:extLst>
          </p:cNvPr>
          <p:cNvSpPr>
            <a:spLocks noGrp="1"/>
          </p:cNvSpPr>
          <p:nvPr>
            <p:ph type="title"/>
          </p:nvPr>
        </p:nvSpPr>
        <p:spPr/>
        <p:txBody>
          <a:bodyPr/>
          <a:lstStyle/>
          <a:p>
            <a:r>
              <a:rPr lang="en-US" dirty="0"/>
              <a:t>Digital Transformation Strategy</a:t>
            </a:r>
            <a:endParaRPr lang="en-EN" dirty="0"/>
          </a:p>
        </p:txBody>
      </p:sp>
      <p:sp>
        <p:nvSpPr>
          <p:cNvPr id="6" name="Rectangle: Rounded Corners 5">
            <a:extLst>
              <a:ext uri="{FF2B5EF4-FFF2-40B4-BE49-F238E27FC236}">
                <a16:creationId xmlns:a16="http://schemas.microsoft.com/office/drawing/2014/main" id="{BF4338A9-8E81-409D-864E-AC0071912EE8}"/>
              </a:ext>
            </a:extLst>
          </p:cNvPr>
          <p:cNvSpPr/>
          <p:nvPr/>
        </p:nvSpPr>
        <p:spPr bwMode="auto">
          <a:xfrm>
            <a:off x="369585" y="2090180"/>
            <a:ext cx="5758283" cy="1130352"/>
          </a:xfrm>
          <a:prstGeom prst="roundRect">
            <a:avLst/>
          </a:prstGeom>
          <a:solidFill>
            <a:srgbClr val="D83B01"/>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Build what differentiates you</a:t>
            </a:r>
          </a:p>
        </p:txBody>
      </p:sp>
      <p:sp>
        <p:nvSpPr>
          <p:cNvPr id="7" name="Rectangle: Rounded Corners 6">
            <a:extLst>
              <a:ext uri="{FF2B5EF4-FFF2-40B4-BE49-F238E27FC236}">
                <a16:creationId xmlns:a16="http://schemas.microsoft.com/office/drawing/2014/main" id="{A1FBED0F-5958-4DAA-AA8E-4F51D3CD128F}"/>
              </a:ext>
            </a:extLst>
          </p:cNvPr>
          <p:cNvSpPr/>
          <p:nvPr/>
        </p:nvSpPr>
        <p:spPr bwMode="auto">
          <a:xfrm>
            <a:off x="6294426" y="2090180"/>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Differentiated applications</a:t>
            </a:r>
          </a:p>
        </p:txBody>
      </p:sp>
      <p:sp>
        <p:nvSpPr>
          <p:cNvPr id="8" name="Rectangle: Rounded Corners 7">
            <a:extLst>
              <a:ext uri="{FF2B5EF4-FFF2-40B4-BE49-F238E27FC236}">
                <a16:creationId xmlns:a16="http://schemas.microsoft.com/office/drawing/2014/main" id="{FB815284-D3B5-46AB-9372-ED05B9D19A8C}"/>
              </a:ext>
            </a:extLst>
          </p:cNvPr>
          <p:cNvSpPr/>
          <p:nvPr/>
        </p:nvSpPr>
        <p:spPr bwMode="auto">
          <a:xfrm>
            <a:off x="369585" y="3279649"/>
            <a:ext cx="5758283" cy="1130352"/>
          </a:xfrm>
          <a:prstGeom prst="roundRect">
            <a:avLst/>
          </a:prstGeom>
          <a:solidFill>
            <a:srgbClr val="D83B01"/>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Buy what doesn’t</a:t>
            </a:r>
          </a:p>
        </p:txBody>
      </p:sp>
      <p:sp>
        <p:nvSpPr>
          <p:cNvPr id="9" name="Rectangle: Rounded Corners 8">
            <a:extLst>
              <a:ext uri="{FF2B5EF4-FFF2-40B4-BE49-F238E27FC236}">
                <a16:creationId xmlns:a16="http://schemas.microsoft.com/office/drawing/2014/main" id="{EEA52BBB-ED2F-421E-826A-EFBF4316E090}"/>
              </a:ext>
            </a:extLst>
          </p:cNvPr>
          <p:cNvSpPr/>
          <p:nvPr/>
        </p:nvSpPr>
        <p:spPr bwMode="auto">
          <a:xfrm>
            <a:off x="6294426" y="3279649"/>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Infrastructure</a:t>
            </a:r>
          </a:p>
        </p:txBody>
      </p:sp>
      <p:sp>
        <p:nvSpPr>
          <p:cNvPr id="12" name="Rectangle: Rounded Corners 11">
            <a:extLst>
              <a:ext uri="{FF2B5EF4-FFF2-40B4-BE49-F238E27FC236}">
                <a16:creationId xmlns:a16="http://schemas.microsoft.com/office/drawing/2014/main" id="{14E79D0B-1DBD-45AC-982A-F5E727747B53}"/>
              </a:ext>
            </a:extLst>
          </p:cNvPr>
          <p:cNvSpPr/>
          <p:nvPr/>
        </p:nvSpPr>
        <p:spPr bwMode="auto">
          <a:xfrm>
            <a:off x="350837" y="4500510"/>
            <a:ext cx="5758283" cy="1130352"/>
          </a:xfrm>
          <a:prstGeom prst="roundRect">
            <a:avLst/>
          </a:prstGeom>
          <a:solidFill>
            <a:srgbClr val="D83B01"/>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Solve the mission critical/context dilemma by using Azure/Azure Stack</a:t>
            </a:r>
          </a:p>
        </p:txBody>
      </p:sp>
      <p:sp>
        <p:nvSpPr>
          <p:cNvPr id="13" name="Rectangle: Rounded Corners 12">
            <a:extLst>
              <a:ext uri="{FF2B5EF4-FFF2-40B4-BE49-F238E27FC236}">
                <a16:creationId xmlns:a16="http://schemas.microsoft.com/office/drawing/2014/main" id="{851C0169-7B47-4719-932A-0A905126CEE6}"/>
              </a:ext>
            </a:extLst>
          </p:cNvPr>
          <p:cNvSpPr/>
          <p:nvPr/>
        </p:nvSpPr>
        <p:spPr bwMode="auto">
          <a:xfrm>
            <a:off x="6275678" y="4500510"/>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Reduce complexity</a:t>
            </a:r>
          </a:p>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Centralize, Standardize, Automate, Outsource</a:t>
            </a:r>
          </a:p>
        </p:txBody>
      </p:sp>
      <p:sp>
        <p:nvSpPr>
          <p:cNvPr id="10" name="Flowchart: Connector 9">
            <a:extLst>
              <a:ext uri="{FF2B5EF4-FFF2-40B4-BE49-F238E27FC236}">
                <a16:creationId xmlns:a16="http://schemas.microsoft.com/office/drawing/2014/main" id="{0B7095AC-1399-40E1-BABE-234B5DA25273}"/>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59397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82" y="-7440"/>
            <a:ext cx="12434711" cy="7001965"/>
          </a:xfrm>
          <a:prstGeom prst="rect">
            <a:avLst/>
          </a:prstGeom>
          <a:solidFill>
            <a:schemeClr val="bg2"/>
          </a:solidFill>
        </p:spPr>
      </p:pic>
      <p:sp>
        <p:nvSpPr>
          <p:cNvPr id="33" name="Title 3">
            <a:extLst>
              <a:ext uri="{FF2B5EF4-FFF2-40B4-BE49-F238E27FC236}">
                <a16:creationId xmlns:a16="http://schemas.microsoft.com/office/drawing/2014/main" id="{56E885B5-0255-48D6-89B2-85ECDA032CBD}"/>
              </a:ext>
            </a:extLst>
          </p:cNvPr>
          <p:cNvSpPr txBox="1">
            <a:spLocks/>
          </p:cNvSpPr>
          <p:nvPr/>
        </p:nvSpPr>
        <p:spPr>
          <a:xfrm>
            <a:off x="276325" y="296184"/>
            <a:ext cx="11886192" cy="917314"/>
          </a:xfrm>
          <a:prstGeom prst="rect">
            <a:avLst/>
          </a:prstGeom>
        </p:spPr>
        <p:txBody>
          <a:bodyPr vert="horz" lIns="91427" tIns="45713" rIns="91427" bIns="45713"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418" rtl="0" eaLnBrk="1" fontAlgn="auto" latinLnBrk="0" hangingPunct="1">
              <a:lnSpc>
                <a:spcPct val="90000"/>
              </a:lnSpc>
              <a:spcBef>
                <a:spcPct val="0"/>
              </a:spcBef>
              <a:spcAft>
                <a:spcPts val="0"/>
              </a:spcAft>
              <a:buClrTx/>
              <a:buSzTx/>
              <a:buFontTx/>
              <a:buNone/>
              <a:tabLst/>
              <a:defRPr/>
            </a:pPr>
            <a:endParaRPr kumimoji="0" lang="en-EN" sz="4488" b="0" i="0" u="none" strike="noStrike" kern="1200" cap="none" spc="0" normalizeH="0" baseline="0" noProof="0" dirty="0">
              <a:ln>
                <a:noFill/>
              </a:ln>
              <a:gradFill>
                <a:gsLst>
                  <a:gs pos="20354">
                    <a:prstClr val="white"/>
                  </a:gs>
                  <a:gs pos="55000">
                    <a:prstClr val="white"/>
                  </a:gs>
                </a:gsLst>
                <a:lin ang="5400000" scaled="0"/>
              </a:gradFill>
              <a:effectLst/>
              <a:uLnTx/>
              <a:uFillTx/>
              <a:latin typeface="Calibri Light" panose="020F0302020204030204"/>
              <a:ea typeface="+mj-ea"/>
              <a:cs typeface="+mj-cs"/>
            </a:endParaRPr>
          </a:p>
        </p:txBody>
      </p:sp>
      <p:grpSp>
        <p:nvGrpSpPr>
          <p:cNvPr id="10" name="Group 9">
            <a:extLst>
              <a:ext uri="{FF2B5EF4-FFF2-40B4-BE49-F238E27FC236}">
                <a16:creationId xmlns:a16="http://schemas.microsoft.com/office/drawing/2014/main" id="{A9B74E30-C90E-40D9-AAEA-6E533218738E}"/>
              </a:ext>
            </a:extLst>
          </p:cNvPr>
          <p:cNvGrpSpPr/>
          <p:nvPr/>
        </p:nvGrpSpPr>
        <p:grpSpPr>
          <a:xfrm>
            <a:off x="5684912" y="1805076"/>
            <a:ext cx="1267377" cy="4086096"/>
            <a:chOff x="161673" y="1603270"/>
            <a:chExt cx="932111" cy="3005181"/>
          </a:xfrm>
        </p:grpSpPr>
        <p:sp>
          <p:nvSpPr>
            <p:cNvPr id="11" name="Rectangle 10">
              <a:extLst>
                <a:ext uri="{FF2B5EF4-FFF2-40B4-BE49-F238E27FC236}">
                  <a16:creationId xmlns:a16="http://schemas.microsoft.com/office/drawing/2014/main" id="{EF4B47D4-1280-41E0-B900-05FF005C45C8}"/>
                </a:ext>
              </a:extLst>
            </p:cNvPr>
            <p:cNvSpPr/>
            <p:nvPr/>
          </p:nvSpPr>
          <p:spPr>
            <a:xfrm>
              <a:off x="161673" y="1891380"/>
              <a:ext cx="932111"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Physical Servers </a:t>
              </a:r>
              <a:b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Virtual Machines</a:t>
              </a:r>
            </a:p>
            <a:p>
              <a:pPr marL="0" marR="0" lvl="0" indent="0" algn="l" defTabSz="822634"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On-premises, non-cloud</a:t>
              </a:r>
            </a:p>
          </p:txBody>
        </p:sp>
        <p:sp>
          <p:nvSpPr>
            <p:cNvPr id="12" name="TextBox 11">
              <a:extLst>
                <a:ext uri="{FF2B5EF4-FFF2-40B4-BE49-F238E27FC236}">
                  <a16:creationId xmlns:a16="http://schemas.microsoft.com/office/drawing/2014/main" id="{3AC7DF35-B706-42EE-856F-13712E84788F}"/>
                </a:ext>
              </a:extLst>
            </p:cNvPr>
            <p:cNvSpPr txBox="1"/>
            <p:nvPr/>
          </p:nvSpPr>
          <p:spPr>
            <a:xfrm>
              <a:off x="161673" y="1603270"/>
              <a:ext cx="612642"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Old IT</a:t>
              </a:r>
            </a:p>
          </p:txBody>
        </p:sp>
        <p:sp>
          <p:nvSpPr>
            <p:cNvPr id="13" name="Freeform 27">
              <a:extLst>
                <a:ext uri="{FF2B5EF4-FFF2-40B4-BE49-F238E27FC236}">
                  <a16:creationId xmlns:a16="http://schemas.microsoft.com/office/drawing/2014/main" id="{5CFE6A68-CC28-4E61-80A5-7306870880AB}"/>
                </a:ext>
              </a:extLst>
            </p:cNvPr>
            <p:cNvSpPr>
              <a:spLocks noEditPoints="1"/>
            </p:cNvSpPr>
            <p:nvPr/>
          </p:nvSpPr>
          <p:spPr bwMode="auto">
            <a:xfrm>
              <a:off x="303948"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24330" tIns="62165" rIns="124330" bIns="62165"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prstClr val="white"/>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B84BE42C-64D5-4E7C-AD0C-4B844E5FD606}"/>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Applying the other Moore’s Law</a:t>
            </a:r>
            <a:br>
              <a:rPr lang="en-EN"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
        <p:nvSpPr>
          <p:cNvPr id="9" name="Flowchart: Connector 8">
            <a:extLst>
              <a:ext uri="{FF2B5EF4-FFF2-40B4-BE49-F238E27FC236}">
                <a16:creationId xmlns:a16="http://schemas.microsoft.com/office/drawing/2014/main" id="{A53B4E3E-6604-41FB-B94D-5C26B59724FC}"/>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7651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ACA9CD-82EB-474B-A38F-44364B083BD2}"/>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82" y="-7440"/>
            <a:ext cx="12434711" cy="7001965"/>
          </a:xfrm>
          <a:prstGeom prst="rect">
            <a:avLst/>
          </a:prstGeom>
          <a:solidFill>
            <a:schemeClr val="bg2"/>
          </a:solidFill>
        </p:spPr>
      </p:pic>
      <p:grpSp>
        <p:nvGrpSpPr>
          <p:cNvPr id="14" name="Group 13">
            <a:extLst>
              <a:ext uri="{FF2B5EF4-FFF2-40B4-BE49-F238E27FC236}">
                <a16:creationId xmlns:a16="http://schemas.microsoft.com/office/drawing/2014/main" id="{B47F0B6C-1472-48D4-94F3-8C5007C5DD5F}"/>
              </a:ext>
            </a:extLst>
          </p:cNvPr>
          <p:cNvGrpSpPr/>
          <p:nvPr/>
        </p:nvGrpSpPr>
        <p:grpSpPr>
          <a:xfrm>
            <a:off x="5974504" y="1744909"/>
            <a:ext cx="2097835" cy="4136142"/>
            <a:chOff x="1047071" y="1559020"/>
            <a:chExt cx="1542885" cy="3041988"/>
          </a:xfrm>
        </p:grpSpPr>
        <p:sp>
          <p:nvSpPr>
            <p:cNvPr id="15" name="Right Arrow 1">
              <a:extLst>
                <a:ext uri="{FF2B5EF4-FFF2-40B4-BE49-F238E27FC236}">
                  <a16:creationId xmlns:a16="http://schemas.microsoft.com/office/drawing/2014/main" id="{0A0D4AA7-0874-4A90-AD0E-BEC1C7B67ECA}"/>
                </a:ext>
              </a:extLst>
            </p:cNvPr>
            <p:cNvSpPr/>
            <p:nvPr/>
          </p:nvSpPr>
          <p:spPr bwMode="auto">
            <a:xfrm>
              <a:off x="1047071" y="3167091"/>
              <a:ext cx="362419" cy="225952"/>
            </a:xfrm>
            <a:prstGeom prst="right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217" tIns="93260" rIns="149217" bIns="93260" numCol="1" rtlCol="0" anchor="ctr" anchorCtr="0" compatLnSpc="1">
              <a:prstTxWarp prst="textNoShape">
                <a:avLst/>
              </a:prstTxWarp>
            </a:bodyPr>
            <a:lstStyle/>
            <a:p>
              <a:pPr marL="0" marR="0" lvl="0" indent="0" algn="ctr" defTabSz="1267762"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CF5E9BBF-757D-42CF-97DF-15A8E868F13F}"/>
                </a:ext>
              </a:extLst>
            </p:cNvPr>
            <p:cNvGrpSpPr/>
            <p:nvPr/>
          </p:nvGrpSpPr>
          <p:grpSpPr>
            <a:xfrm>
              <a:off x="1395688" y="1559020"/>
              <a:ext cx="1194268" cy="3041988"/>
              <a:chOff x="1395688" y="1559020"/>
              <a:chExt cx="1194268" cy="3041988"/>
            </a:xfrm>
          </p:grpSpPr>
          <p:sp>
            <p:nvSpPr>
              <p:cNvPr id="17" name="TextBox 16">
                <a:extLst>
                  <a:ext uri="{FF2B5EF4-FFF2-40B4-BE49-F238E27FC236}">
                    <a16:creationId xmlns:a16="http://schemas.microsoft.com/office/drawing/2014/main" id="{53473632-E3FB-4D2D-8F63-639E4CC25F5F}"/>
                  </a:ext>
                </a:extLst>
              </p:cNvPr>
              <p:cNvSpPr txBox="1"/>
              <p:nvPr/>
            </p:nvSpPr>
            <p:spPr>
              <a:xfrm>
                <a:off x="1395688" y="1559020"/>
                <a:ext cx="1184687"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New IT reality</a:t>
                </a:r>
              </a:p>
            </p:txBody>
          </p:sp>
          <p:sp>
            <p:nvSpPr>
              <p:cNvPr id="18" name="Rectangle 17">
                <a:extLst>
                  <a:ext uri="{FF2B5EF4-FFF2-40B4-BE49-F238E27FC236}">
                    <a16:creationId xmlns:a16="http://schemas.microsoft.com/office/drawing/2014/main" id="{1C632592-DB44-4451-8A68-C36C0EC5E838}"/>
                  </a:ext>
                </a:extLst>
              </p:cNvPr>
              <p:cNvSpPr/>
              <p:nvPr/>
            </p:nvSpPr>
            <p:spPr>
              <a:xfrm>
                <a:off x="1410589" y="1883937"/>
                <a:ext cx="1179367"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Hybrid cloud</a:t>
                </a:r>
              </a:p>
            </p:txBody>
          </p:sp>
          <p:sp>
            <p:nvSpPr>
              <p:cNvPr id="19" name="Freeform 27">
                <a:extLst>
                  <a:ext uri="{FF2B5EF4-FFF2-40B4-BE49-F238E27FC236}">
                    <a16:creationId xmlns:a16="http://schemas.microsoft.com/office/drawing/2014/main" id="{82AE235E-1D2E-4E4C-B722-4E4F2476D819}"/>
                  </a:ext>
                </a:extLst>
              </p:cNvPr>
              <p:cNvSpPr>
                <a:spLocks noEditPoints="1"/>
              </p:cNvSpPr>
              <p:nvPr/>
            </p:nvSpPr>
            <p:spPr bwMode="auto">
              <a:xfrm>
                <a:off x="1666312" y="3001547"/>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17">
                <a:extLst>
                  <a:ext uri="{FF2B5EF4-FFF2-40B4-BE49-F238E27FC236}">
                    <a16:creationId xmlns:a16="http://schemas.microsoft.com/office/drawing/2014/main" id="{CDEA632B-ADDC-409F-AEF5-368CE1202E1A}"/>
                  </a:ext>
                </a:extLst>
              </p:cNvPr>
              <p:cNvSpPr>
                <a:spLocks/>
              </p:cNvSpPr>
              <p:nvPr/>
            </p:nvSpPr>
            <p:spPr bwMode="auto">
              <a:xfrm>
                <a:off x="1522333" y="2410233"/>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17">
                <a:extLst>
                  <a:ext uri="{FF2B5EF4-FFF2-40B4-BE49-F238E27FC236}">
                    <a16:creationId xmlns:a16="http://schemas.microsoft.com/office/drawing/2014/main" id="{2DF9DE08-240F-4228-B342-F56E40070A02}"/>
                  </a:ext>
                </a:extLst>
              </p:cNvPr>
              <p:cNvSpPr>
                <a:spLocks/>
              </p:cNvSpPr>
              <p:nvPr/>
            </p:nvSpPr>
            <p:spPr bwMode="auto">
              <a:xfrm rot="10800000">
                <a:off x="1522333" y="3726415"/>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8DCA2204-C624-4838-A40D-2BC273437AFC}"/>
              </a:ext>
            </a:extLst>
          </p:cNvPr>
          <p:cNvGrpSpPr/>
          <p:nvPr/>
        </p:nvGrpSpPr>
        <p:grpSpPr>
          <a:xfrm>
            <a:off x="4770642" y="1795049"/>
            <a:ext cx="1267377" cy="4096124"/>
            <a:chOff x="161673" y="1595895"/>
            <a:chExt cx="932111" cy="3012556"/>
          </a:xfrm>
        </p:grpSpPr>
        <p:sp>
          <p:nvSpPr>
            <p:cNvPr id="24" name="Rectangle 23">
              <a:extLst>
                <a:ext uri="{FF2B5EF4-FFF2-40B4-BE49-F238E27FC236}">
                  <a16:creationId xmlns:a16="http://schemas.microsoft.com/office/drawing/2014/main" id="{D7B5F45C-849C-4FC8-994B-48B65631CEEB}"/>
                </a:ext>
              </a:extLst>
            </p:cNvPr>
            <p:cNvSpPr/>
            <p:nvPr/>
          </p:nvSpPr>
          <p:spPr>
            <a:xfrm>
              <a:off x="161673" y="1891380"/>
              <a:ext cx="932111"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Physical Servers </a:t>
              </a:r>
              <a:b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Virtual Machines</a:t>
              </a:r>
            </a:p>
            <a:p>
              <a:pPr marL="0" marR="0" lvl="0" indent="0" algn="l" defTabSz="822634"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On-premises, non-cloud</a:t>
              </a:r>
            </a:p>
          </p:txBody>
        </p:sp>
        <p:sp>
          <p:nvSpPr>
            <p:cNvPr id="25" name="TextBox 24">
              <a:extLst>
                <a:ext uri="{FF2B5EF4-FFF2-40B4-BE49-F238E27FC236}">
                  <a16:creationId xmlns:a16="http://schemas.microsoft.com/office/drawing/2014/main" id="{1119F59B-42EE-4FCD-9A6E-5968BFC4172B}"/>
                </a:ext>
              </a:extLst>
            </p:cNvPr>
            <p:cNvSpPr txBox="1"/>
            <p:nvPr/>
          </p:nvSpPr>
          <p:spPr>
            <a:xfrm>
              <a:off x="161673" y="1595895"/>
              <a:ext cx="612642"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Old IT</a:t>
              </a:r>
            </a:p>
          </p:txBody>
        </p:sp>
        <p:sp>
          <p:nvSpPr>
            <p:cNvPr id="26" name="Freeform 27">
              <a:extLst>
                <a:ext uri="{FF2B5EF4-FFF2-40B4-BE49-F238E27FC236}">
                  <a16:creationId xmlns:a16="http://schemas.microsoft.com/office/drawing/2014/main" id="{D1B7EAB9-18E6-41A6-9713-3164173721B4}"/>
                </a:ext>
              </a:extLst>
            </p:cNvPr>
            <p:cNvSpPr>
              <a:spLocks noEditPoints="1"/>
            </p:cNvSpPr>
            <p:nvPr/>
          </p:nvSpPr>
          <p:spPr bwMode="auto">
            <a:xfrm>
              <a:off x="303948"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27" name="Title 1">
            <a:extLst>
              <a:ext uri="{FF2B5EF4-FFF2-40B4-BE49-F238E27FC236}">
                <a16:creationId xmlns:a16="http://schemas.microsoft.com/office/drawing/2014/main" id="{B2CD9E8E-DCA2-455D-AFE0-2418787D2819}"/>
              </a:ext>
            </a:extLst>
          </p:cNvPr>
          <p:cNvSpPr>
            <a:spLocks noGrp="1"/>
          </p:cNvSpPr>
          <p:nvPr>
            <p:ph type="title"/>
          </p:nvPr>
        </p:nvSpPr>
        <p:spPr>
          <a:xfrm>
            <a:off x="275481" y="295274"/>
            <a:ext cx="11887878" cy="917575"/>
          </a:xfrm>
        </p:spPr>
        <p:txBody>
          <a:bodyPr/>
          <a:lstStyle/>
          <a:p>
            <a:r>
              <a:rPr lang="en-US" dirty="0">
                <a:gradFill>
                  <a:gsLst>
                    <a:gs pos="1250">
                      <a:schemeClr val="bg1"/>
                    </a:gs>
                    <a:gs pos="100000">
                      <a:schemeClr val="bg1"/>
                    </a:gs>
                  </a:gsLst>
                  <a:lin ang="5400000" scaled="0"/>
                </a:gradFill>
              </a:rPr>
              <a:t>Applying the other Moore’s Law</a:t>
            </a:r>
            <a:br>
              <a:rPr lang="en-EN"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
        <p:nvSpPr>
          <p:cNvPr id="28" name="Flowchart: Connector 27">
            <a:extLst>
              <a:ext uri="{FF2B5EF4-FFF2-40B4-BE49-F238E27FC236}">
                <a16:creationId xmlns:a16="http://schemas.microsoft.com/office/drawing/2014/main" id="{3D33E399-FF2B-4064-9F28-1D3837B5AD7B}"/>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58915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43CD22F-9468-4583-811D-11C7612DB8C2}"/>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82" y="-7440"/>
            <a:ext cx="12434711" cy="7001965"/>
          </a:xfrm>
          <a:prstGeom prst="rect">
            <a:avLst/>
          </a:prstGeom>
          <a:solidFill>
            <a:schemeClr val="bg2"/>
          </a:solidFill>
        </p:spPr>
      </p:pic>
      <p:grpSp>
        <p:nvGrpSpPr>
          <p:cNvPr id="66" name="Group 65">
            <a:extLst>
              <a:ext uri="{FF2B5EF4-FFF2-40B4-BE49-F238E27FC236}">
                <a16:creationId xmlns:a16="http://schemas.microsoft.com/office/drawing/2014/main" id="{25D41B50-2064-4BA7-B29B-EB685727E1F4}"/>
              </a:ext>
            </a:extLst>
          </p:cNvPr>
          <p:cNvGrpSpPr/>
          <p:nvPr/>
        </p:nvGrpSpPr>
        <p:grpSpPr>
          <a:xfrm>
            <a:off x="6827750" y="3663254"/>
            <a:ext cx="1033420" cy="2399240"/>
            <a:chOff x="2556229" y="2405959"/>
            <a:chExt cx="721686" cy="1764558"/>
          </a:xfrm>
        </p:grpSpPr>
        <p:sp>
          <p:nvSpPr>
            <p:cNvPr id="67" name="Bent Arrow 40">
              <a:extLst>
                <a:ext uri="{FF2B5EF4-FFF2-40B4-BE49-F238E27FC236}">
                  <a16:creationId xmlns:a16="http://schemas.microsoft.com/office/drawing/2014/main" id="{4D060603-09E0-42FE-84F9-55334A84ABBD}"/>
                </a:ext>
              </a:extLst>
            </p:cNvPr>
            <p:cNvSpPr/>
            <p:nvPr/>
          </p:nvSpPr>
          <p:spPr>
            <a:xfrm>
              <a:off x="2928953" y="2405959"/>
              <a:ext cx="348962" cy="882279"/>
            </a:xfrm>
            <a:prstGeom prst="bentArrow">
              <a:avLst>
                <a:gd name="adj1" fmla="val 31043"/>
                <a:gd name="adj2" fmla="val 29317"/>
                <a:gd name="adj3" fmla="val 25000"/>
                <a:gd name="adj4" fmla="val 54973"/>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18A82315-64E9-487E-9243-63C56E100F35}"/>
                </a:ext>
              </a:extLst>
            </p:cNvPr>
            <p:cNvSpPr/>
            <p:nvPr/>
          </p:nvSpPr>
          <p:spPr>
            <a:xfrm>
              <a:off x="2556229" y="3224486"/>
              <a:ext cx="475874" cy="111162"/>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dirty="0">
                <a:ln>
                  <a:noFill/>
                </a:ln>
                <a:solidFill>
                  <a:srgbClr val="FFFFFF"/>
                </a:solidFill>
                <a:effectLst/>
                <a:uLnTx/>
                <a:uFillTx/>
                <a:latin typeface="Segoe UI"/>
                <a:ea typeface="+mn-ea"/>
                <a:cs typeface="+mn-cs"/>
              </a:endParaRPr>
            </a:p>
          </p:txBody>
        </p:sp>
        <p:sp>
          <p:nvSpPr>
            <p:cNvPr id="69" name="Bent Arrow 25">
              <a:extLst>
                <a:ext uri="{FF2B5EF4-FFF2-40B4-BE49-F238E27FC236}">
                  <a16:creationId xmlns:a16="http://schemas.microsoft.com/office/drawing/2014/main" id="{781C5306-ACEB-4169-83CE-4DE403053A2B}"/>
                </a:ext>
              </a:extLst>
            </p:cNvPr>
            <p:cNvSpPr/>
            <p:nvPr/>
          </p:nvSpPr>
          <p:spPr>
            <a:xfrm flipV="1">
              <a:off x="2928953" y="3288238"/>
              <a:ext cx="348962" cy="882279"/>
            </a:xfrm>
            <a:prstGeom prst="bentArrow">
              <a:avLst>
                <a:gd name="adj1" fmla="val 31043"/>
                <a:gd name="adj2" fmla="val 29317"/>
                <a:gd name="adj3" fmla="val 25000"/>
                <a:gd name="adj4" fmla="val 54973"/>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8B82179-9FB8-4728-B279-9BDB5D51D8B1}"/>
              </a:ext>
            </a:extLst>
          </p:cNvPr>
          <p:cNvGrpSpPr/>
          <p:nvPr/>
        </p:nvGrpSpPr>
        <p:grpSpPr>
          <a:xfrm>
            <a:off x="7861168" y="1755032"/>
            <a:ext cx="1866818" cy="5056042"/>
            <a:chOff x="3334958" y="1559020"/>
            <a:chExt cx="1372979" cy="3718542"/>
          </a:xfrm>
        </p:grpSpPr>
        <p:sp>
          <p:nvSpPr>
            <p:cNvPr id="71" name="TextBox 70">
              <a:extLst>
                <a:ext uri="{FF2B5EF4-FFF2-40B4-BE49-F238E27FC236}">
                  <a16:creationId xmlns:a16="http://schemas.microsoft.com/office/drawing/2014/main" id="{CB1BED5A-D0C7-488D-810F-AD3DD9F0D091}"/>
                </a:ext>
              </a:extLst>
            </p:cNvPr>
            <p:cNvSpPr txBox="1"/>
            <p:nvPr/>
          </p:nvSpPr>
          <p:spPr>
            <a:xfrm>
              <a:off x="3334960" y="1559020"/>
              <a:ext cx="1264193" cy="281401"/>
            </a:xfrm>
            <a:prstGeom prst="rect">
              <a:avLst/>
            </a:prstGeom>
            <a:noFill/>
          </p:spPr>
          <p:txBody>
            <a:bodyPr wrap="none" lIns="149217" tIns="93260" rIns="149217" bIns="93260" rtlCol="0" anchor="t" anchorCtr="0">
              <a:noAutofit/>
            </a:bodyPr>
            <a:lstStyle/>
            <a:p>
              <a:pPr marL="0" marR="0" lvl="0" indent="0" algn="l" defTabSz="82263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Implementation</a:t>
              </a:r>
            </a:p>
          </p:txBody>
        </p:sp>
        <p:grpSp>
          <p:nvGrpSpPr>
            <p:cNvPr id="72" name="Group 71">
              <a:extLst>
                <a:ext uri="{FF2B5EF4-FFF2-40B4-BE49-F238E27FC236}">
                  <a16:creationId xmlns:a16="http://schemas.microsoft.com/office/drawing/2014/main" id="{7271237C-655C-414E-B05F-4B5C7BCD6E7B}"/>
                </a:ext>
              </a:extLst>
            </p:cNvPr>
            <p:cNvGrpSpPr/>
            <p:nvPr/>
          </p:nvGrpSpPr>
          <p:grpSpPr>
            <a:xfrm>
              <a:off x="3334958" y="1883938"/>
              <a:ext cx="1372979" cy="3393624"/>
              <a:chOff x="3334958" y="1883938"/>
              <a:chExt cx="1372979" cy="3393624"/>
            </a:xfrm>
          </p:grpSpPr>
          <p:sp>
            <p:nvSpPr>
              <p:cNvPr id="78" name="Rectangle 77">
                <a:extLst>
                  <a:ext uri="{FF2B5EF4-FFF2-40B4-BE49-F238E27FC236}">
                    <a16:creationId xmlns:a16="http://schemas.microsoft.com/office/drawing/2014/main" id="{3A3D86E6-4BBD-4873-B77D-E566CBF394CF}"/>
                  </a:ext>
                </a:extLst>
              </p:cNvPr>
              <p:cNvSpPr/>
              <p:nvPr/>
            </p:nvSpPr>
            <p:spPr>
              <a:xfrm>
                <a:off x="3334959" y="1883938"/>
                <a:ext cx="1372978" cy="1667651"/>
              </a:xfrm>
              <a:prstGeom prst="rect">
                <a:avLst/>
              </a:prstGeom>
              <a:solidFill>
                <a:schemeClr val="tx2"/>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Public cloud</a:t>
                </a: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off-premises</a:t>
                </a:r>
              </a:p>
            </p:txBody>
          </p:sp>
          <p:grpSp>
            <p:nvGrpSpPr>
              <p:cNvPr id="74" name="Group 73">
                <a:extLst>
                  <a:ext uri="{FF2B5EF4-FFF2-40B4-BE49-F238E27FC236}">
                    <a16:creationId xmlns:a16="http://schemas.microsoft.com/office/drawing/2014/main" id="{D70C40FA-FDF1-498C-930D-451195010502}"/>
                  </a:ext>
                </a:extLst>
              </p:cNvPr>
              <p:cNvGrpSpPr/>
              <p:nvPr/>
            </p:nvGrpSpPr>
            <p:grpSpPr>
              <a:xfrm>
                <a:off x="3334958" y="2988506"/>
                <a:ext cx="1371960" cy="2289056"/>
                <a:chOff x="3334958" y="2988506"/>
                <a:chExt cx="1371960" cy="2289056"/>
              </a:xfrm>
            </p:grpSpPr>
            <p:sp>
              <p:nvSpPr>
                <p:cNvPr id="75" name="Rectangle 74">
                  <a:extLst>
                    <a:ext uri="{FF2B5EF4-FFF2-40B4-BE49-F238E27FC236}">
                      <a16:creationId xmlns:a16="http://schemas.microsoft.com/office/drawing/2014/main" id="{06E58701-6449-4643-9A21-81137D1A4F21}"/>
                    </a:ext>
                  </a:extLst>
                </p:cNvPr>
                <p:cNvSpPr/>
                <p:nvPr/>
              </p:nvSpPr>
              <p:spPr>
                <a:xfrm>
                  <a:off x="3334958" y="3670657"/>
                  <a:ext cx="1371960" cy="1606905"/>
                </a:xfrm>
                <a:prstGeom prst="rect">
                  <a:avLst/>
                </a:prstGeom>
                <a:solidFill>
                  <a:schemeClr val="tx2"/>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a:t>
                  </a: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on-premises</a:t>
                  </a:r>
                </a:p>
              </p:txBody>
            </p:sp>
            <p:sp>
              <p:nvSpPr>
                <p:cNvPr id="76" name="Freeform 80">
                  <a:extLst>
                    <a:ext uri="{FF2B5EF4-FFF2-40B4-BE49-F238E27FC236}">
                      <a16:creationId xmlns:a16="http://schemas.microsoft.com/office/drawing/2014/main" id="{E7119C0C-043F-4067-BDCF-77916B928737}"/>
                    </a:ext>
                  </a:extLst>
                </p:cNvPr>
                <p:cNvSpPr>
                  <a:spLocks noEditPoints="1"/>
                </p:cNvSpPr>
                <p:nvPr/>
              </p:nvSpPr>
              <p:spPr bwMode="black">
                <a:xfrm>
                  <a:off x="3516634" y="4728154"/>
                  <a:ext cx="306045" cy="37129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49217" tIns="93260" rIns="149217" bIns="93260" numCol="1" anchor="t" anchorCtr="0" compatLnSpc="1">
                  <a:prstTxWarp prst="textNoShape">
                    <a:avLst/>
                  </a:prstTxWarp>
                </a:bodyPr>
                <a:lstStyle/>
                <a:p>
                  <a:pPr marL="0" marR="0" lvl="0" indent="0" algn="l" defTabSz="822634" rtl="0" eaLnBrk="1" fontAlgn="auto" latinLnBrk="0" hangingPunct="1">
                    <a:lnSpc>
                      <a:spcPct val="100000"/>
                    </a:lnSpc>
                    <a:spcBef>
                      <a:spcPts val="0"/>
                    </a:spcBef>
                    <a:spcAft>
                      <a:spcPts val="0"/>
                    </a:spcAft>
                    <a:buClrTx/>
                    <a:buSzTx/>
                    <a:buFontTx/>
                    <a:buNone/>
                    <a:tabLst/>
                    <a:defRPr/>
                  </a:pPr>
                  <a:endParaRPr kumimoji="0" lang="en-US" sz="144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7" name="Freeform 17">
                  <a:extLst>
                    <a:ext uri="{FF2B5EF4-FFF2-40B4-BE49-F238E27FC236}">
                      <a16:creationId xmlns:a16="http://schemas.microsoft.com/office/drawing/2014/main" id="{B313702F-E434-470C-821E-0188EB84B468}"/>
                    </a:ext>
                  </a:extLst>
                </p:cNvPr>
                <p:cNvSpPr>
                  <a:spLocks/>
                </p:cNvSpPr>
                <p:nvPr/>
              </p:nvSpPr>
              <p:spPr bwMode="auto">
                <a:xfrm>
                  <a:off x="3939951" y="4728312"/>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17">
                  <a:extLst>
                    <a:ext uri="{FF2B5EF4-FFF2-40B4-BE49-F238E27FC236}">
                      <a16:creationId xmlns:a16="http://schemas.microsoft.com/office/drawing/2014/main" id="{5C7748F2-58F2-4332-B014-0880BDCC21A1}"/>
                    </a:ext>
                  </a:extLst>
                </p:cNvPr>
                <p:cNvSpPr>
                  <a:spLocks/>
                </p:cNvSpPr>
                <p:nvPr/>
              </p:nvSpPr>
              <p:spPr bwMode="auto">
                <a:xfrm>
                  <a:off x="3939951" y="2988506"/>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nvGrpSpPr>
          <p:cNvPr id="36" name="Group 35">
            <a:extLst>
              <a:ext uri="{FF2B5EF4-FFF2-40B4-BE49-F238E27FC236}">
                <a16:creationId xmlns:a16="http://schemas.microsoft.com/office/drawing/2014/main" id="{897F4230-E4C9-4774-A27E-0D27F444C5BC}"/>
              </a:ext>
            </a:extLst>
          </p:cNvPr>
          <p:cNvGrpSpPr/>
          <p:nvPr/>
        </p:nvGrpSpPr>
        <p:grpSpPr>
          <a:xfrm>
            <a:off x="4751086" y="1744909"/>
            <a:ext cx="2097835" cy="4136142"/>
            <a:chOff x="1047071" y="1559020"/>
            <a:chExt cx="1542885" cy="3041988"/>
          </a:xfrm>
        </p:grpSpPr>
        <p:sp>
          <p:nvSpPr>
            <p:cNvPr id="37" name="Right Arrow 1">
              <a:extLst>
                <a:ext uri="{FF2B5EF4-FFF2-40B4-BE49-F238E27FC236}">
                  <a16:creationId xmlns:a16="http://schemas.microsoft.com/office/drawing/2014/main" id="{1AF77311-2D37-49D7-A099-66127C5B5CDF}"/>
                </a:ext>
              </a:extLst>
            </p:cNvPr>
            <p:cNvSpPr/>
            <p:nvPr/>
          </p:nvSpPr>
          <p:spPr bwMode="auto">
            <a:xfrm>
              <a:off x="1047071" y="3167091"/>
              <a:ext cx="362419" cy="225952"/>
            </a:xfrm>
            <a:prstGeom prst="right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217" tIns="93260" rIns="149217" bIns="93260" numCol="1" rtlCol="0" anchor="ctr" anchorCtr="0" compatLnSpc="1">
              <a:prstTxWarp prst="textNoShape">
                <a:avLst/>
              </a:prstTxWarp>
            </a:bodyPr>
            <a:lstStyle/>
            <a:p>
              <a:pPr marL="0" marR="0" lvl="0" indent="0" algn="ctr" defTabSz="1267762"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38" name="Group 37">
              <a:extLst>
                <a:ext uri="{FF2B5EF4-FFF2-40B4-BE49-F238E27FC236}">
                  <a16:creationId xmlns:a16="http://schemas.microsoft.com/office/drawing/2014/main" id="{8F0E9746-544D-4396-897D-23381BC7E3F8}"/>
                </a:ext>
              </a:extLst>
            </p:cNvPr>
            <p:cNvGrpSpPr/>
            <p:nvPr/>
          </p:nvGrpSpPr>
          <p:grpSpPr>
            <a:xfrm>
              <a:off x="1395688" y="1559020"/>
              <a:ext cx="1194268" cy="3041988"/>
              <a:chOff x="1395688" y="1559020"/>
              <a:chExt cx="1194268" cy="3041988"/>
            </a:xfrm>
          </p:grpSpPr>
          <p:sp>
            <p:nvSpPr>
              <p:cNvPr id="39" name="TextBox 38">
                <a:extLst>
                  <a:ext uri="{FF2B5EF4-FFF2-40B4-BE49-F238E27FC236}">
                    <a16:creationId xmlns:a16="http://schemas.microsoft.com/office/drawing/2014/main" id="{93D370B4-8F17-4D13-93BF-871FC02CF187}"/>
                  </a:ext>
                </a:extLst>
              </p:cNvPr>
              <p:cNvSpPr txBox="1"/>
              <p:nvPr/>
            </p:nvSpPr>
            <p:spPr>
              <a:xfrm>
                <a:off x="1395688" y="1559020"/>
                <a:ext cx="1184687"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New IT reality</a:t>
                </a:r>
              </a:p>
            </p:txBody>
          </p:sp>
          <p:sp>
            <p:nvSpPr>
              <p:cNvPr id="40" name="Rectangle 39">
                <a:extLst>
                  <a:ext uri="{FF2B5EF4-FFF2-40B4-BE49-F238E27FC236}">
                    <a16:creationId xmlns:a16="http://schemas.microsoft.com/office/drawing/2014/main" id="{436BDAE9-5856-4C74-8CCF-552962926B37}"/>
                  </a:ext>
                </a:extLst>
              </p:cNvPr>
              <p:cNvSpPr/>
              <p:nvPr/>
            </p:nvSpPr>
            <p:spPr>
              <a:xfrm>
                <a:off x="1410589" y="1883937"/>
                <a:ext cx="1179367"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Hybrid cloud</a:t>
                </a:r>
              </a:p>
            </p:txBody>
          </p:sp>
          <p:sp>
            <p:nvSpPr>
              <p:cNvPr id="41" name="Freeform 27">
                <a:extLst>
                  <a:ext uri="{FF2B5EF4-FFF2-40B4-BE49-F238E27FC236}">
                    <a16:creationId xmlns:a16="http://schemas.microsoft.com/office/drawing/2014/main" id="{88A42120-30E3-49F1-BF5B-FCF4098227CD}"/>
                  </a:ext>
                </a:extLst>
              </p:cNvPr>
              <p:cNvSpPr>
                <a:spLocks noEditPoints="1"/>
              </p:cNvSpPr>
              <p:nvPr/>
            </p:nvSpPr>
            <p:spPr bwMode="auto">
              <a:xfrm>
                <a:off x="1666312" y="3001547"/>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17">
                <a:extLst>
                  <a:ext uri="{FF2B5EF4-FFF2-40B4-BE49-F238E27FC236}">
                    <a16:creationId xmlns:a16="http://schemas.microsoft.com/office/drawing/2014/main" id="{0D8E5614-9116-4A87-9F92-8C25B830008D}"/>
                  </a:ext>
                </a:extLst>
              </p:cNvPr>
              <p:cNvSpPr>
                <a:spLocks/>
              </p:cNvSpPr>
              <p:nvPr/>
            </p:nvSpPr>
            <p:spPr bwMode="auto">
              <a:xfrm>
                <a:off x="1522333" y="2410233"/>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Freeform 17">
                <a:extLst>
                  <a:ext uri="{FF2B5EF4-FFF2-40B4-BE49-F238E27FC236}">
                    <a16:creationId xmlns:a16="http://schemas.microsoft.com/office/drawing/2014/main" id="{BAB27CA7-BF27-4D2E-B0C2-D70421A348A8}"/>
                  </a:ext>
                </a:extLst>
              </p:cNvPr>
              <p:cNvSpPr>
                <a:spLocks/>
              </p:cNvSpPr>
              <p:nvPr/>
            </p:nvSpPr>
            <p:spPr bwMode="auto">
              <a:xfrm rot="10800000">
                <a:off x="1522333" y="3726415"/>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E40295A2-3026-429F-B070-E4F017877076}"/>
              </a:ext>
            </a:extLst>
          </p:cNvPr>
          <p:cNvGrpSpPr/>
          <p:nvPr/>
        </p:nvGrpSpPr>
        <p:grpSpPr>
          <a:xfrm>
            <a:off x="3547224" y="1795049"/>
            <a:ext cx="1267377" cy="4096124"/>
            <a:chOff x="161673" y="1595895"/>
            <a:chExt cx="932111" cy="3012556"/>
          </a:xfrm>
        </p:grpSpPr>
        <p:sp>
          <p:nvSpPr>
            <p:cNvPr id="45" name="Rectangle 44">
              <a:extLst>
                <a:ext uri="{FF2B5EF4-FFF2-40B4-BE49-F238E27FC236}">
                  <a16:creationId xmlns:a16="http://schemas.microsoft.com/office/drawing/2014/main" id="{7F015C43-83C2-48E8-B52C-70A2CE276507}"/>
                </a:ext>
              </a:extLst>
            </p:cNvPr>
            <p:cNvSpPr/>
            <p:nvPr/>
          </p:nvSpPr>
          <p:spPr>
            <a:xfrm>
              <a:off x="161673" y="1891380"/>
              <a:ext cx="932111"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Physical Servers </a:t>
              </a:r>
              <a:b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Virtual Machines</a:t>
              </a:r>
            </a:p>
            <a:p>
              <a:pPr marL="0" marR="0" lvl="0" indent="0" algn="l" defTabSz="822634"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On-premises, non-cloud</a:t>
              </a:r>
            </a:p>
          </p:txBody>
        </p:sp>
        <p:sp>
          <p:nvSpPr>
            <p:cNvPr id="46" name="TextBox 45">
              <a:extLst>
                <a:ext uri="{FF2B5EF4-FFF2-40B4-BE49-F238E27FC236}">
                  <a16:creationId xmlns:a16="http://schemas.microsoft.com/office/drawing/2014/main" id="{52FDBEA0-E077-4753-A38A-D2B3EF2A18AC}"/>
                </a:ext>
              </a:extLst>
            </p:cNvPr>
            <p:cNvSpPr txBox="1"/>
            <p:nvPr/>
          </p:nvSpPr>
          <p:spPr>
            <a:xfrm>
              <a:off x="161673" y="1595895"/>
              <a:ext cx="612642"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Old IT</a:t>
              </a:r>
            </a:p>
          </p:txBody>
        </p:sp>
        <p:sp>
          <p:nvSpPr>
            <p:cNvPr id="47" name="Freeform 27">
              <a:extLst>
                <a:ext uri="{FF2B5EF4-FFF2-40B4-BE49-F238E27FC236}">
                  <a16:creationId xmlns:a16="http://schemas.microsoft.com/office/drawing/2014/main" id="{BEA34CF3-9189-401B-8194-27ECDB158A5B}"/>
                </a:ext>
              </a:extLst>
            </p:cNvPr>
            <p:cNvSpPr>
              <a:spLocks noEditPoints="1"/>
            </p:cNvSpPr>
            <p:nvPr/>
          </p:nvSpPr>
          <p:spPr bwMode="auto">
            <a:xfrm>
              <a:off x="303948"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9" name="Title 1">
            <a:extLst>
              <a:ext uri="{FF2B5EF4-FFF2-40B4-BE49-F238E27FC236}">
                <a16:creationId xmlns:a16="http://schemas.microsoft.com/office/drawing/2014/main" id="{1F60C472-78F5-4F09-B4F3-3D5CC4C3EF5A}"/>
              </a:ext>
            </a:extLst>
          </p:cNvPr>
          <p:cNvSpPr>
            <a:spLocks noGrp="1"/>
          </p:cNvSpPr>
          <p:nvPr>
            <p:ph type="title"/>
          </p:nvPr>
        </p:nvSpPr>
        <p:spPr>
          <a:xfrm>
            <a:off x="276130" y="294677"/>
            <a:ext cx="11887454" cy="918032"/>
          </a:xfrm>
        </p:spPr>
        <p:txBody>
          <a:bodyPr/>
          <a:lstStyle/>
          <a:p>
            <a:r>
              <a:rPr lang="en-US">
                <a:gradFill>
                  <a:gsLst>
                    <a:gs pos="1250">
                      <a:schemeClr val="bg1"/>
                    </a:gs>
                    <a:gs pos="100000">
                      <a:schemeClr val="bg1"/>
                    </a:gs>
                  </a:gsLst>
                  <a:lin ang="5400000" scaled="0"/>
                </a:gradFill>
              </a:rPr>
              <a:t>Applying the other Moore’s Law</a:t>
            </a:r>
            <a:br>
              <a:rPr lang="en-EN">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
        <p:nvSpPr>
          <p:cNvPr id="29" name="Flowchart: Connector 28">
            <a:extLst>
              <a:ext uri="{FF2B5EF4-FFF2-40B4-BE49-F238E27FC236}">
                <a16:creationId xmlns:a16="http://schemas.microsoft.com/office/drawing/2014/main" id="{B917AF5C-4D57-4279-A5D4-771F5E0F918C}"/>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47770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1BB64261-4B36-419F-A8BC-0944E49C666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82" y="-7440"/>
            <a:ext cx="12434711" cy="7001965"/>
          </a:xfrm>
          <a:prstGeom prst="rect">
            <a:avLst/>
          </a:prstGeom>
          <a:solidFill>
            <a:schemeClr val="bg2"/>
          </a:solidFill>
        </p:spPr>
      </p:pic>
      <p:grpSp>
        <p:nvGrpSpPr>
          <p:cNvPr id="55" name="Group 54">
            <a:extLst>
              <a:ext uri="{FF2B5EF4-FFF2-40B4-BE49-F238E27FC236}">
                <a16:creationId xmlns:a16="http://schemas.microsoft.com/office/drawing/2014/main" id="{FD96A0D1-D5F9-4F5C-B43A-A08AB5DC7A51}"/>
              </a:ext>
            </a:extLst>
          </p:cNvPr>
          <p:cNvGrpSpPr/>
          <p:nvPr/>
        </p:nvGrpSpPr>
        <p:grpSpPr>
          <a:xfrm>
            <a:off x="6534513" y="3905890"/>
            <a:ext cx="2144988" cy="559562"/>
            <a:chOff x="4577071" y="2826498"/>
            <a:chExt cx="1212638" cy="444009"/>
          </a:xfrm>
        </p:grpSpPr>
        <p:sp>
          <p:nvSpPr>
            <p:cNvPr id="59" name="Right Arrow 34">
              <a:extLst>
                <a:ext uri="{FF2B5EF4-FFF2-40B4-BE49-F238E27FC236}">
                  <a16:creationId xmlns:a16="http://schemas.microsoft.com/office/drawing/2014/main" id="{5353893A-0161-4468-9134-29B7A57C8D02}"/>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0" name="TextBox 59">
              <a:extLst>
                <a:ext uri="{FF2B5EF4-FFF2-40B4-BE49-F238E27FC236}">
                  <a16:creationId xmlns:a16="http://schemas.microsoft.com/office/drawing/2014/main" id="{E90D9E2E-FAA6-48E3-A116-36ED266E25FD}"/>
                </a:ext>
              </a:extLst>
            </p:cNvPr>
            <p:cNvSpPr txBox="1"/>
            <p:nvPr/>
          </p:nvSpPr>
          <p:spPr>
            <a:xfrm>
              <a:off x="4583970" y="2864755"/>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Commodity  </a:t>
              </a:r>
            </a:p>
          </p:txBody>
        </p:sp>
      </p:grpSp>
      <p:sp>
        <p:nvSpPr>
          <p:cNvPr id="35" name="Rectangle 34">
            <a:extLst>
              <a:ext uri="{FF2B5EF4-FFF2-40B4-BE49-F238E27FC236}">
                <a16:creationId xmlns:a16="http://schemas.microsoft.com/office/drawing/2014/main" id="{4CF8F917-9D31-4CCC-A137-F14058167973}"/>
              </a:ext>
            </a:extLst>
          </p:cNvPr>
          <p:cNvSpPr/>
          <p:nvPr/>
        </p:nvSpPr>
        <p:spPr>
          <a:xfrm>
            <a:off x="8674417" y="2224318"/>
            <a:ext cx="3515376"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PaaS</a:t>
            </a:r>
          </a:p>
        </p:txBody>
      </p:sp>
      <p:sp>
        <p:nvSpPr>
          <p:cNvPr id="36" name="Rectangle 35">
            <a:extLst>
              <a:ext uri="{FF2B5EF4-FFF2-40B4-BE49-F238E27FC236}">
                <a16:creationId xmlns:a16="http://schemas.microsoft.com/office/drawing/2014/main" id="{C71C3FD4-F130-4779-9031-10750811E4A1}"/>
              </a:ext>
            </a:extLst>
          </p:cNvPr>
          <p:cNvSpPr/>
          <p:nvPr/>
        </p:nvSpPr>
        <p:spPr>
          <a:xfrm>
            <a:off x="8674418" y="3376453"/>
            <a:ext cx="3486501"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IaaS</a:t>
            </a:r>
          </a:p>
        </p:txBody>
      </p:sp>
      <p:sp>
        <p:nvSpPr>
          <p:cNvPr id="37" name="Rectangle 36">
            <a:extLst>
              <a:ext uri="{FF2B5EF4-FFF2-40B4-BE49-F238E27FC236}">
                <a16:creationId xmlns:a16="http://schemas.microsoft.com/office/drawing/2014/main" id="{D0D20FCB-4CE4-4FF7-8DB4-491FA3A6293B}"/>
              </a:ext>
            </a:extLst>
          </p:cNvPr>
          <p:cNvSpPr/>
          <p:nvPr/>
        </p:nvSpPr>
        <p:spPr>
          <a:xfrm>
            <a:off x="8674417" y="3952520"/>
            <a:ext cx="3461288"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SaaS: Microsoft Dynamics,</a:t>
            </a:r>
            <a:b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Office 365, VSTS</a:t>
            </a:r>
          </a:p>
        </p:txBody>
      </p:sp>
      <p:sp>
        <p:nvSpPr>
          <p:cNvPr id="43" name="Rectangle 42">
            <a:extLst>
              <a:ext uri="{FF2B5EF4-FFF2-40B4-BE49-F238E27FC236}">
                <a16:creationId xmlns:a16="http://schemas.microsoft.com/office/drawing/2014/main" id="{D5382FFF-FBC7-4C4C-A8BF-FAC9AA49F440}"/>
              </a:ext>
            </a:extLst>
          </p:cNvPr>
          <p:cNvSpPr/>
          <p:nvPr/>
        </p:nvSpPr>
        <p:spPr>
          <a:xfrm>
            <a:off x="8674417" y="2800386"/>
            <a:ext cx="3504844"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Containers</a:t>
            </a:r>
          </a:p>
        </p:txBody>
      </p:sp>
      <p:sp>
        <p:nvSpPr>
          <p:cNvPr id="92" name="TextBox 91">
            <a:extLst>
              <a:ext uri="{FF2B5EF4-FFF2-40B4-BE49-F238E27FC236}">
                <a16:creationId xmlns:a16="http://schemas.microsoft.com/office/drawing/2014/main" id="{874C0D97-6FA3-44AC-BF0F-A8CA0EBFCBA1}"/>
              </a:ext>
            </a:extLst>
          </p:cNvPr>
          <p:cNvSpPr txBox="1"/>
          <p:nvPr/>
        </p:nvSpPr>
        <p:spPr>
          <a:xfrm>
            <a:off x="7119656" y="1783425"/>
            <a:ext cx="1840083" cy="382616"/>
          </a:xfrm>
          <a:prstGeom prst="rect">
            <a:avLst/>
          </a:prstGeom>
          <a:noFill/>
        </p:spPr>
        <p:txBody>
          <a:bodyPr wrap="none" lIns="149217" tIns="93260" rIns="149217" bIns="93260" rtlCol="0" anchor="t" anchorCtr="0">
            <a:noAutofit/>
          </a:bodyPr>
          <a:lstStyle/>
          <a:p>
            <a:pPr marL="0" marR="0" lvl="0" indent="0" algn="l" defTabSz="82263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Tactic</a:t>
            </a:r>
          </a:p>
        </p:txBody>
      </p:sp>
      <p:sp>
        <p:nvSpPr>
          <p:cNvPr id="63" name="TextBox 62">
            <a:extLst>
              <a:ext uri="{FF2B5EF4-FFF2-40B4-BE49-F238E27FC236}">
                <a16:creationId xmlns:a16="http://schemas.microsoft.com/office/drawing/2014/main" id="{88E2D26A-C682-4417-A126-836EE4BB04FD}"/>
              </a:ext>
            </a:extLst>
          </p:cNvPr>
          <p:cNvSpPr txBox="1"/>
          <p:nvPr/>
        </p:nvSpPr>
        <p:spPr>
          <a:xfrm>
            <a:off x="9866921" y="1764653"/>
            <a:ext cx="1840083" cy="382616"/>
          </a:xfrm>
          <a:prstGeom prst="rect">
            <a:avLst/>
          </a:prstGeom>
          <a:noFill/>
        </p:spPr>
        <p:txBody>
          <a:bodyPr wrap="none" lIns="149217" tIns="93260" rIns="149217" bIns="93260" rtlCol="0" anchor="t" anchorCtr="0">
            <a:noAutofit/>
          </a:bodyPr>
          <a:lstStyle/>
          <a:p>
            <a:pPr marL="0" marR="0" lvl="0" indent="0" algn="l" defTabSz="82263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Solution</a:t>
            </a:r>
          </a:p>
        </p:txBody>
      </p:sp>
      <p:grpSp>
        <p:nvGrpSpPr>
          <p:cNvPr id="67" name="Group 66">
            <a:extLst>
              <a:ext uri="{FF2B5EF4-FFF2-40B4-BE49-F238E27FC236}">
                <a16:creationId xmlns:a16="http://schemas.microsoft.com/office/drawing/2014/main" id="{27441D71-EC69-4BAC-9849-AEFCE03AD526}"/>
              </a:ext>
            </a:extLst>
          </p:cNvPr>
          <p:cNvGrpSpPr/>
          <p:nvPr/>
        </p:nvGrpSpPr>
        <p:grpSpPr>
          <a:xfrm>
            <a:off x="3645059" y="3663254"/>
            <a:ext cx="1032000" cy="2399240"/>
            <a:chOff x="2556229" y="2405959"/>
            <a:chExt cx="721686" cy="1764558"/>
          </a:xfrm>
        </p:grpSpPr>
        <p:sp>
          <p:nvSpPr>
            <p:cNvPr id="68" name="Bent Arrow 40">
              <a:extLst>
                <a:ext uri="{FF2B5EF4-FFF2-40B4-BE49-F238E27FC236}">
                  <a16:creationId xmlns:a16="http://schemas.microsoft.com/office/drawing/2014/main" id="{4CC55DEE-7BAF-4B86-9E26-876C9C5871D4}"/>
                </a:ext>
              </a:extLst>
            </p:cNvPr>
            <p:cNvSpPr/>
            <p:nvPr/>
          </p:nvSpPr>
          <p:spPr>
            <a:xfrm>
              <a:off x="2928953" y="2405959"/>
              <a:ext cx="348962" cy="882279"/>
            </a:xfrm>
            <a:prstGeom prst="bentArrow">
              <a:avLst>
                <a:gd name="adj1" fmla="val 31043"/>
                <a:gd name="adj2" fmla="val 29317"/>
                <a:gd name="adj3" fmla="val 25000"/>
                <a:gd name="adj4" fmla="val 54973"/>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1829759B-34BD-474E-806C-F418A92D80B4}"/>
                </a:ext>
              </a:extLst>
            </p:cNvPr>
            <p:cNvSpPr/>
            <p:nvPr/>
          </p:nvSpPr>
          <p:spPr>
            <a:xfrm>
              <a:off x="2556229" y="3224486"/>
              <a:ext cx="475874" cy="111162"/>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70" name="Bent Arrow 25">
              <a:extLst>
                <a:ext uri="{FF2B5EF4-FFF2-40B4-BE49-F238E27FC236}">
                  <a16:creationId xmlns:a16="http://schemas.microsoft.com/office/drawing/2014/main" id="{AE4CE8B2-BB89-4A57-AF9E-0A1656C41127}"/>
                </a:ext>
              </a:extLst>
            </p:cNvPr>
            <p:cNvSpPr/>
            <p:nvPr/>
          </p:nvSpPr>
          <p:spPr>
            <a:xfrm flipV="1">
              <a:off x="2928953" y="3288238"/>
              <a:ext cx="348962" cy="882279"/>
            </a:xfrm>
            <a:prstGeom prst="bentArrow">
              <a:avLst>
                <a:gd name="adj1" fmla="val 31043"/>
                <a:gd name="adj2" fmla="val 29317"/>
                <a:gd name="adj3" fmla="val 25000"/>
                <a:gd name="adj4" fmla="val 54973"/>
              </a:avLst>
            </a:prstGeom>
            <a:solidFill>
              <a:schemeClr val="bg2">
                <a:lumMod val="50000"/>
              </a:schemeClr>
            </a:solidFill>
            <a:ln w="25400" cap="flat" cmpd="sng" algn="ctr">
              <a:noFill/>
              <a:prstDash val="solid"/>
            </a:ln>
            <a:effectLst/>
          </p:spPr>
          <p:txBody>
            <a:bodyPr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3200D465-8309-4EC3-8F39-EED15EE34B67}"/>
              </a:ext>
            </a:extLst>
          </p:cNvPr>
          <p:cNvGrpSpPr/>
          <p:nvPr/>
        </p:nvGrpSpPr>
        <p:grpSpPr>
          <a:xfrm>
            <a:off x="1568396" y="1744909"/>
            <a:ext cx="2097835" cy="4136142"/>
            <a:chOff x="1047071" y="1559020"/>
            <a:chExt cx="1542885" cy="3041988"/>
          </a:xfrm>
        </p:grpSpPr>
        <p:sp>
          <p:nvSpPr>
            <p:cNvPr id="82" name="Right Arrow 1">
              <a:extLst>
                <a:ext uri="{FF2B5EF4-FFF2-40B4-BE49-F238E27FC236}">
                  <a16:creationId xmlns:a16="http://schemas.microsoft.com/office/drawing/2014/main" id="{726ED7EA-E1ED-4192-8209-0D6F4DC63230}"/>
                </a:ext>
              </a:extLst>
            </p:cNvPr>
            <p:cNvSpPr/>
            <p:nvPr/>
          </p:nvSpPr>
          <p:spPr bwMode="auto">
            <a:xfrm>
              <a:off x="1047071" y="3167091"/>
              <a:ext cx="362419" cy="225952"/>
            </a:xfrm>
            <a:prstGeom prst="right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217" tIns="93260" rIns="149217" bIns="93260" numCol="1" rtlCol="0" anchor="ctr" anchorCtr="0" compatLnSpc="1">
              <a:prstTxWarp prst="textNoShape">
                <a:avLst/>
              </a:prstTxWarp>
            </a:bodyPr>
            <a:lstStyle/>
            <a:p>
              <a:pPr marL="0" marR="0" lvl="0" indent="0" algn="ctr" defTabSz="1267762"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83" name="Group 82">
              <a:extLst>
                <a:ext uri="{FF2B5EF4-FFF2-40B4-BE49-F238E27FC236}">
                  <a16:creationId xmlns:a16="http://schemas.microsoft.com/office/drawing/2014/main" id="{70D71E46-312B-46F1-95D8-EF9172CDF33D}"/>
                </a:ext>
              </a:extLst>
            </p:cNvPr>
            <p:cNvGrpSpPr/>
            <p:nvPr/>
          </p:nvGrpSpPr>
          <p:grpSpPr>
            <a:xfrm>
              <a:off x="1395688" y="1559020"/>
              <a:ext cx="1194268" cy="3041988"/>
              <a:chOff x="1395688" y="1559020"/>
              <a:chExt cx="1194268" cy="3041988"/>
            </a:xfrm>
          </p:grpSpPr>
          <p:sp>
            <p:nvSpPr>
              <p:cNvPr id="84" name="TextBox 83">
                <a:extLst>
                  <a:ext uri="{FF2B5EF4-FFF2-40B4-BE49-F238E27FC236}">
                    <a16:creationId xmlns:a16="http://schemas.microsoft.com/office/drawing/2014/main" id="{C34886C4-5A69-4A66-90C6-72DD16925018}"/>
                  </a:ext>
                </a:extLst>
              </p:cNvPr>
              <p:cNvSpPr txBox="1"/>
              <p:nvPr/>
            </p:nvSpPr>
            <p:spPr>
              <a:xfrm>
                <a:off x="1395688" y="1559020"/>
                <a:ext cx="1184687"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New IT reality</a:t>
                </a:r>
              </a:p>
            </p:txBody>
          </p:sp>
          <p:sp>
            <p:nvSpPr>
              <p:cNvPr id="85" name="Rectangle 84">
                <a:extLst>
                  <a:ext uri="{FF2B5EF4-FFF2-40B4-BE49-F238E27FC236}">
                    <a16:creationId xmlns:a16="http://schemas.microsoft.com/office/drawing/2014/main" id="{696EB49D-2F3E-4202-9B55-F4BAE0B60651}"/>
                  </a:ext>
                </a:extLst>
              </p:cNvPr>
              <p:cNvSpPr/>
              <p:nvPr/>
            </p:nvSpPr>
            <p:spPr>
              <a:xfrm>
                <a:off x="1410589" y="1883937"/>
                <a:ext cx="1179367"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Hybrid cloud</a:t>
                </a:r>
              </a:p>
            </p:txBody>
          </p:sp>
          <p:sp>
            <p:nvSpPr>
              <p:cNvPr id="86" name="Freeform 27">
                <a:extLst>
                  <a:ext uri="{FF2B5EF4-FFF2-40B4-BE49-F238E27FC236}">
                    <a16:creationId xmlns:a16="http://schemas.microsoft.com/office/drawing/2014/main" id="{14751F53-4926-4DFC-BE30-C12D3072E359}"/>
                  </a:ext>
                </a:extLst>
              </p:cNvPr>
              <p:cNvSpPr>
                <a:spLocks noEditPoints="1"/>
              </p:cNvSpPr>
              <p:nvPr/>
            </p:nvSpPr>
            <p:spPr bwMode="auto">
              <a:xfrm>
                <a:off x="1666312" y="3001547"/>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7" name="Freeform 17">
                <a:extLst>
                  <a:ext uri="{FF2B5EF4-FFF2-40B4-BE49-F238E27FC236}">
                    <a16:creationId xmlns:a16="http://schemas.microsoft.com/office/drawing/2014/main" id="{B67B0318-2E76-4AB4-8DA0-E175D335B349}"/>
                  </a:ext>
                </a:extLst>
              </p:cNvPr>
              <p:cNvSpPr>
                <a:spLocks/>
              </p:cNvSpPr>
              <p:nvPr/>
            </p:nvSpPr>
            <p:spPr bwMode="auto">
              <a:xfrm>
                <a:off x="1522333" y="2410233"/>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8" name="Freeform 17">
                <a:extLst>
                  <a:ext uri="{FF2B5EF4-FFF2-40B4-BE49-F238E27FC236}">
                    <a16:creationId xmlns:a16="http://schemas.microsoft.com/office/drawing/2014/main" id="{60DCB388-BFF3-4953-8104-F84058658D21}"/>
                  </a:ext>
                </a:extLst>
              </p:cNvPr>
              <p:cNvSpPr>
                <a:spLocks/>
              </p:cNvSpPr>
              <p:nvPr/>
            </p:nvSpPr>
            <p:spPr bwMode="auto">
              <a:xfrm rot="10800000">
                <a:off x="1522333" y="3726415"/>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18AAC339-3901-4D84-8909-C458D158C1BD}"/>
              </a:ext>
            </a:extLst>
          </p:cNvPr>
          <p:cNvGrpSpPr/>
          <p:nvPr/>
        </p:nvGrpSpPr>
        <p:grpSpPr>
          <a:xfrm>
            <a:off x="364534" y="1795049"/>
            <a:ext cx="1267377" cy="4096124"/>
            <a:chOff x="161673" y="1595895"/>
            <a:chExt cx="932111" cy="3012556"/>
          </a:xfrm>
        </p:grpSpPr>
        <p:sp>
          <p:nvSpPr>
            <p:cNvPr id="90" name="Rectangle 89">
              <a:extLst>
                <a:ext uri="{FF2B5EF4-FFF2-40B4-BE49-F238E27FC236}">
                  <a16:creationId xmlns:a16="http://schemas.microsoft.com/office/drawing/2014/main" id="{14491384-21BF-4A9D-86F3-E7B7F080A37E}"/>
                </a:ext>
              </a:extLst>
            </p:cNvPr>
            <p:cNvSpPr/>
            <p:nvPr/>
          </p:nvSpPr>
          <p:spPr>
            <a:xfrm>
              <a:off x="161673" y="1891380"/>
              <a:ext cx="932111" cy="2717071"/>
            </a:xfrm>
            <a:prstGeom prst="rect">
              <a:avLst/>
            </a:prstGeom>
            <a:solidFill>
              <a:schemeClr val="bg2">
                <a:lumMod val="50000"/>
              </a:schemeClr>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Physical Servers </a:t>
              </a:r>
              <a:b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and Virtual Machines</a:t>
              </a:r>
            </a:p>
            <a:p>
              <a:pPr marL="0" marR="0" lvl="0" indent="0" algn="l" defTabSz="822634"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On-premises, non-cloud</a:t>
              </a:r>
            </a:p>
          </p:txBody>
        </p:sp>
        <p:sp>
          <p:nvSpPr>
            <p:cNvPr id="91" name="TextBox 90">
              <a:extLst>
                <a:ext uri="{FF2B5EF4-FFF2-40B4-BE49-F238E27FC236}">
                  <a16:creationId xmlns:a16="http://schemas.microsoft.com/office/drawing/2014/main" id="{6901BE7C-3F57-48D6-A6F7-F82B100291AD}"/>
                </a:ext>
              </a:extLst>
            </p:cNvPr>
            <p:cNvSpPr txBox="1"/>
            <p:nvPr/>
          </p:nvSpPr>
          <p:spPr>
            <a:xfrm>
              <a:off x="161673" y="1595895"/>
              <a:ext cx="612642" cy="281401"/>
            </a:xfrm>
            <a:prstGeom prst="rect">
              <a:avLst/>
            </a:prstGeom>
            <a:noFill/>
          </p:spPr>
          <p:txBody>
            <a:bodyPr wrap="none" lIns="149217" tIns="93260" rIns="149217" bIns="93260" rtlCol="0" anchor="t" anchorCtr="0">
              <a:noAutofit/>
            </a:bodyPr>
            <a:lstStyle/>
            <a:p>
              <a:pPr marL="0" marR="0" lvl="0" indent="-157480" algn="l" defTabSz="822634" rtl="0" eaLnBrk="1" fontAlgn="base" latinLnBrk="0" hangingPunct="1">
                <a:lnSpc>
                  <a:spcPct val="100000"/>
                </a:lnSpc>
                <a:spcBef>
                  <a:spcPct val="0"/>
                </a:spcBef>
                <a:spcAft>
                  <a:spcPct val="0"/>
                </a:spcAft>
                <a:buClr>
                  <a:srgbClr val="FFFFFF"/>
                </a:buClr>
                <a:buSzPct val="120000"/>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Old IT</a:t>
              </a:r>
            </a:p>
          </p:txBody>
        </p:sp>
        <p:sp>
          <p:nvSpPr>
            <p:cNvPr id="113" name="Freeform 27">
              <a:extLst>
                <a:ext uri="{FF2B5EF4-FFF2-40B4-BE49-F238E27FC236}">
                  <a16:creationId xmlns:a16="http://schemas.microsoft.com/office/drawing/2014/main" id="{13F0E514-D6E3-4846-8935-94D7DAC3A587}"/>
                </a:ext>
              </a:extLst>
            </p:cNvPr>
            <p:cNvSpPr>
              <a:spLocks noEditPoints="1"/>
            </p:cNvSpPr>
            <p:nvPr/>
          </p:nvSpPr>
          <p:spPr bwMode="auto">
            <a:xfrm>
              <a:off x="303948"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C827E855-74B1-4162-A61B-8338DA92F495}"/>
              </a:ext>
            </a:extLst>
          </p:cNvPr>
          <p:cNvGrpSpPr/>
          <p:nvPr/>
        </p:nvGrpSpPr>
        <p:grpSpPr>
          <a:xfrm>
            <a:off x="6534513" y="3330881"/>
            <a:ext cx="2144988" cy="559562"/>
            <a:chOff x="4577071" y="2826498"/>
            <a:chExt cx="1212638" cy="444009"/>
          </a:xfrm>
        </p:grpSpPr>
        <p:sp>
          <p:nvSpPr>
            <p:cNvPr id="115" name="Right Arrow 34">
              <a:extLst>
                <a:ext uri="{FF2B5EF4-FFF2-40B4-BE49-F238E27FC236}">
                  <a16:creationId xmlns:a16="http://schemas.microsoft.com/office/drawing/2014/main" id="{D735F23F-61A9-473C-A64E-469441A303BC}"/>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TextBox 115">
              <a:extLst>
                <a:ext uri="{FF2B5EF4-FFF2-40B4-BE49-F238E27FC236}">
                  <a16:creationId xmlns:a16="http://schemas.microsoft.com/office/drawing/2014/main" id="{D302948C-5576-4472-A99F-F74D0B401DF7}"/>
                </a:ext>
              </a:extLst>
            </p:cNvPr>
            <p:cNvSpPr txBox="1"/>
            <p:nvPr/>
          </p:nvSpPr>
          <p:spPr>
            <a:xfrm>
              <a:off x="4583970" y="2864754"/>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Lift and shift  </a:t>
              </a:r>
            </a:p>
          </p:txBody>
        </p:sp>
      </p:grpSp>
      <p:grpSp>
        <p:nvGrpSpPr>
          <p:cNvPr id="121" name="Group 120">
            <a:extLst>
              <a:ext uri="{FF2B5EF4-FFF2-40B4-BE49-F238E27FC236}">
                <a16:creationId xmlns:a16="http://schemas.microsoft.com/office/drawing/2014/main" id="{B95C8688-BA5C-4F12-8F6D-8268AF5BB331}"/>
              </a:ext>
            </a:extLst>
          </p:cNvPr>
          <p:cNvGrpSpPr/>
          <p:nvPr/>
        </p:nvGrpSpPr>
        <p:grpSpPr>
          <a:xfrm>
            <a:off x="6534513" y="2744650"/>
            <a:ext cx="2144988" cy="559562"/>
            <a:chOff x="4577071" y="2826498"/>
            <a:chExt cx="1212638" cy="444009"/>
          </a:xfrm>
        </p:grpSpPr>
        <p:sp>
          <p:nvSpPr>
            <p:cNvPr id="122" name="Right Arrow 34">
              <a:extLst>
                <a:ext uri="{FF2B5EF4-FFF2-40B4-BE49-F238E27FC236}">
                  <a16:creationId xmlns:a16="http://schemas.microsoft.com/office/drawing/2014/main" id="{E9A34A38-4C2E-4022-95CF-C917FA57CA59}"/>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3" name="TextBox 122">
              <a:extLst>
                <a:ext uri="{FF2B5EF4-FFF2-40B4-BE49-F238E27FC236}">
                  <a16:creationId xmlns:a16="http://schemas.microsoft.com/office/drawing/2014/main" id="{211654FF-7CE5-4043-A313-6EA314377530}"/>
                </a:ext>
              </a:extLst>
            </p:cNvPr>
            <p:cNvSpPr txBox="1"/>
            <p:nvPr/>
          </p:nvSpPr>
          <p:spPr>
            <a:xfrm>
              <a:off x="4583970" y="2864754"/>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Lift and modernize</a:t>
              </a:r>
            </a:p>
          </p:txBody>
        </p:sp>
      </p:grpSp>
      <p:grpSp>
        <p:nvGrpSpPr>
          <p:cNvPr id="128" name="Group 127">
            <a:extLst>
              <a:ext uri="{FF2B5EF4-FFF2-40B4-BE49-F238E27FC236}">
                <a16:creationId xmlns:a16="http://schemas.microsoft.com/office/drawing/2014/main" id="{B12A1FAE-18E4-481D-908A-A12B6BAEE7A3}"/>
              </a:ext>
            </a:extLst>
          </p:cNvPr>
          <p:cNvGrpSpPr/>
          <p:nvPr/>
        </p:nvGrpSpPr>
        <p:grpSpPr>
          <a:xfrm>
            <a:off x="6534513" y="2177688"/>
            <a:ext cx="2144988" cy="559562"/>
            <a:chOff x="4577071" y="2826498"/>
            <a:chExt cx="1212638" cy="444009"/>
          </a:xfrm>
        </p:grpSpPr>
        <p:sp>
          <p:nvSpPr>
            <p:cNvPr id="129" name="Right Arrow 34">
              <a:extLst>
                <a:ext uri="{FF2B5EF4-FFF2-40B4-BE49-F238E27FC236}">
                  <a16:creationId xmlns:a16="http://schemas.microsoft.com/office/drawing/2014/main" id="{4C255C3A-14D3-4C17-B486-233B6846E88B}"/>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0" name="TextBox 129">
              <a:extLst>
                <a:ext uri="{FF2B5EF4-FFF2-40B4-BE49-F238E27FC236}">
                  <a16:creationId xmlns:a16="http://schemas.microsoft.com/office/drawing/2014/main" id="{C30F1F61-90D2-44C4-8866-AF31EA40083C}"/>
                </a:ext>
              </a:extLst>
            </p:cNvPr>
            <p:cNvSpPr txBox="1"/>
            <p:nvPr/>
          </p:nvSpPr>
          <p:spPr>
            <a:xfrm>
              <a:off x="4583970" y="2864754"/>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 native  </a:t>
              </a:r>
            </a:p>
          </p:txBody>
        </p:sp>
      </p:grpSp>
      <p:grpSp>
        <p:nvGrpSpPr>
          <p:cNvPr id="131" name="Group 130">
            <a:extLst>
              <a:ext uri="{FF2B5EF4-FFF2-40B4-BE49-F238E27FC236}">
                <a16:creationId xmlns:a16="http://schemas.microsoft.com/office/drawing/2014/main" id="{72DA74CB-6915-4917-9A36-BDA670BCBB0E}"/>
              </a:ext>
            </a:extLst>
          </p:cNvPr>
          <p:cNvGrpSpPr/>
          <p:nvPr/>
        </p:nvGrpSpPr>
        <p:grpSpPr>
          <a:xfrm>
            <a:off x="6534513" y="5150027"/>
            <a:ext cx="2144988" cy="559562"/>
            <a:chOff x="4577071" y="2826498"/>
            <a:chExt cx="1212638" cy="444009"/>
          </a:xfrm>
        </p:grpSpPr>
        <p:sp>
          <p:nvSpPr>
            <p:cNvPr id="132" name="Right Arrow 34">
              <a:extLst>
                <a:ext uri="{FF2B5EF4-FFF2-40B4-BE49-F238E27FC236}">
                  <a16:creationId xmlns:a16="http://schemas.microsoft.com/office/drawing/2014/main" id="{E1A199D4-7E31-44FA-9317-CB5AEFDE0AEC}"/>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3" name="TextBox 132">
              <a:extLst>
                <a:ext uri="{FF2B5EF4-FFF2-40B4-BE49-F238E27FC236}">
                  <a16:creationId xmlns:a16="http://schemas.microsoft.com/office/drawing/2014/main" id="{DB680C23-2518-4382-9C9B-8F460F5318FC}"/>
                </a:ext>
              </a:extLst>
            </p:cNvPr>
            <p:cNvSpPr txBox="1"/>
            <p:nvPr/>
          </p:nvSpPr>
          <p:spPr>
            <a:xfrm>
              <a:off x="4583970" y="2864754"/>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Leave it alone</a:t>
              </a:r>
            </a:p>
          </p:txBody>
        </p:sp>
      </p:grpSp>
      <p:grpSp>
        <p:nvGrpSpPr>
          <p:cNvPr id="134" name="Group 133">
            <a:extLst>
              <a:ext uri="{FF2B5EF4-FFF2-40B4-BE49-F238E27FC236}">
                <a16:creationId xmlns:a16="http://schemas.microsoft.com/office/drawing/2014/main" id="{3322EA5D-91C1-49ED-9BA6-2D314B4F2C92}"/>
              </a:ext>
            </a:extLst>
          </p:cNvPr>
          <p:cNvGrpSpPr/>
          <p:nvPr/>
        </p:nvGrpSpPr>
        <p:grpSpPr>
          <a:xfrm>
            <a:off x="6534513" y="4583066"/>
            <a:ext cx="2144988" cy="559562"/>
            <a:chOff x="4577071" y="2826498"/>
            <a:chExt cx="1212638" cy="444009"/>
          </a:xfrm>
        </p:grpSpPr>
        <p:sp>
          <p:nvSpPr>
            <p:cNvPr id="135" name="Right Arrow 34">
              <a:extLst>
                <a:ext uri="{FF2B5EF4-FFF2-40B4-BE49-F238E27FC236}">
                  <a16:creationId xmlns:a16="http://schemas.microsoft.com/office/drawing/2014/main" id="{BABD6B08-5086-4257-BFE7-7FAB80FBD26F}"/>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lIns="149217" tIns="93260" rIns="149217" bIns="93260" rtlCol="0" anchor="ctr"/>
            <a:lstStyle/>
            <a:p>
              <a:pPr marL="0" marR="0" lvl="0" indent="0" algn="ctr" defTabSz="82263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6" name="TextBox 135">
              <a:extLst>
                <a:ext uri="{FF2B5EF4-FFF2-40B4-BE49-F238E27FC236}">
                  <a16:creationId xmlns:a16="http://schemas.microsoft.com/office/drawing/2014/main" id="{F328306F-A380-4C0E-A2B5-32817722F32E}"/>
                </a:ext>
              </a:extLst>
            </p:cNvPr>
            <p:cNvSpPr txBox="1"/>
            <p:nvPr/>
          </p:nvSpPr>
          <p:spPr>
            <a:xfrm>
              <a:off x="4583970" y="2864754"/>
              <a:ext cx="1135447" cy="348454"/>
            </a:xfrm>
            <a:prstGeom prst="rect">
              <a:avLst/>
            </a:prstGeom>
            <a:noFill/>
          </p:spPr>
          <p:txBody>
            <a:bodyPr wrap="square" lIns="149217" tIns="93260" rIns="149217" bIns="93260" rtlCol="0" anchor="ctr">
              <a:spAutoFit/>
            </a:bodyPr>
            <a:lstStyle/>
            <a:p>
              <a:pPr marL="0" marR="0" lvl="0" indent="0" algn="l" defTabSz="932455"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 native  </a:t>
              </a:r>
            </a:p>
          </p:txBody>
        </p:sp>
      </p:grpSp>
      <p:sp>
        <p:nvSpPr>
          <p:cNvPr id="137" name="Rectangle 136">
            <a:extLst>
              <a:ext uri="{FF2B5EF4-FFF2-40B4-BE49-F238E27FC236}">
                <a16:creationId xmlns:a16="http://schemas.microsoft.com/office/drawing/2014/main" id="{2F20EA06-FCFD-4EFA-941B-42581012BF04}"/>
              </a:ext>
            </a:extLst>
          </p:cNvPr>
          <p:cNvSpPr/>
          <p:nvPr/>
        </p:nvSpPr>
        <p:spPr>
          <a:xfrm>
            <a:off x="8674417" y="4629087"/>
            <a:ext cx="3515376"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a:ea typeface="+mn-ea"/>
                <a:cs typeface="Segoe UI"/>
              </a:rPr>
              <a:t>Azure PaaS</a:t>
            </a:r>
          </a:p>
        </p:txBody>
      </p:sp>
      <p:sp>
        <p:nvSpPr>
          <p:cNvPr id="138" name="Rectangle 137">
            <a:extLst>
              <a:ext uri="{FF2B5EF4-FFF2-40B4-BE49-F238E27FC236}">
                <a16:creationId xmlns:a16="http://schemas.microsoft.com/office/drawing/2014/main" id="{F0A25E95-CF10-4DD5-9636-EDBE2ECCF82F}"/>
              </a:ext>
            </a:extLst>
          </p:cNvPr>
          <p:cNvSpPr/>
          <p:nvPr/>
        </p:nvSpPr>
        <p:spPr>
          <a:xfrm>
            <a:off x="8674417" y="5196048"/>
            <a:ext cx="3504844" cy="466302"/>
          </a:xfrm>
          <a:prstGeom prst="rect">
            <a:avLst/>
          </a:prstGeom>
          <a:solidFill>
            <a:schemeClr val="bg2"/>
          </a:solidFill>
          <a:ln w="25400" cap="flat" cmpd="sng" algn="ctr">
            <a:noFill/>
            <a:prstDash val="solid"/>
          </a:ln>
          <a:effectLst/>
        </p:spPr>
        <p:txBody>
          <a:bodyPr lIns="149217" tIns="93260" rIns="149217" bIns="93260" rtlCol="0" anchor="ctr" anchorCtr="0"/>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Stack</a:t>
            </a:r>
          </a:p>
        </p:txBody>
      </p:sp>
      <p:grpSp>
        <p:nvGrpSpPr>
          <p:cNvPr id="139" name="Group 138">
            <a:extLst>
              <a:ext uri="{FF2B5EF4-FFF2-40B4-BE49-F238E27FC236}">
                <a16:creationId xmlns:a16="http://schemas.microsoft.com/office/drawing/2014/main" id="{C67224AE-3449-4FEC-A3FD-777C397F79AA}"/>
              </a:ext>
            </a:extLst>
          </p:cNvPr>
          <p:cNvGrpSpPr/>
          <p:nvPr/>
        </p:nvGrpSpPr>
        <p:grpSpPr>
          <a:xfrm>
            <a:off x="4679631" y="1755032"/>
            <a:ext cx="1866818" cy="5056042"/>
            <a:chOff x="3334958" y="1559020"/>
            <a:chExt cx="1372979" cy="3718542"/>
          </a:xfrm>
        </p:grpSpPr>
        <p:sp>
          <p:nvSpPr>
            <p:cNvPr id="140" name="TextBox 139">
              <a:extLst>
                <a:ext uri="{FF2B5EF4-FFF2-40B4-BE49-F238E27FC236}">
                  <a16:creationId xmlns:a16="http://schemas.microsoft.com/office/drawing/2014/main" id="{F8A0C1A2-2E6D-4189-9786-6E8E214A74B5}"/>
                </a:ext>
              </a:extLst>
            </p:cNvPr>
            <p:cNvSpPr txBox="1"/>
            <p:nvPr/>
          </p:nvSpPr>
          <p:spPr>
            <a:xfrm>
              <a:off x="3334960" y="1559020"/>
              <a:ext cx="1264193" cy="281401"/>
            </a:xfrm>
            <a:prstGeom prst="rect">
              <a:avLst/>
            </a:prstGeom>
            <a:noFill/>
          </p:spPr>
          <p:txBody>
            <a:bodyPr wrap="none" lIns="149217" tIns="93260" rIns="149217" bIns="93260" rtlCol="0" anchor="t" anchorCtr="0">
              <a:noAutofit/>
            </a:bodyPr>
            <a:lstStyle/>
            <a:p>
              <a:pPr marL="0" marR="0" lvl="0" indent="0" algn="l" defTabSz="82263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Implementation</a:t>
              </a:r>
            </a:p>
          </p:txBody>
        </p:sp>
        <p:grpSp>
          <p:nvGrpSpPr>
            <p:cNvPr id="141" name="Group 140">
              <a:extLst>
                <a:ext uri="{FF2B5EF4-FFF2-40B4-BE49-F238E27FC236}">
                  <a16:creationId xmlns:a16="http://schemas.microsoft.com/office/drawing/2014/main" id="{CDB13D49-F063-46F8-BFE3-37906CDD4BCA}"/>
                </a:ext>
              </a:extLst>
            </p:cNvPr>
            <p:cNvGrpSpPr/>
            <p:nvPr/>
          </p:nvGrpSpPr>
          <p:grpSpPr>
            <a:xfrm>
              <a:off x="3334958" y="1883938"/>
              <a:ext cx="1372979" cy="3393624"/>
              <a:chOff x="3334958" y="1883938"/>
              <a:chExt cx="1372979" cy="3393624"/>
            </a:xfrm>
          </p:grpSpPr>
          <p:sp>
            <p:nvSpPr>
              <p:cNvPr id="142" name="Rectangle 141">
                <a:extLst>
                  <a:ext uri="{FF2B5EF4-FFF2-40B4-BE49-F238E27FC236}">
                    <a16:creationId xmlns:a16="http://schemas.microsoft.com/office/drawing/2014/main" id="{6BEE3127-DDFE-418C-B1C4-4099F09151C4}"/>
                  </a:ext>
                </a:extLst>
              </p:cNvPr>
              <p:cNvSpPr/>
              <p:nvPr/>
            </p:nvSpPr>
            <p:spPr>
              <a:xfrm>
                <a:off x="3334959" y="1883938"/>
                <a:ext cx="1372978" cy="1667651"/>
              </a:xfrm>
              <a:prstGeom prst="rect">
                <a:avLst/>
              </a:prstGeom>
              <a:solidFill>
                <a:schemeClr val="accent1"/>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Public cloud</a:t>
                </a: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off-premises</a:t>
                </a:r>
              </a:p>
            </p:txBody>
          </p:sp>
          <p:grpSp>
            <p:nvGrpSpPr>
              <p:cNvPr id="143" name="Group 142">
                <a:extLst>
                  <a:ext uri="{FF2B5EF4-FFF2-40B4-BE49-F238E27FC236}">
                    <a16:creationId xmlns:a16="http://schemas.microsoft.com/office/drawing/2014/main" id="{18566625-C15E-491E-8BFD-B72E7C5BCD02}"/>
                  </a:ext>
                </a:extLst>
              </p:cNvPr>
              <p:cNvGrpSpPr/>
              <p:nvPr/>
            </p:nvGrpSpPr>
            <p:grpSpPr>
              <a:xfrm>
                <a:off x="3334958" y="2988506"/>
                <a:ext cx="1371960" cy="2289056"/>
                <a:chOff x="3334958" y="2988506"/>
                <a:chExt cx="1371960" cy="2289056"/>
              </a:xfrm>
            </p:grpSpPr>
            <p:sp>
              <p:nvSpPr>
                <p:cNvPr id="144" name="Rectangle 143">
                  <a:extLst>
                    <a:ext uri="{FF2B5EF4-FFF2-40B4-BE49-F238E27FC236}">
                      <a16:creationId xmlns:a16="http://schemas.microsoft.com/office/drawing/2014/main" id="{BCF40DAF-3129-4C31-8FAD-652680BF9144}"/>
                    </a:ext>
                  </a:extLst>
                </p:cNvPr>
                <p:cNvSpPr/>
                <p:nvPr/>
              </p:nvSpPr>
              <p:spPr>
                <a:xfrm>
                  <a:off x="3334958" y="3670657"/>
                  <a:ext cx="1371960" cy="1606905"/>
                </a:xfrm>
                <a:prstGeom prst="rect">
                  <a:avLst/>
                </a:prstGeom>
                <a:solidFill>
                  <a:schemeClr val="accent1"/>
                </a:solidFill>
                <a:ln w="25400" cap="flat" cmpd="sng" algn="ctr">
                  <a:noFill/>
                  <a:prstDash val="solid"/>
                </a:ln>
                <a:effectLst/>
              </p:spPr>
              <p:txBody>
                <a:bodyPr lIns="149217" tIns="93260" rIns="149217" bIns="93260" rtlCol="0" anchor="t"/>
                <a:lstStyle/>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Cloud</a:t>
                  </a:r>
                </a:p>
                <a:p>
                  <a:pPr marL="0" marR="0" lvl="0" indent="0" algn="l" defTabSz="822634"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on-premises</a:t>
                  </a:r>
                </a:p>
              </p:txBody>
            </p:sp>
            <p:sp>
              <p:nvSpPr>
                <p:cNvPr id="145" name="Freeform 80">
                  <a:extLst>
                    <a:ext uri="{FF2B5EF4-FFF2-40B4-BE49-F238E27FC236}">
                      <a16:creationId xmlns:a16="http://schemas.microsoft.com/office/drawing/2014/main" id="{520E4431-9272-47ED-842C-292C08098C7C}"/>
                    </a:ext>
                  </a:extLst>
                </p:cNvPr>
                <p:cNvSpPr>
                  <a:spLocks noEditPoints="1"/>
                </p:cNvSpPr>
                <p:nvPr/>
              </p:nvSpPr>
              <p:spPr bwMode="black">
                <a:xfrm>
                  <a:off x="3516634" y="4728154"/>
                  <a:ext cx="306045" cy="37129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49217" tIns="93260" rIns="149217" bIns="93260" numCol="1" anchor="t" anchorCtr="0" compatLnSpc="1">
                  <a:prstTxWarp prst="textNoShape">
                    <a:avLst/>
                  </a:prstTxWarp>
                </a:bodyPr>
                <a:lstStyle/>
                <a:p>
                  <a:pPr marL="0" marR="0" lvl="0" indent="0" algn="l" defTabSz="822634" rtl="0" eaLnBrk="1" fontAlgn="auto" latinLnBrk="0" hangingPunct="1">
                    <a:lnSpc>
                      <a:spcPct val="100000"/>
                    </a:lnSpc>
                    <a:spcBef>
                      <a:spcPts val="0"/>
                    </a:spcBef>
                    <a:spcAft>
                      <a:spcPts val="0"/>
                    </a:spcAft>
                    <a:buClrTx/>
                    <a:buSzTx/>
                    <a:buFontTx/>
                    <a:buNone/>
                    <a:tabLst/>
                    <a:defRPr/>
                  </a:pPr>
                  <a:endParaRPr kumimoji="0" lang="en-US" sz="144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6" name="Freeform 17">
                  <a:extLst>
                    <a:ext uri="{FF2B5EF4-FFF2-40B4-BE49-F238E27FC236}">
                      <a16:creationId xmlns:a16="http://schemas.microsoft.com/office/drawing/2014/main" id="{12577C6E-3EC1-44AD-9494-5BAEBFBFE29E}"/>
                    </a:ext>
                  </a:extLst>
                </p:cNvPr>
                <p:cNvSpPr>
                  <a:spLocks/>
                </p:cNvSpPr>
                <p:nvPr/>
              </p:nvSpPr>
              <p:spPr bwMode="auto">
                <a:xfrm>
                  <a:off x="3939951" y="4728312"/>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7" name="Freeform 17">
                  <a:extLst>
                    <a:ext uri="{FF2B5EF4-FFF2-40B4-BE49-F238E27FC236}">
                      <a16:creationId xmlns:a16="http://schemas.microsoft.com/office/drawing/2014/main" id="{F9425A53-13E7-4491-840D-0B1E140A47D3}"/>
                    </a:ext>
                  </a:extLst>
                </p:cNvPr>
                <p:cNvSpPr>
                  <a:spLocks/>
                </p:cNvSpPr>
                <p:nvPr/>
              </p:nvSpPr>
              <p:spPr bwMode="auto">
                <a:xfrm>
                  <a:off x="3939951" y="2988506"/>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49217" tIns="93260" rIns="149217" bIns="93260" numCol="1" anchor="t" anchorCtr="0" compatLnSpc="1">
                  <a:prstTxWarp prst="textNoShape">
                    <a:avLst/>
                  </a:prstTxWarp>
                </a:bodyPr>
                <a:lstStyle/>
                <a:p>
                  <a:pPr marL="0" marR="0" lvl="0" indent="0" algn="l" defTabSz="124308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sp>
        <p:nvSpPr>
          <p:cNvPr id="148" name="Title 1">
            <a:extLst>
              <a:ext uri="{FF2B5EF4-FFF2-40B4-BE49-F238E27FC236}">
                <a16:creationId xmlns:a16="http://schemas.microsoft.com/office/drawing/2014/main" id="{B2D624F1-6519-45BE-A7DC-F62418628AFE}"/>
              </a:ext>
            </a:extLst>
          </p:cNvPr>
          <p:cNvSpPr>
            <a:spLocks noGrp="1"/>
          </p:cNvSpPr>
          <p:nvPr>
            <p:ph type="title"/>
          </p:nvPr>
        </p:nvSpPr>
        <p:spPr>
          <a:xfrm>
            <a:off x="275481" y="295274"/>
            <a:ext cx="11887878" cy="917575"/>
          </a:xfrm>
        </p:spPr>
        <p:txBody>
          <a:bodyPr/>
          <a:lstStyle/>
          <a:p>
            <a:r>
              <a:rPr lang="en-US">
                <a:gradFill>
                  <a:gsLst>
                    <a:gs pos="1250">
                      <a:schemeClr val="bg1"/>
                    </a:gs>
                    <a:gs pos="100000">
                      <a:schemeClr val="bg1"/>
                    </a:gs>
                  </a:gsLst>
                  <a:lin ang="5400000" scaled="0"/>
                </a:gradFill>
              </a:rPr>
              <a:t>Applying the other Moore’s Law</a:t>
            </a:r>
            <a:br>
              <a:rPr lang="en-EN">
                <a:gradFill>
                  <a:gsLst>
                    <a:gs pos="1250">
                      <a:schemeClr val="bg1"/>
                    </a:gs>
                    <a:gs pos="100000">
                      <a:schemeClr val="bg1"/>
                    </a:gs>
                  </a:gsLst>
                  <a:lin ang="5400000" scaled="0"/>
                </a:gradFill>
              </a:rPr>
            </a:br>
            <a:endParaRPr lang="en-US">
              <a:gradFill>
                <a:gsLst>
                  <a:gs pos="1250">
                    <a:schemeClr val="bg1"/>
                  </a:gs>
                  <a:gs pos="100000">
                    <a:schemeClr val="bg1"/>
                  </a:gs>
                </a:gsLst>
                <a:lin ang="5400000" scaled="0"/>
              </a:gradFill>
            </a:endParaRPr>
          </a:p>
        </p:txBody>
      </p:sp>
      <p:sp>
        <p:nvSpPr>
          <p:cNvPr id="56" name="Flowchart: Connector 55">
            <a:extLst>
              <a:ext uri="{FF2B5EF4-FFF2-40B4-BE49-F238E27FC236}">
                <a16:creationId xmlns:a16="http://schemas.microsoft.com/office/drawing/2014/main" id="{7369DC82-4A1A-41BB-8468-A9A0C51256AA}"/>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40739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nodeType="with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animEffect transition="in" filter="fade">
                                      <p:cBhvr>
                                        <p:cTn id="31" dur="500"/>
                                        <p:tgtEl>
                                          <p:spTgt spid="1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3" grpId="0" animBg="1"/>
      <p:bldP spid="92" grpId="0"/>
      <p:bldP spid="63" grpId="0"/>
      <p:bldP spid="137" grpId="0" animBg="1"/>
      <p:bldP spid="1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1BAE3-F969-4634-B129-07EE715BD02B}"/>
              </a:ext>
            </a:extLst>
          </p:cNvPr>
          <p:cNvSpPr>
            <a:spLocks noGrp="1"/>
          </p:cNvSpPr>
          <p:nvPr>
            <p:ph type="title"/>
          </p:nvPr>
        </p:nvSpPr>
        <p:spPr>
          <a:xfrm>
            <a:off x="274638" y="2125662"/>
            <a:ext cx="11887200" cy="2400657"/>
          </a:xfrm>
        </p:spPr>
        <p:txBody>
          <a:bodyPr/>
          <a:lstStyle/>
          <a:p>
            <a:r>
              <a:rPr lang="en-US" dirty="0"/>
              <a:t>Cloud allows customers to </a:t>
            </a:r>
            <a:br>
              <a:rPr lang="en-US" dirty="0"/>
            </a:br>
            <a:r>
              <a:rPr lang="en-US" sz="4400" dirty="0"/>
              <a:t>focus their energy on building what differentiates them: </a:t>
            </a:r>
            <a:r>
              <a:rPr lang="en-US" sz="4400" dirty="0">
                <a:latin typeface="Segoe UI Semibold" panose="020B0702040204020203" pitchFamily="34" charset="0"/>
                <a:cs typeface="Segoe UI Semibold" panose="020B0702040204020203" pitchFamily="34" charset="0"/>
              </a:rPr>
              <a:t>customer focused applications</a:t>
            </a:r>
            <a:endParaRPr lang="en-EN" dirty="0">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6B418A31-A5D0-4184-B141-258564EBEF7E}"/>
              </a:ext>
            </a:extLst>
          </p:cNvPr>
          <p:cNvSpPr txBox="1"/>
          <p:nvPr/>
        </p:nvSpPr>
        <p:spPr>
          <a:xfrm>
            <a:off x="274638" y="4893634"/>
            <a:ext cx="10310953" cy="910704"/>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4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This is the heart of </a:t>
            </a:r>
            <a:r>
              <a:rPr kumimoji="0" lang="en-US" sz="4400" b="0" i="0" u="none" strike="noStrike" kern="1200" cap="none" spc="-100" normalizeH="0" baseline="0" noProof="0" dirty="0">
                <a:ln w="3175">
                  <a:noFill/>
                </a:ln>
                <a:gradFill>
                  <a:gsLst>
                    <a:gs pos="100000">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Digital Transformation</a:t>
            </a:r>
          </a:p>
        </p:txBody>
      </p:sp>
      <p:sp>
        <p:nvSpPr>
          <p:cNvPr id="5" name="Flowchart: Connector 4">
            <a:extLst>
              <a:ext uri="{FF2B5EF4-FFF2-40B4-BE49-F238E27FC236}">
                <a16:creationId xmlns:a16="http://schemas.microsoft.com/office/drawing/2014/main" id="{53B7DA3C-26BB-47FD-AA83-D0DBCDF9E0CC}"/>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8007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Digital transformation with Azure and Azure Stack</a:t>
            </a:r>
          </a:p>
        </p:txBody>
      </p:sp>
      <p:sp>
        <p:nvSpPr>
          <p:cNvPr id="7" name="Text Placeholder 6">
            <a:extLst>
              <a:ext uri="{FF2B5EF4-FFF2-40B4-BE49-F238E27FC236}">
                <a16:creationId xmlns:a16="http://schemas.microsoft.com/office/drawing/2014/main" id="{A4CEE703-3D8D-4DD0-AC93-6EA67F38860A}"/>
              </a:ext>
            </a:extLst>
          </p:cNvPr>
          <p:cNvSpPr>
            <a:spLocks noGrp="1"/>
          </p:cNvSpPr>
          <p:nvPr>
            <p:ph type="body" sz="quarter" idx="13"/>
          </p:nvPr>
        </p:nvSpPr>
        <p:spPr/>
        <p:txBody>
          <a:bodyPr/>
          <a:lstStyle/>
          <a:p>
            <a:r>
              <a:rPr lang="en-US" dirty="0"/>
              <a:t>BRK2108</a:t>
            </a:r>
          </a:p>
        </p:txBody>
      </p:sp>
      <p:grpSp>
        <p:nvGrpSpPr>
          <p:cNvPr id="4" name="Group 4"/>
          <p:cNvGrpSpPr>
            <a:grpSpLocks noChangeAspect="1"/>
          </p:cNvGrpSpPr>
          <p:nvPr/>
        </p:nvGrpSpPr>
        <p:grpSpPr bwMode="auto">
          <a:xfrm>
            <a:off x="7046676" y="1714810"/>
            <a:ext cx="4447916" cy="4214010"/>
            <a:chOff x="3791" y="533"/>
            <a:chExt cx="3632" cy="3441"/>
          </a:xfrm>
        </p:grpSpPr>
        <p:grpSp>
          <p:nvGrpSpPr>
            <p:cNvPr id="5" name="Group 205"/>
            <p:cNvGrpSpPr>
              <a:grpSpLocks/>
            </p:cNvGrpSpPr>
            <p:nvPr userDrawn="1"/>
          </p:nvGrpSpPr>
          <p:grpSpPr bwMode="auto">
            <a:xfrm>
              <a:off x="3791" y="799"/>
              <a:ext cx="3478" cy="2181"/>
              <a:chOff x="3791" y="799"/>
              <a:chExt cx="3478" cy="2181"/>
            </a:xfrm>
          </p:grpSpPr>
          <p:sp>
            <p:nvSpPr>
              <p:cNvPr id="183" name="Rectangle 5"/>
              <p:cNvSpPr>
                <a:spLocks noChangeArrowheads="1"/>
              </p:cNvSpPr>
              <p:nvPr userDrawn="1"/>
            </p:nvSpPr>
            <p:spPr bwMode="auto">
              <a:xfrm>
                <a:off x="7003" y="2634"/>
                <a:ext cx="266" cy="276"/>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Rectangle 6"/>
              <p:cNvSpPr>
                <a:spLocks noChangeArrowheads="1"/>
              </p:cNvSpPr>
              <p:nvPr userDrawn="1"/>
            </p:nvSpPr>
            <p:spPr bwMode="auto">
              <a:xfrm>
                <a:off x="4360" y="2228"/>
                <a:ext cx="206" cy="752"/>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Rectangle 7"/>
              <p:cNvSpPr>
                <a:spLocks noChangeArrowheads="1"/>
              </p:cNvSpPr>
              <p:nvPr userDrawn="1"/>
            </p:nvSpPr>
            <p:spPr bwMode="auto">
              <a:xfrm>
                <a:off x="4603" y="2438"/>
                <a:ext cx="332" cy="52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8"/>
              <p:cNvSpPr>
                <a:spLocks noChangeArrowheads="1"/>
              </p:cNvSpPr>
              <p:nvPr userDrawn="1"/>
            </p:nvSpPr>
            <p:spPr bwMode="auto">
              <a:xfrm>
                <a:off x="5266" y="2522"/>
                <a:ext cx="318" cy="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1"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3"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3"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4"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9"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5"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6"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7"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2"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3"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4"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7"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8"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3"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4"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7"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9"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Rectangle 165"/>
              <p:cNvSpPr>
                <a:spLocks noChangeArrowheads="1"/>
              </p:cNvSpPr>
              <p:nvPr userDrawn="1"/>
            </p:nvSpPr>
            <p:spPr bwMode="auto">
              <a:xfrm>
                <a:off x="5943" y="2466"/>
                <a:ext cx="332" cy="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Rectangle 168"/>
              <p:cNvSpPr>
                <a:spLocks noChangeArrowheads="1"/>
              </p:cNvSpPr>
              <p:nvPr userDrawn="1"/>
            </p:nvSpPr>
            <p:spPr bwMode="auto">
              <a:xfrm>
                <a:off x="5499" y="1976"/>
                <a:ext cx="281" cy="934"/>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Rectangle 169"/>
              <p:cNvSpPr>
                <a:spLocks noChangeArrowheads="1"/>
              </p:cNvSpPr>
              <p:nvPr userDrawn="1"/>
            </p:nvSpPr>
            <p:spPr bwMode="auto">
              <a:xfrm>
                <a:off x="5878" y="1458"/>
                <a:ext cx="88" cy="1419"/>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3"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6"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7"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8"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1"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2"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238"/>
            <p:cNvSpPr>
              <a:spLocks noChangeArrowheads="1"/>
            </p:cNvSpPr>
            <p:nvPr userDrawn="1"/>
          </p:nvSpPr>
          <p:spPr bwMode="auto">
            <a:xfrm>
              <a:off x="6237" y="1887"/>
              <a:ext cx="206" cy="102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239"/>
            <p:cNvSpPr>
              <a:spLocks noChangeArrowheads="1"/>
            </p:cNvSpPr>
            <p:nvPr userDrawn="1"/>
          </p:nvSpPr>
          <p:spPr bwMode="auto">
            <a:xfrm>
              <a:off x="6275" y="1808"/>
              <a:ext cx="135" cy="102"/>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240"/>
            <p:cNvSpPr>
              <a:spLocks noChangeArrowheads="1"/>
            </p:cNvSpPr>
            <p:nvPr userDrawn="1"/>
          </p:nvSpPr>
          <p:spPr bwMode="auto">
            <a:xfrm>
              <a:off x="6312" y="1756"/>
              <a:ext cx="56" cy="10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293"/>
            <p:cNvSpPr>
              <a:spLocks noChangeArrowheads="1"/>
            </p:cNvSpPr>
            <p:nvPr userDrawn="1"/>
          </p:nvSpPr>
          <p:spPr bwMode="auto">
            <a:xfrm>
              <a:off x="5163" y="1247"/>
              <a:ext cx="103" cy="1621"/>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297"/>
            <p:cNvSpPr>
              <a:spLocks noChangeArrowheads="1"/>
            </p:cNvSpPr>
            <p:nvPr userDrawn="1"/>
          </p:nvSpPr>
          <p:spPr bwMode="auto">
            <a:xfrm>
              <a:off x="5247" y="1770"/>
              <a:ext cx="80" cy="1098"/>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Rectangle 300"/>
            <p:cNvSpPr>
              <a:spLocks noChangeArrowheads="1"/>
            </p:cNvSpPr>
            <p:nvPr userDrawn="1"/>
          </p:nvSpPr>
          <p:spPr bwMode="auto">
            <a:xfrm>
              <a:off x="5247" y="1448"/>
              <a:ext cx="38" cy="1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83" name="Picture 38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invGray">
          <a:xfrm>
            <a:off x="383847" y="6384795"/>
            <a:ext cx="1451126" cy="310851"/>
          </a:xfrm>
          <a:prstGeom prst="rect">
            <a:avLst/>
          </a:prstGeom>
        </p:spPr>
      </p:pic>
      <p:sp>
        <p:nvSpPr>
          <p:cNvPr id="385" name="Text Placeholder 4">
            <a:extLst>
              <a:ext uri="{FF2B5EF4-FFF2-40B4-BE49-F238E27FC236}">
                <a16:creationId xmlns:a16="http://schemas.microsoft.com/office/drawing/2014/main" id="{243D70C7-2583-4A55-855E-A669F3B41798}"/>
              </a:ext>
            </a:extLst>
          </p:cNvPr>
          <p:cNvSpPr txBox="1">
            <a:spLocks/>
          </p:cNvSpPr>
          <p:nvPr/>
        </p:nvSpPr>
        <p:spPr>
          <a:xfrm>
            <a:off x="256473" y="4711521"/>
            <a:ext cx="4357871" cy="1828007"/>
          </a:xfrm>
          <a:prstGeom prst="rect">
            <a:avLst/>
          </a:prstGeom>
          <a:noFill/>
        </p:spPr>
        <p:txBody>
          <a:bodyPr vert="horz" wrap="square" lIns="146304" tIns="109728" rIns="146304" bIns="109728" rtlCol="0" anchor="t">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198" kern="1200" spc="0" baseline="0">
                <a:gradFill>
                  <a:gsLst>
                    <a:gs pos="91000">
                      <a:schemeClr val="tx1"/>
                    </a:gs>
                    <a:gs pos="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Jeffrey </a:t>
            </a:r>
            <a:r>
              <a:rPr kumimoji="0" lang="en-US" sz="2400" b="0" i="0" u="none" strike="noStrike" kern="1200" cap="none" spc="0" normalizeH="0" baseline="0" noProof="0" dirty="0" err="1">
                <a:ln>
                  <a:noFill/>
                </a:ln>
                <a:gradFill>
                  <a:gsLst>
                    <a:gs pos="91000">
                      <a:srgbClr val="FFFFFF"/>
                    </a:gs>
                    <a:gs pos="0">
                      <a:srgbClr val="FFFFFF"/>
                    </a:gs>
                  </a:gsLst>
                  <a:lin ang="5400000" scaled="0"/>
                </a:gradFill>
                <a:effectLst/>
                <a:uLnTx/>
                <a:uFillTx/>
                <a:latin typeface="Segoe UI Semilight"/>
                <a:ea typeface="+mn-ea"/>
                <a:cs typeface="+mn-cs"/>
              </a:rPr>
              <a:t>Snover</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Technical Fellow</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Azure Stack Architect</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p:txBody>
      </p:sp>
      <p:sp>
        <p:nvSpPr>
          <p:cNvPr id="386" name="Text Placeholder 4">
            <a:extLst>
              <a:ext uri="{FF2B5EF4-FFF2-40B4-BE49-F238E27FC236}">
                <a16:creationId xmlns:a16="http://schemas.microsoft.com/office/drawing/2014/main" id="{E55EDF63-0633-4377-8ECB-31715E03E73D}"/>
              </a:ext>
            </a:extLst>
          </p:cNvPr>
          <p:cNvSpPr txBox="1">
            <a:spLocks/>
          </p:cNvSpPr>
          <p:nvPr/>
        </p:nvSpPr>
        <p:spPr>
          <a:xfrm>
            <a:off x="4126863" y="4719376"/>
            <a:ext cx="7314100" cy="1827748"/>
          </a:xfrm>
          <a:prstGeom prst="rect">
            <a:avLst/>
          </a:prstGeom>
          <a:noFill/>
        </p:spPr>
        <p:txBody>
          <a:bodyPr vert="horz" wrap="square" lIns="164568" tIns="109712" rIns="164568" bIns="109712" rtlCol="0" anchor="t">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Mark </a:t>
            </a:r>
            <a:r>
              <a:rPr kumimoji="0" lang="en-US" sz="2400" b="0" i="0" u="none" strike="noStrike" kern="1200" cap="none" spc="0" normalizeH="0" baseline="0" noProof="0" dirty="0" err="1">
                <a:ln>
                  <a:noFill/>
                </a:ln>
                <a:gradFill>
                  <a:gsLst>
                    <a:gs pos="91000">
                      <a:srgbClr val="FFFFFF"/>
                    </a:gs>
                    <a:gs pos="0">
                      <a:srgbClr val="FFFFFF"/>
                    </a:gs>
                  </a:gsLst>
                  <a:lin ang="5400000" scaled="0"/>
                </a:gradFill>
                <a:effectLst/>
                <a:uLnTx/>
                <a:uFillTx/>
                <a:latin typeface="Segoe UI Semilight"/>
                <a:ea typeface="+mn-ea"/>
                <a:cs typeface="+mn-cs"/>
              </a:rPr>
              <a:t>Russinovich</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a:p>
            <a:pPr marL="0" marR="0" lvl="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Technical Fellow</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a:p>
            <a:pPr marL="0" marR="0" lvl="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Azure CTO</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Semilight"/>
            </a:endParaRPr>
          </a:p>
        </p:txBody>
      </p:sp>
    </p:spTree>
    <p:extLst>
      <p:ext uri="{BB962C8B-B14F-4D97-AF65-F5344CB8AC3E}">
        <p14:creationId xmlns:p14="http://schemas.microsoft.com/office/powerpoint/2010/main" val="48287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Azure Stack promises</a:t>
            </a:r>
          </a:p>
        </p:txBody>
      </p:sp>
    </p:spTree>
    <p:extLst>
      <p:ext uri="{BB962C8B-B14F-4D97-AF65-F5344CB8AC3E}">
        <p14:creationId xmlns:p14="http://schemas.microsoft.com/office/powerpoint/2010/main" val="4110757772"/>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F9E618-6A3E-4EAA-A258-368611C6054C}"/>
              </a:ext>
            </a:extLst>
          </p:cNvPr>
          <p:cNvSpPr/>
          <p:nvPr/>
        </p:nvSpPr>
        <p:spPr>
          <a:xfrm>
            <a:off x="807473" y="4481610"/>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Consistent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application development</a:t>
            </a:r>
          </a:p>
        </p:txBody>
      </p:sp>
      <p:sp>
        <p:nvSpPr>
          <p:cNvPr id="3" name="Rectangle 2">
            <a:extLst>
              <a:ext uri="{FF2B5EF4-FFF2-40B4-BE49-F238E27FC236}">
                <a16:creationId xmlns:a16="http://schemas.microsoft.com/office/drawing/2014/main" id="{840D4343-F331-4C73-B4B5-2BAB02EA3B3E}"/>
              </a:ext>
            </a:extLst>
          </p:cNvPr>
          <p:cNvSpPr/>
          <p:nvPr/>
        </p:nvSpPr>
        <p:spPr>
          <a:xfrm>
            <a:off x="4435411" y="4481610"/>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 Azure services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available on-premises</a:t>
            </a:r>
          </a:p>
        </p:txBody>
      </p:sp>
      <p:sp>
        <p:nvSpPr>
          <p:cNvPr id="4" name="Rectangle 3">
            <a:extLst>
              <a:ext uri="{FF2B5EF4-FFF2-40B4-BE49-F238E27FC236}">
                <a16:creationId xmlns:a16="http://schemas.microsoft.com/office/drawing/2014/main" id="{098FF3B5-B51E-4171-AFC5-D6D362B7237F}"/>
              </a:ext>
            </a:extLst>
          </p:cNvPr>
          <p:cNvSpPr/>
          <p:nvPr/>
        </p:nvSpPr>
        <p:spPr>
          <a:xfrm>
            <a:off x="8092207" y="4481610"/>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delivery experience</a:t>
            </a:r>
          </a:p>
        </p:txBody>
      </p:sp>
      <p:sp>
        <p:nvSpPr>
          <p:cNvPr id="5" name="Rectangle 4">
            <a:extLst>
              <a:ext uri="{FF2B5EF4-FFF2-40B4-BE49-F238E27FC236}">
                <a16:creationId xmlns:a16="http://schemas.microsoft.com/office/drawing/2014/main" id="{61228AA2-7D33-4A80-B431-8C94E98976F4}"/>
              </a:ext>
            </a:extLst>
          </p:cNvPr>
          <p:cNvSpPr/>
          <p:nvPr/>
        </p:nvSpPr>
        <p:spPr bwMode="auto">
          <a:xfrm>
            <a:off x="883" y="-10250"/>
            <a:ext cx="12434711" cy="3024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6104210" y="1710317"/>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32">
            <a:extLst>
              <a:ext uri="{FF2B5EF4-FFF2-40B4-BE49-F238E27FC236}">
                <a16:creationId xmlns:a16="http://schemas.microsoft.com/office/drawing/2014/main" id="{29A4157B-AB17-4912-B6A2-B7AC7831BAC6}"/>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 promise</a:t>
            </a:r>
            <a:br>
              <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endPar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grpSp>
        <p:nvGrpSpPr>
          <p:cNvPr id="8" name="Group 7">
            <a:extLst>
              <a:ext uri="{FF2B5EF4-FFF2-40B4-BE49-F238E27FC236}">
                <a16:creationId xmlns:a16="http://schemas.microsoft.com/office/drawing/2014/main" id="{6EE55E0E-2117-4404-871D-3C7D3966B8E0}"/>
              </a:ext>
            </a:extLst>
          </p:cNvPr>
          <p:cNvGrpSpPr/>
          <p:nvPr/>
        </p:nvGrpSpPr>
        <p:grpSpPr>
          <a:xfrm>
            <a:off x="1180589" y="1240627"/>
            <a:ext cx="2830812" cy="2830810"/>
            <a:chOff x="1156681" y="1216412"/>
            <a:chExt cx="2775558" cy="2775556"/>
          </a:xfrm>
        </p:grpSpPr>
        <p:sp>
          <p:nvSpPr>
            <p:cNvPr id="9" name="Diamond 8">
              <a:extLst>
                <a:ext uri="{FF2B5EF4-FFF2-40B4-BE49-F238E27FC236}">
                  <a16:creationId xmlns:a16="http://schemas.microsoft.com/office/drawing/2014/main" id="{02E96612-4E93-465D-A7C5-1AE4686915FA}"/>
                </a:ext>
              </a:extLst>
            </p:cNvPr>
            <p:cNvSpPr/>
            <p:nvPr/>
          </p:nvSpPr>
          <p:spPr bwMode="auto">
            <a:xfrm>
              <a:off x="1156681" y="1216412"/>
              <a:ext cx="2775558" cy="2775556"/>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4">
              <a:extLst>
                <a:ext uri="{FF2B5EF4-FFF2-40B4-BE49-F238E27FC236}">
                  <a16:creationId xmlns:a16="http://schemas.microsoft.com/office/drawing/2014/main" id="{4F43A11A-79CF-4965-8399-CD78EBE7913A}"/>
                </a:ext>
              </a:extLst>
            </p:cNvPr>
            <p:cNvGrpSpPr>
              <a:grpSpLocks noChangeAspect="1"/>
            </p:cNvGrpSpPr>
            <p:nvPr/>
          </p:nvGrpSpPr>
          <p:grpSpPr bwMode="auto">
            <a:xfrm>
              <a:off x="2011767" y="2020493"/>
              <a:ext cx="1065384" cy="1167392"/>
              <a:chOff x="3412" y="-353"/>
              <a:chExt cx="188" cy="206"/>
            </a:xfrm>
          </p:grpSpPr>
          <p:sp>
            <p:nvSpPr>
              <p:cNvPr id="11" name="Line 5">
                <a:extLst>
                  <a:ext uri="{FF2B5EF4-FFF2-40B4-BE49-F238E27FC236}">
                    <a16:creationId xmlns:a16="http://schemas.microsoft.com/office/drawing/2014/main" id="{B2577C28-8D40-4B15-BFE1-84EA97DACF5B}"/>
                  </a:ext>
                </a:extLst>
              </p:cNvPr>
              <p:cNvSpPr>
                <a:spLocks noChangeShapeType="1"/>
              </p:cNvSpPr>
              <p:nvPr/>
            </p:nvSpPr>
            <p:spPr bwMode="auto">
              <a:xfrm>
                <a:off x="3523" y="-209"/>
                <a:ext cx="4"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928DC605-6658-4899-99C9-C8D4A331303C}"/>
                  </a:ext>
                </a:extLst>
              </p:cNvPr>
              <p:cNvSpPr>
                <a:spLocks noChangeShapeType="1"/>
              </p:cNvSpPr>
              <p:nvPr/>
            </p:nvSpPr>
            <p:spPr bwMode="auto">
              <a:xfrm>
                <a:off x="3484" y="-301"/>
                <a:ext cx="5"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7ABD2916-175A-4BA3-98B5-0A20737824B4}"/>
                  </a:ext>
                </a:extLst>
              </p:cNvPr>
              <p:cNvSpPr>
                <a:spLocks noChangeShapeType="1"/>
              </p:cNvSpPr>
              <p:nvPr/>
            </p:nvSpPr>
            <p:spPr bwMode="auto">
              <a:xfrm flipH="1">
                <a:off x="3484" y="-209"/>
                <a:ext cx="5"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7715E233-24FA-4F0F-B484-0D3C87469A2A}"/>
                  </a:ext>
                </a:extLst>
              </p:cNvPr>
              <p:cNvSpPr>
                <a:spLocks noChangeShapeType="1"/>
              </p:cNvSpPr>
              <p:nvPr/>
            </p:nvSpPr>
            <p:spPr bwMode="auto">
              <a:xfrm flipH="1">
                <a:off x="3523" y="-301"/>
                <a:ext cx="4"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BA4260DB-7DCF-4709-849D-9DCFAA75B818}"/>
                  </a:ext>
                </a:extLst>
              </p:cNvPr>
              <p:cNvSpPr>
                <a:spLocks noChangeShapeType="1"/>
              </p:cNvSpPr>
              <p:nvPr/>
            </p:nvSpPr>
            <p:spPr bwMode="auto">
              <a:xfrm>
                <a:off x="3546"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A72FF832-D287-472C-93AC-0E9BD7D2A6A8}"/>
                  </a:ext>
                </a:extLst>
              </p:cNvPr>
              <p:cNvSpPr>
                <a:spLocks noChangeShapeType="1"/>
              </p:cNvSpPr>
              <p:nvPr/>
            </p:nvSpPr>
            <p:spPr bwMode="auto">
              <a:xfrm>
                <a:off x="3454"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 name="Line 11">
                <a:extLst>
                  <a:ext uri="{FF2B5EF4-FFF2-40B4-BE49-F238E27FC236}">
                    <a16:creationId xmlns:a16="http://schemas.microsoft.com/office/drawing/2014/main" id="{CB650A04-7434-4D07-9065-A83ED6E6DD20}"/>
                  </a:ext>
                </a:extLst>
              </p:cNvPr>
              <p:cNvSpPr>
                <a:spLocks noChangeShapeType="1"/>
              </p:cNvSpPr>
              <p:nvPr/>
            </p:nvSpPr>
            <p:spPr bwMode="auto">
              <a:xfrm flipV="1">
                <a:off x="3546"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Line 12">
                <a:extLst>
                  <a:ext uri="{FF2B5EF4-FFF2-40B4-BE49-F238E27FC236}">
                    <a16:creationId xmlns:a16="http://schemas.microsoft.com/office/drawing/2014/main" id="{19EDA8A9-37BF-4E56-95BF-D82B43CEF30C}"/>
                  </a:ext>
                </a:extLst>
              </p:cNvPr>
              <p:cNvSpPr>
                <a:spLocks noChangeShapeType="1"/>
              </p:cNvSpPr>
              <p:nvPr/>
            </p:nvSpPr>
            <p:spPr bwMode="auto">
              <a:xfrm flipV="1">
                <a:off x="3454"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3">
                <a:extLst>
                  <a:ext uri="{FF2B5EF4-FFF2-40B4-BE49-F238E27FC236}">
                    <a16:creationId xmlns:a16="http://schemas.microsoft.com/office/drawing/2014/main" id="{0B5BFC44-BAB9-4D9E-A7C0-449AE719A1BE}"/>
                  </a:ext>
                </a:extLst>
              </p:cNvPr>
              <p:cNvSpPr>
                <a:spLocks noChangeArrowheads="1"/>
              </p:cNvSpPr>
              <p:nvPr/>
            </p:nvSpPr>
            <p:spPr bwMode="auto">
              <a:xfrm>
                <a:off x="3467" y="-289"/>
                <a:ext cx="77" cy="80"/>
              </a:xfrm>
              <a:prstGeom prst="ellipse">
                <a:avLst/>
              </a:pr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2DCBD467-7919-4E3C-9223-855844433412}"/>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5">
                <a:extLst>
                  <a:ext uri="{FF2B5EF4-FFF2-40B4-BE49-F238E27FC236}">
                    <a16:creationId xmlns:a16="http://schemas.microsoft.com/office/drawing/2014/main" id="{6A6BC632-634E-4D5C-9849-24CBD002110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6">
                <a:extLst>
                  <a:ext uri="{FF2B5EF4-FFF2-40B4-BE49-F238E27FC236}">
                    <a16:creationId xmlns:a16="http://schemas.microsoft.com/office/drawing/2014/main" id="{A50D59B4-C43C-4ED0-8259-08C047624C97}"/>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7">
                <a:extLst>
                  <a:ext uri="{FF2B5EF4-FFF2-40B4-BE49-F238E27FC236}">
                    <a16:creationId xmlns:a16="http://schemas.microsoft.com/office/drawing/2014/main" id="{71818C62-EEE4-4315-9B44-95998B32D4B7}"/>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598AE826-3108-4AAE-8721-7240108C05A8}"/>
              </a:ext>
            </a:extLst>
          </p:cNvPr>
          <p:cNvGrpSpPr/>
          <p:nvPr/>
        </p:nvGrpSpPr>
        <p:grpSpPr>
          <a:xfrm>
            <a:off x="4746515" y="1236345"/>
            <a:ext cx="2995299" cy="2995299"/>
            <a:chOff x="4653004" y="1212214"/>
            <a:chExt cx="2936834" cy="2936834"/>
          </a:xfrm>
        </p:grpSpPr>
        <p:sp>
          <p:nvSpPr>
            <p:cNvPr id="25" name="Diamond 24">
              <a:extLst>
                <a:ext uri="{FF2B5EF4-FFF2-40B4-BE49-F238E27FC236}">
                  <a16:creationId xmlns:a16="http://schemas.microsoft.com/office/drawing/2014/main" id="{C5519F31-EBEA-402E-A44C-E3358B7205AC}"/>
                </a:ext>
              </a:extLst>
            </p:cNvPr>
            <p:cNvSpPr/>
            <p:nvPr/>
          </p:nvSpPr>
          <p:spPr bwMode="auto">
            <a:xfrm>
              <a:off x="4653004" y="1212214"/>
              <a:ext cx="2936834" cy="293683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Freeform 13">
              <a:extLst>
                <a:ext uri="{FF2B5EF4-FFF2-40B4-BE49-F238E27FC236}">
                  <a16:creationId xmlns:a16="http://schemas.microsoft.com/office/drawing/2014/main" id="{1489A8D1-16DA-4E78-A417-E9AF72FC1370}"/>
                </a:ext>
              </a:extLst>
            </p:cNvPr>
            <p:cNvSpPr>
              <a:spLocks noChangeAspect="1"/>
            </p:cNvSpPr>
            <p:nvPr/>
          </p:nvSpPr>
          <p:spPr bwMode="auto">
            <a:xfrm>
              <a:off x="5728579" y="2148129"/>
              <a:ext cx="874970" cy="992595"/>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solidFill>
              <a:schemeClr val="tx1"/>
            </a:solidFill>
            <a:ln w="31750">
              <a:solidFill>
                <a:schemeClr val="bg1"/>
              </a:solidFill>
              <a:miter lim="800000"/>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72299FB-3C7F-4490-A1DB-58B37B10507D}"/>
              </a:ext>
            </a:extLst>
          </p:cNvPr>
          <p:cNvGrpSpPr/>
          <p:nvPr/>
        </p:nvGrpSpPr>
        <p:grpSpPr>
          <a:xfrm>
            <a:off x="8478873" y="1236347"/>
            <a:ext cx="2826934" cy="2826932"/>
            <a:chOff x="8312511" y="1212215"/>
            <a:chExt cx="2771756" cy="2771754"/>
          </a:xfrm>
        </p:grpSpPr>
        <p:sp>
          <p:nvSpPr>
            <p:cNvPr id="28" name="Diamond 27">
              <a:extLst>
                <a:ext uri="{FF2B5EF4-FFF2-40B4-BE49-F238E27FC236}">
                  <a16:creationId xmlns:a16="http://schemas.microsoft.com/office/drawing/2014/main" id="{F56B6A51-88AD-42FA-B79A-340134CCD31D}"/>
                </a:ext>
              </a:extLst>
            </p:cNvPr>
            <p:cNvSpPr/>
            <p:nvPr/>
          </p:nvSpPr>
          <p:spPr bwMode="auto">
            <a:xfrm>
              <a:off x="8312511" y="1212215"/>
              <a:ext cx="2771756" cy="2771754"/>
            </a:xfrm>
            <a:prstGeom prst="diamond">
              <a:avLst/>
            </a:prstGeom>
            <a:solidFill>
              <a:schemeClr val="bg1"/>
            </a:solidFill>
            <a:ln w="38100">
              <a:solidFill>
                <a:schemeClr val="bg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Freeform 5">
              <a:extLst>
                <a:ext uri="{FF2B5EF4-FFF2-40B4-BE49-F238E27FC236}">
                  <a16:creationId xmlns:a16="http://schemas.microsoft.com/office/drawing/2014/main" id="{13ABCCE8-6B21-436A-9509-9C08B7406222}"/>
                </a:ext>
              </a:extLst>
            </p:cNvPr>
            <p:cNvSpPr>
              <a:spLocks noChangeAspect="1" noEditPoints="1"/>
            </p:cNvSpPr>
            <p:nvPr/>
          </p:nvSpPr>
          <p:spPr bwMode="auto">
            <a:xfrm>
              <a:off x="9306892" y="2179702"/>
              <a:ext cx="854955" cy="854955"/>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w="25400">
              <a:solidFill>
                <a:schemeClr val="bg1"/>
              </a:solidFill>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244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25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
            <a:extLst>
              <a:ext uri="{FF2B5EF4-FFF2-40B4-BE49-F238E27FC236}">
                <a16:creationId xmlns:a16="http://schemas.microsoft.com/office/drawing/2014/main" id="{15C24738-32DF-4D2A-AFA9-9EED3EE5F450}"/>
              </a:ext>
            </a:extLst>
          </p:cNvPr>
          <p:cNvPicPr>
            <a:picLocks noChangeAspect="1"/>
          </p:cNvPicPr>
          <p:nvPr/>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tretch>
            <a:fillRect/>
          </a:stretch>
        </p:blipFill>
        <p:spPr>
          <a:xfrm>
            <a:off x="809575" y="208896"/>
            <a:ext cx="10755471" cy="6301571"/>
          </a:xfrm>
          <a:prstGeom prst="rect">
            <a:avLst/>
          </a:prstGeom>
        </p:spPr>
      </p:pic>
      <p:sp>
        <p:nvSpPr>
          <p:cNvPr id="2" name="One Azure Ecosystem - Title">
            <a:extLst>
              <a:ext uri="{FF2B5EF4-FFF2-40B4-BE49-F238E27FC236}">
                <a16:creationId xmlns:a16="http://schemas.microsoft.com/office/drawing/2014/main" id="{FFE249E7-99FC-4F7E-8C39-1EF91A4B13CC}"/>
              </a:ext>
            </a:extLst>
          </p:cNvPr>
          <p:cNvSpPr txBox="1">
            <a:spLocks/>
          </p:cNvSpPr>
          <p:nvPr/>
        </p:nvSpPr>
        <p:spPr>
          <a:xfrm>
            <a:off x="275481" y="442648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services </a:t>
            </a:r>
            <a:br>
              <a:rPr kumimoji="0" lang="en-US" sz="408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08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everywhere</a:t>
            </a:r>
          </a:p>
        </p:txBody>
      </p:sp>
      <p:sp>
        <p:nvSpPr>
          <p:cNvPr id="3" name="Blue Bar">
            <a:extLst>
              <a:ext uri="{FF2B5EF4-FFF2-40B4-BE49-F238E27FC236}">
                <a16:creationId xmlns:a16="http://schemas.microsoft.com/office/drawing/2014/main" id="{DC31A3C0-1386-4CAB-B96D-EAB2535EDDE7}"/>
              </a:ext>
            </a:extLst>
          </p:cNvPr>
          <p:cNvSpPr/>
          <p:nvPr/>
        </p:nvSpPr>
        <p:spPr bwMode="auto">
          <a:xfrm>
            <a:off x="1763" y="5782615"/>
            <a:ext cx="12432949" cy="121091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lue Oval 1">
            <a:extLst>
              <a:ext uri="{FF2B5EF4-FFF2-40B4-BE49-F238E27FC236}">
                <a16:creationId xmlns:a16="http://schemas.microsoft.com/office/drawing/2014/main" id="{B883DDF3-098F-4836-9E50-1A9683279A20}"/>
              </a:ext>
            </a:extLst>
          </p:cNvPr>
          <p:cNvSpPr/>
          <p:nvPr/>
        </p:nvSpPr>
        <p:spPr bwMode="auto">
          <a:xfrm>
            <a:off x="8962563" y="408219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Blue Oval 2">
            <a:extLst>
              <a:ext uri="{FF2B5EF4-FFF2-40B4-BE49-F238E27FC236}">
                <a16:creationId xmlns:a16="http://schemas.microsoft.com/office/drawing/2014/main" id="{84377DEE-CAF4-4DD7-A7A1-78AC0EED22C4}"/>
              </a:ext>
            </a:extLst>
          </p:cNvPr>
          <p:cNvSpPr/>
          <p:nvPr/>
        </p:nvSpPr>
        <p:spPr bwMode="auto">
          <a:xfrm>
            <a:off x="9257339" y="26726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Blue Oval 3">
            <a:extLst>
              <a:ext uri="{FF2B5EF4-FFF2-40B4-BE49-F238E27FC236}">
                <a16:creationId xmlns:a16="http://schemas.microsoft.com/office/drawing/2014/main" id="{81B4E56D-4A57-4577-A9AA-B638CF7E93E2}"/>
              </a:ext>
            </a:extLst>
          </p:cNvPr>
          <p:cNvSpPr/>
          <p:nvPr/>
        </p:nvSpPr>
        <p:spPr bwMode="auto">
          <a:xfrm>
            <a:off x="9328994" y="21276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lue Oval 4">
            <a:extLst>
              <a:ext uri="{FF2B5EF4-FFF2-40B4-BE49-F238E27FC236}">
                <a16:creationId xmlns:a16="http://schemas.microsoft.com/office/drawing/2014/main" id="{283525F5-526F-4409-BBB8-DC88021F0A8E}"/>
              </a:ext>
            </a:extLst>
          </p:cNvPr>
          <p:cNvSpPr/>
          <p:nvPr/>
        </p:nvSpPr>
        <p:spPr bwMode="auto">
          <a:xfrm>
            <a:off x="8177195" y="3025120"/>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lue Oval 5">
            <a:extLst>
              <a:ext uri="{FF2B5EF4-FFF2-40B4-BE49-F238E27FC236}">
                <a16:creationId xmlns:a16="http://schemas.microsoft.com/office/drawing/2014/main" id="{F1FAB897-2C1F-447A-9400-2C2E3CCDC686}"/>
              </a:ext>
            </a:extLst>
          </p:cNvPr>
          <p:cNvSpPr/>
          <p:nvPr/>
        </p:nvSpPr>
        <p:spPr bwMode="auto">
          <a:xfrm>
            <a:off x="8485521" y="3187823"/>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Blue Oval 6">
            <a:extLst>
              <a:ext uri="{FF2B5EF4-FFF2-40B4-BE49-F238E27FC236}">
                <a16:creationId xmlns:a16="http://schemas.microsoft.com/office/drawing/2014/main" id="{70DD155B-0E24-4E05-BE0F-1AB9FDA60D99}"/>
              </a:ext>
            </a:extLst>
          </p:cNvPr>
          <p:cNvSpPr/>
          <p:nvPr/>
        </p:nvSpPr>
        <p:spPr bwMode="auto">
          <a:xfrm>
            <a:off x="5935834" y="192684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Blue Oval 7">
            <a:extLst>
              <a:ext uri="{FF2B5EF4-FFF2-40B4-BE49-F238E27FC236}">
                <a16:creationId xmlns:a16="http://schemas.microsoft.com/office/drawing/2014/main" id="{6F4599AF-1FB0-4243-BA74-A47C0DD21758}"/>
              </a:ext>
            </a:extLst>
          </p:cNvPr>
          <p:cNvSpPr/>
          <p:nvPr/>
        </p:nvSpPr>
        <p:spPr bwMode="auto">
          <a:xfrm>
            <a:off x="5614636" y="186771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Blue Oval 8">
            <a:extLst>
              <a:ext uri="{FF2B5EF4-FFF2-40B4-BE49-F238E27FC236}">
                <a16:creationId xmlns:a16="http://schemas.microsoft.com/office/drawing/2014/main" id="{38541053-8046-4BB6-BEAA-73AFF422809A}"/>
              </a:ext>
            </a:extLst>
          </p:cNvPr>
          <p:cNvSpPr/>
          <p:nvPr/>
        </p:nvSpPr>
        <p:spPr bwMode="auto">
          <a:xfrm>
            <a:off x="4566568" y="450793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Blue Oval 9">
            <a:extLst>
              <a:ext uri="{FF2B5EF4-FFF2-40B4-BE49-F238E27FC236}">
                <a16:creationId xmlns:a16="http://schemas.microsoft.com/office/drawing/2014/main" id="{8BAF4503-7F76-41B9-80FF-D733B11D35B3}"/>
              </a:ext>
            </a:extLst>
          </p:cNvPr>
          <p:cNvSpPr/>
          <p:nvPr/>
        </p:nvSpPr>
        <p:spPr bwMode="auto">
          <a:xfrm>
            <a:off x="3102504" y="239730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Blue Oval 10">
            <a:extLst>
              <a:ext uri="{FF2B5EF4-FFF2-40B4-BE49-F238E27FC236}">
                <a16:creationId xmlns:a16="http://schemas.microsoft.com/office/drawing/2014/main" id="{79815CA9-9620-4A98-86DB-1235DB71B6DD}"/>
              </a:ext>
            </a:extLst>
          </p:cNvPr>
          <p:cNvSpPr/>
          <p:nvPr/>
        </p:nvSpPr>
        <p:spPr bwMode="auto">
          <a:xfrm>
            <a:off x="2871791" y="242850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Blue Oval 11">
            <a:extLst>
              <a:ext uri="{FF2B5EF4-FFF2-40B4-BE49-F238E27FC236}">
                <a16:creationId xmlns:a16="http://schemas.microsoft.com/office/drawing/2014/main" id="{34D13BB9-A381-48AA-8613-7B54EB9167DC}"/>
              </a:ext>
            </a:extLst>
          </p:cNvPr>
          <p:cNvSpPr/>
          <p:nvPr/>
        </p:nvSpPr>
        <p:spPr bwMode="auto">
          <a:xfrm>
            <a:off x="2966086" y="2084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Blue Oval 12">
            <a:extLst>
              <a:ext uri="{FF2B5EF4-FFF2-40B4-BE49-F238E27FC236}">
                <a16:creationId xmlns:a16="http://schemas.microsoft.com/office/drawing/2014/main" id="{CE6F054C-21BF-4C07-978D-4ECD63EDD096}"/>
              </a:ext>
            </a:extLst>
          </p:cNvPr>
          <p:cNvSpPr/>
          <p:nvPr/>
        </p:nvSpPr>
        <p:spPr bwMode="auto">
          <a:xfrm>
            <a:off x="2629993" y="200476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Blue Oval 13">
            <a:extLst>
              <a:ext uri="{FF2B5EF4-FFF2-40B4-BE49-F238E27FC236}">
                <a16:creationId xmlns:a16="http://schemas.microsoft.com/office/drawing/2014/main" id="{DA8C2871-EB07-4659-8B3B-D0DF7A93FBC8}"/>
              </a:ext>
            </a:extLst>
          </p:cNvPr>
          <p:cNvSpPr/>
          <p:nvPr/>
        </p:nvSpPr>
        <p:spPr bwMode="auto">
          <a:xfrm>
            <a:off x="3434967" y="205553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Blue Oval 14">
            <a:extLst>
              <a:ext uri="{FF2B5EF4-FFF2-40B4-BE49-F238E27FC236}">
                <a16:creationId xmlns:a16="http://schemas.microsoft.com/office/drawing/2014/main" id="{5E1FA513-96F4-4E10-80A3-2E68C8E11B9E}"/>
              </a:ext>
            </a:extLst>
          </p:cNvPr>
          <p:cNvSpPr/>
          <p:nvPr/>
        </p:nvSpPr>
        <p:spPr bwMode="auto">
          <a:xfrm>
            <a:off x="2626155" y="27133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Blue Oval 15">
            <a:extLst>
              <a:ext uri="{FF2B5EF4-FFF2-40B4-BE49-F238E27FC236}">
                <a16:creationId xmlns:a16="http://schemas.microsoft.com/office/drawing/2014/main" id="{75731DFC-DF96-4E76-A5B2-B9704FC2FCB6}"/>
              </a:ext>
            </a:extLst>
          </p:cNvPr>
          <p:cNvSpPr/>
          <p:nvPr/>
        </p:nvSpPr>
        <p:spPr bwMode="auto">
          <a:xfrm>
            <a:off x="2024378" y="241773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Blue Oval 16">
            <a:extLst>
              <a:ext uri="{FF2B5EF4-FFF2-40B4-BE49-F238E27FC236}">
                <a16:creationId xmlns:a16="http://schemas.microsoft.com/office/drawing/2014/main" id="{00BF988B-6CAA-4F01-8BC2-D80241C60E69}"/>
              </a:ext>
            </a:extLst>
          </p:cNvPr>
          <p:cNvSpPr/>
          <p:nvPr/>
        </p:nvSpPr>
        <p:spPr bwMode="auto">
          <a:xfrm>
            <a:off x="10160443" y="220969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Blue Oval 17">
            <a:extLst>
              <a:ext uri="{FF2B5EF4-FFF2-40B4-BE49-F238E27FC236}">
                <a16:creationId xmlns:a16="http://schemas.microsoft.com/office/drawing/2014/main" id="{4E5BB9F4-22B1-4243-9527-47CF8CDBD2A7}"/>
              </a:ext>
            </a:extLst>
          </p:cNvPr>
          <p:cNvSpPr/>
          <p:nvPr/>
        </p:nvSpPr>
        <p:spPr bwMode="auto">
          <a:xfrm>
            <a:off x="9903192" y="2598037"/>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Blue Oval 18">
            <a:extLst>
              <a:ext uri="{FF2B5EF4-FFF2-40B4-BE49-F238E27FC236}">
                <a16:creationId xmlns:a16="http://schemas.microsoft.com/office/drawing/2014/main" id="{93F56CA2-324D-4A29-8500-9C93FBE29FB7}"/>
              </a:ext>
            </a:extLst>
          </p:cNvPr>
          <p:cNvSpPr/>
          <p:nvPr/>
        </p:nvSpPr>
        <p:spPr bwMode="auto">
          <a:xfrm>
            <a:off x="10353439" y="508145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Blue Oval 19">
            <a:extLst>
              <a:ext uri="{FF2B5EF4-FFF2-40B4-BE49-F238E27FC236}">
                <a16:creationId xmlns:a16="http://schemas.microsoft.com/office/drawing/2014/main" id="{ED19A39B-721B-4D19-8B3E-E26E13FAFD44}"/>
              </a:ext>
            </a:extLst>
          </p:cNvPr>
          <p:cNvSpPr/>
          <p:nvPr/>
        </p:nvSpPr>
        <p:spPr bwMode="auto">
          <a:xfrm>
            <a:off x="10087267" y="536983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Blue Oval 20">
            <a:extLst>
              <a:ext uri="{FF2B5EF4-FFF2-40B4-BE49-F238E27FC236}">
                <a16:creationId xmlns:a16="http://schemas.microsoft.com/office/drawing/2014/main" id="{81A3C377-F067-4147-927F-3ADA4CF5F3C0}"/>
              </a:ext>
            </a:extLst>
          </p:cNvPr>
          <p:cNvSpPr/>
          <p:nvPr/>
        </p:nvSpPr>
        <p:spPr bwMode="auto">
          <a:xfrm>
            <a:off x="9103173" y="30013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Blue Oval 21">
            <a:extLst>
              <a:ext uri="{FF2B5EF4-FFF2-40B4-BE49-F238E27FC236}">
                <a16:creationId xmlns:a16="http://schemas.microsoft.com/office/drawing/2014/main" id="{EC2184F5-DD25-4EA4-B971-2DB24CB64034}"/>
              </a:ext>
            </a:extLst>
          </p:cNvPr>
          <p:cNvSpPr/>
          <p:nvPr/>
        </p:nvSpPr>
        <p:spPr bwMode="auto">
          <a:xfrm>
            <a:off x="2602224" y="2320032"/>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Blue Oval 22">
            <a:extLst>
              <a:ext uri="{FF2B5EF4-FFF2-40B4-BE49-F238E27FC236}">
                <a16:creationId xmlns:a16="http://schemas.microsoft.com/office/drawing/2014/main" id="{206A1504-FEED-4B85-B69A-770CDC07DB69}"/>
              </a:ext>
            </a:extLst>
          </p:cNvPr>
          <p:cNvSpPr/>
          <p:nvPr/>
        </p:nvSpPr>
        <p:spPr bwMode="auto">
          <a:xfrm>
            <a:off x="8267472" y="3532305"/>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Blue Oval 23">
            <a:extLst>
              <a:ext uri="{FF2B5EF4-FFF2-40B4-BE49-F238E27FC236}">
                <a16:creationId xmlns:a16="http://schemas.microsoft.com/office/drawing/2014/main" id="{42E6E457-720B-4F46-8A80-8CAAA32129FE}"/>
              </a:ext>
            </a:extLst>
          </p:cNvPr>
          <p:cNvSpPr/>
          <p:nvPr/>
        </p:nvSpPr>
        <p:spPr bwMode="auto">
          <a:xfrm>
            <a:off x="3194718" y="253418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Blue Oval 24">
            <a:extLst>
              <a:ext uri="{FF2B5EF4-FFF2-40B4-BE49-F238E27FC236}">
                <a16:creationId xmlns:a16="http://schemas.microsoft.com/office/drawing/2014/main" id="{7EF3FDFC-894D-45A1-B00A-9B5DD00BDC20}"/>
              </a:ext>
            </a:extLst>
          </p:cNvPr>
          <p:cNvSpPr/>
          <p:nvPr/>
        </p:nvSpPr>
        <p:spPr bwMode="auto">
          <a:xfrm>
            <a:off x="3294281" y="235128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Blue Oval 25">
            <a:extLst>
              <a:ext uri="{FF2B5EF4-FFF2-40B4-BE49-F238E27FC236}">
                <a16:creationId xmlns:a16="http://schemas.microsoft.com/office/drawing/2014/main" id="{FB40F4A1-7A43-4A06-AEBA-B135D73F1B3F}"/>
              </a:ext>
            </a:extLst>
          </p:cNvPr>
          <p:cNvSpPr/>
          <p:nvPr/>
        </p:nvSpPr>
        <p:spPr bwMode="auto">
          <a:xfrm>
            <a:off x="5935834" y="1700779"/>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Blue Oval 26">
            <a:extLst>
              <a:ext uri="{FF2B5EF4-FFF2-40B4-BE49-F238E27FC236}">
                <a16:creationId xmlns:a16="http://schemas.microsoft.com/office/drawing/2014/main" id="{E98BA603-C7C4-4A0A-B579-50E11C1FF1B3}"/>
              </a:ext>
            </a:extLst>
          </p:cNvPr>
          <p:cNvSpPr/>
          <p:nvPr/>
        </p:nvSpPr>
        <p:spPr bwMode="auto">
          <a:xfrm>
            <a:off x="5677289" y="1659651"/>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Blue Oval 27">
            <a:extLst>
              <a:ext uri="{FF2B5EF4-FFF2-40B4-BE49-F238E27FC236}">
                <a16:creationId xmlns:a16="http://schemas.microsoft.com/office/drawing/2014/main" id="{C3510C3E-DDBB-410A-858D-0138FFFBF03D}"/>
              </a:ext>
            </a:extLst>
          </p:cNvPr>
          <p:cNvSpPr/>
          <p:nvPr/>
        </p:nvSpPr>
        <p:spPr bwMode="auto">
          <a:xfrm>
            <a:off x="6123370" y="1830476"/>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Blue Oval 28">
            <a:extLst>
              <a:ext uri="{FF2B5EF4-FFF2-40B4-BE49-F238E27FC236}">
                <a16:creationId xmlns:a16="http://schemas.microsoft.com/office/drawing/2014/main" id="{CE88CD5B-2A2B-40A4-912A-0DA22D11BCC9}"/>
              </a:ext>
            </a:extLst>
          </p:cNvPr>
          <p:cNvSpPr/>
          <p:nvPr/>
        </p:nvSpPr>
        <p:spPr bwMode="auto">
          <a:xfrm>
            <a:off x="5781672" y="2034034"/>
            <a:ext cx="310807" cy="310807"/>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Blue Bar 2">
            <a:extLst>
              <a:ext uri="{FF2B5EF4-FFF2-40B4-BE49-F238E27FC236}">
                <a16:creationId xmlns:a16="http://schemas.microsoft.com/office/drawing/2014/main" id="{A3B4D052-673F-4CE0-9DD7-488629D84021}"/>
              </a:ext>
            </a:extLst>
          </p:cNvPr>
          <p:cNvSpPr/>
          <p:nvPr/>
        </p:nvSpPr>
        <p:spPr bwMode="auto">
          <a:xfrm>
            <a:off x="1764" y="5782615"/>
            <a:ext cx="12432949" cy="12109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28 Azure Regions">
            <a:extLst>
              <a:ext uri="{FF2B5EF4-FFF2-40B4-BE49-F238E27FC236}">
                <a16:creationId xmlns:a16="http://schemas.microsoft.com/office/drawing/2014/main" id="{E91754E5-4EFE-42B9-A3D9-99BACD729562}"/>
              </a:ext>
            </a:extLst>
          </p:cNvPr>
          <p:cNvGrpSpPr/>
          <p:nvPr/>
        </p:nvGrpSpPr>
        <p:grpSpPr>
          <a:xfrm>
            <a:off x="581037" y="6059924"/>
            <a:ext cx="3510983" cy="395126"/>
            <a:chOff x="579437" y="6060647"/>
            <a:chExt cx="3511983" cy="395238"/>
          </a:xfrm>
        </p:grpSpPr>
        <p:sp>
          <p:nvSpPr>
            <p:cNvPr id="35" name="Oval 34">
              <a:extLst>
                <a:ext uri="{FF2B5EF4-FFF2-40B4-BE49-F238E27FC236}">
                  <a16:creationId xmlns:a16="http://schemas.microsoft.com/office/drawing/2014/main" id="{EAE43A84-AA1B-471F-950C-62749A582892}"/>
                </a:ext>
              </a:extLst>
            </p:cNvPr>
            <p:cNvSpPr/>
            <p:nvPr/>
          </p:nvSpPr>
          <p:spPr bwMode="auto">
            <a:xfrm>
              <a:off x="579437" y="6104064"/>
              <a:ext cx="308414" cy="308408"/>
            </a:xfrm>
            <a:prstGeom prst="ellipse">
              <a:avLst/>
            </a:prstGeom>
            <a:solidFill>
              <a:schemeClr val="tx2"/>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8FB14E92-E21B-409D-8D28-B04CCCCCA6C9}"/>
                </a:ext>
              </a:extLst>
            </p:cNvPr>
            <p:cNvSpPr txBox="1"/>
            <p:nvPr/>
          </p:nvSpPr>
          <p:spPr>
            <a:xfrm>
              <a:off x="891020" y="6060647"/>
              <a:ext cx="3200400" cy="395238"/>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42</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Azure regions </a:t>
              </a:r>
            </a:p>
          </p:txBody>
        </p:sp>
      </p:grpSp>
      <p:grpSp>
        <p:nvGrpSpPr>
          <p:cNvPr id="37" name="100s of Service Providers">
            <a:extLst>
              <a:ext uri="{FF2B5EF4-FFF2-40B4-BE49-F238E27FC236}">
                <a16:creationId xmlns:a16="http://schemas.microsoft.com/office/drawing/2014/main" id="{AE021A7B-8CF2-4E68-8237-065FE6236B76}"/>
              </a:ext>
            </a:extLst>
          </p:cNvPr>
          <p:cNvGrpSpPr/>
          <p:nvPr/>
        </p:nvGrpSpPr>
        <p:grpSpPr>
          <a:xfrm>
            <a:off x="4978371" y="6059929"/>
            <a:ext cx="3640841" cy="395126"/>
            <a:chOff x="4880162" y="5941993"/>
            <a:chExt cx="3570282" cy="387469"/>
          </a:xfrm>
        </p:grpSpPr>
        <p:sp>
          <p:nvSpPr>
            <p:cNvPr id="38" name="100s of Service Providers">
              <a:extLst>
                <a:ext uri="{FF2B5EF4-FFF2-40B4-BE49-F238E27FC236}">
                  <a16:creationId xmlns:a16="http://schemas.microsoft.com/office/drawing/2014/main" id="{D8194247-4040-4C09-A1E8-41E014210966}"/>
                </a:ext>
              </a:extLst>
            </p:cNvPr>
            <p:cNvSpPr txBox="1"/>
            <p:nvPr/>
          </p:nvSpPr>
          <p:spPr>
            <a:xfrm>
              <a:off x="5056821" y="5941993"/>
              <a:ext cx="3393623"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100s</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service providers</a:t>
              </a:r>
            </a:p>
          </p:txBody>
        </p:sp>
        <p:grpSp>
          <p:nvGrpSpPr>
            <p:cNvPr id="39" name="Green Oval Title">
              <a:extLst>
                <a:ext uri="{FF2B5EF4-FFF2-40B4-BE49-F238E27FC236}">
                  <a16:creationId xmlns:a16="http://schemas.microsoft.com/office/drawing/2014/main" id="{CD76498C-CD00-40DE-9C27-7D3167EA51C7}"/>
                </a:ext>
              </a:extLst>
            </p:cNvPr>
            <p:cNvGrpSpPr>
              <a:grpSpLocks noChangeAspect="1"/>
            </p:cNvGrpSpPr>
            <p:nvPr/>
          </p:nvGrpSpPr>
          <p:grpSpPr>
            <a:xfrm>
              <a:off x="4880162" y="5951589"/>
              <a:ext cx="295820" cy="295820"/>
              <a:chOff x="864708" y="7928616"/>
              <a:chExt cx="402336" cy="402336"/>
            </a:xfrm>
          </p:grpSpPr>
          <p:sp>
            <p:nvSpPr>
              <p:cNvPr id="40" name="Oval 39">
                <a:extLst>
                  <a:ext uri="{FF2B5EF4-FFF2-40B4-BE49-F238E27FC236}">
                    <a16:creationId xmlns:a16="http://schemas.microsoft.com/office/drawing/2014/main" id="{44177BF3-3490-4735-B55D-173DF48131AF}"/>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50394847-59ED-42A3-861A-2BCBB8D1E72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2" name="1000s of enterprises">
            <a:extLst>
              <a:ext uri="{FF2B5EF4-FFF2-40B4-BE49-F238E27FC236}">
                <a16:creationId xmlns:a16="http://schemas.microsoft.com/office/drawing/2014/main" id="{43244C40-26DC-400C-A87D-00C79819FD89}"/>
              </a:ext>
            </a:extLst>
          </p:cNvPr>
          <p:cNvGrpSpPr/>
          <p:nvPr/>
        </p:nvGrpSpPr>
        <p:grpSpPr>
          <a:xfrm>
            <a:off x="9185594" y="6059929"/>
            <a:ext cx="3438409" cy="395126"/>
            <a:chOff x="9005850" y="5941993"/>
            <a:chExt cx="3371773" cy="387469"/>
          </a:xfrm>
        </p:grpSpPr>
        <p:sp>
          <p:nvSpPr>
            <p:cNvPr id="43" name="1,000s of enterprises">
              <a:extLst>
                <a:ext uri="{FF2B5EF4-FFF2-40B4-BE49-F238E27FC236}">
                  <a16:creationId xmlns:a16="http://schemas.microsoft.com/office/drawing/2014/main" id="{5B651239-066C-4DFD-A59F-CA53402FACE9}"/>
                </a:ext>
              </a:extLst>
            </p:cNvPr>
            <p:cNvSpPr txBox="1"/>
            <p:nvPr/>
          </p:nvSpPr>
          <p:spPr>
            <a:xfrm>
              <a:off x="9240136" y="5941993"/>
              <a:ext cx="3137487" cy="387469"/>
            </a:xfrm>
            <a:prstGeom prst="rect">
              <a:avLst/>
            </a:prstGeom>
            <a:noFill/>
          </p:spPr>
          <p:txBody>
            <a:bodyPr wrap="square" lIns="228535" tIns="0" rIns="282981"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1000" rtl="0" eaLnBrk="1" fontAlgn="auto" latinLnBrk="0" hangingPunct="1">
                <a:lnSpc>
                  <a:spcPct val="90000"/>
                </a:lnSpc>
                <a:spcBef>
                  <a:spcPts val="0"/>
                </a:spcBef>
                <a:spcAft>
                  <a:spcPts val="599"/>
                </a:spcAft>
                <a:buClrTx/>
                <a:buSzTx/>
                <a:buFontTx/>
                <a:buNone/>
                <a:tabLst/>
                <a:defRPr/>
              </a:pPr>
              <a:r>
                <a:rPr kumimoji="0" lang="en-US" sz="279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1,000s</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enterprises</a:t>
              </a:r>
            </a:p>
          </p:txBody>
        </p:sp>
        <p:grpSp>
          <p:nvGrpSpPr>
            <p:cNvPr id="44" name="Yellow Oval Title">
              <a:extLst>
                <a:ext uri="{FF2B5EF4-FFF2-40B4-BE49-F238E27FC236}">
                  <a16:creationId xmlns:a16="http://schemas.microsoft.com/office/drawing/2014/main" id="{0DE2B8C1-850C-45D5-AEC7-8E79097376D1}"/>
                </a:ext>
              </a:extLst>
            </p:cNvPr>
            <p:cNvGrpSpPr>
              <a:grpSpLocks noChangeAspect="1"/>
            </p:cNvGrpSpPr>
            <p:nvPr/>
          </p:nvGrpSpPr>
          <p:grpSpPr>
            <a:xfrm>
              <a:off x="9005850" y="6050235"/>
              <a:ext cx="197213" cy="197213"/>
              <a:chOff x="864708" y="7928616"/>
              <a:chExt cx="402336" cy="402336"/>
            </a:xfrm>
          </p:grpSpPr>
          <p:sp>
            <p:nvSpPr>
              <p:cNvPr id="45" name="Oval 44">
                <a:extLst>
                  <a:ext uri="{FF2B5EF4-FFF2-40B4-BE49-F238E27FC236}">
                    <a16:creationId xmlns:a16="http://schemas.microsoft.com/office/drawing/2014/main" id="{2DC4C17B-951C-4DDD-BE16-8D7A84288B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3EE0DE1-E16B-4409-8636-335512D261D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7" name="Green Oval 1">
            <a:extLst>
              <a:ext uri="{FF2B5EF4-FFF2-40B4-BE49-F238E27FC236}">
                <a16:creationId xmlns:a16="http://schemas.microsoft.com/office/drawing/2014/main" id="{F76A162E-77F5-47AB-B7B2-581A0878F74C}"/>
              </a:ext>
            </a:extLst>
          </p:cNvPr>
          <p:cNvGrpSpPr>
            <a:grpSpLocks noChangeAspect="1"/>
          </p:cNvGrpSpPr>
          <p:nvPr/>
        </p:nvGrpSpPr>
        <p:grpSpPr>
          <a:xfrm>
            <a:off x="3248805" y="2659300"/>
            <a:ext cx="301666" cy="301666"/>
            <a:chOff x="864708" y="7928616"/>
            <a:chExt cx="402336" cy="402336"/>
          </a:xfrm>
        </p:grpSpPr>
        <p:sp>
          <p:nvSpPr>
            <p:cNvPr id="48" name="Oval 47">
              <a:extLst>
                <a:ext uri="{FF2B5EF4-FFF2-40B4-BE49-F238E27FC236}">
                  <a16:creationId xmlns:a16="http://schemas.microsoft.com/office/drawing/2014/main" id="{D4C29221-2E39-4DF8-BC6C-A05B55C4B38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Oval 48">
              <a:extLst>
                <a:ext uri="{FF2B5EF4-FFF2-40B4-BE49-F238E27FC236}">
                  <a16:creationId xmlns:a16="http://schemas.microsoft.com/office/drawing/2014/main" id="{2E9ED655-B61D-42B5-B541-299B245209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0" name="Yellow Oval 1">
            <a:extLst>
              <a:ext uri="{FF2B5EF4-FFF2-40B4-BE49-F238E27FC236}">
                <a16:creationId xmlns:a16="http://schemas.microsoft.com/office/drawing/2014/main" id="{556EE50B-2909-4203-AD4E-8DEFB97B1065}"/>
              </a:ext>
            </a:extLst>
          </p:cNvPr>
          <p:cNvGrpSpPr>
            <a:grpSpLocks noChangeAspect="1"/>
          </p:cNvGrpSpPr>
          <p:nvPr/>
        </p:nvGrpSpPr>
        <p:grpSpPr>
          <a:xfrm>
            <a:off x="989355" y="1173507"/>
            <a:ext cx="201110" cy="201110"/>
            <a:chOff x="864708" y="7928616"/>
            <a:chExt cx="402336" cy="402336"/>
          </a:xfrm>
        </p:grpSpPr>
        <p:sp>
          <p:nvSpPr>
            <p:cNvPr id="51" name="Oval 50">
              <a:extLst>
                <a:ext uri="{FF2B5EF4-FFF2-40B4-BE49-F238E27FC236}">
                  <a16:creationId xmlns:a16="http://schemas.microsoft.com/office/drawing/2014/main" id="{D18437A9-A456-4D61-90D2-6774299234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FCC75548-2CE9-4C54-B507-360152407F6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 name="Yellow Oval 2">
            <a:extLst>
              <a:ext uri="{FF2B5EF4-FFF2-40B4-BE49-F238E27FC236}">
                <a16:creationId xmlns:a16="http://schemas.microsoft.com/office/drawing/2014/main" id="{1F7EE713-8036-439D-8C36-B0F23C7A223D}"/>
              </a:ext>
            </a:extLst>
          </p:cNvPr>
          <p:cNvGrpSpPr>
            <a:grpSpLocks noChangeAspect="1"/>
          </p:cNvGrpSpPr>
          <p:nvPr/>
        </p:nvGrpSpPr>
        <p:grpSpPr>
          <a:xfrm>
            <a:off x="2800975" y="1373791"/>
            <a:ext cx="201110" cy="201110"/>
            <a:chOff x="864708" y="7928616"/>
            <a:chExt cx="402336" cy="402336"/>
          </a:xfrm>
        </p:grpSpPr>
        <p:sp>
          <p:nvSpPr>
            <p:cNvPr id="54" name="Oval 53">
              <a:extLst>
                <a:ext uri="{FF2B5EF4-FFF2-40B4-BE49-F238E27FC236}">
                  <a16:creationId xmlns:a16="http://schemas.microsoft.com/office/drawing/2014/main" id="{EA3AEB66-9342-4A0B-ABB0-676D5C51989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4CE26444-A094-41DF-9551-8693BD5A721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 name="Yellow Oval 3">
            <a:extLst>
              <a:ext uri="{FF2B5EF4-FFF2-40B4-BE49-F238E27FC236}">
                <a16:creationId xmlns:a16="http://schemas.microsoft.com/office/drawing/2014/main" id="{E67C6471-A592-4B75-B2DD-527E3AA01064}"/>
              </a:ext>
            </a:extLst>
          </p:cNvPr>
          <p:cNvGrpSpPr>
            <a:grpSpLocks noChangeAspect="1"/>
          </p:cNvGrpSpPr>
          <p:nvPr/>
        </p:nvGrpSpPr>
        <p:grpSpPr>
          <a:xfrm>
            <a:off x="3731778" y="450129"/>
            <a:ext cx="201110" cy="201110"/>
            <a:chOff x="864708" y="7928616"/>
            <a:chExt cx="402336" cy="402336"/>
          </a:xfrm>
        </p:grpSpPr>
        <p:sp>
          <p:nvSpPr>
            <p:cNvPr id="57" name="Oval 56">
              <a:extLst>
                <a:ext uri="{FF2B5EF4-FFF2-40B4-BE49-F238E27FC236}">
                  <a16:creationId xmlns:a16="http://schemas.microsoft.com/office/drawing/2014/main" id="{7993FB1C-E4ED-4BAA-AA8A-6EC3982D5AE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6A1872B6-CA0B-4D4F-930A-4AD3A3E62E7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 name="Yellow Oval 4">
            <a:extLst>
              <a:ext uri="{FF2B5EF4-FFF2-40B4-BE49-F238E27FC236}">
                <a16:creationId xmlns:a16="http://schemas.microsoft.com/office/drawing/2014/main" id="{FA5B8A96-A0C1-492C-A865-F80525C6DF2E}"/>
              </a:ext>
            </a:extLst>
          </p:cNvPr>
          <p:cNvGrpSpPr>
            <a:grpSpLocks noChangeAspect="1"/>
          </p:cNvGrpSpPr>
          <p:nvPr/>
        </p:nvGrpSpPr>
        <p:grpSpPr>
          <a:xfrm>
            <a:off x="2333141" y="2278410"/>
            <a:ext cx="201110" cy="201110"/>
            <a:chOff x="864708" y="7928616"/>
            <a:chExt cx="402336" cy="402336"/>
          </a:xfrm>
        </p:grpSpPr>
        <p:sp>
          <p:nvSpPr>
            <p:cNvPr id="60" name="Oval 59">
              <a:extLst>
                <a:ext uri="{FF2B5EF4-FFF2-40B4-BE49-F238E27FC236}">
                  <a16:creationId xmlns:a16="http://schemas.microsoft.com/office/drawing/2014/main" id="{320E8E19-0A85-4591-A709-1EE10734014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4B260E92-7FE4-4F27-A313-56661418C2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2" name="Yellow Oval 5">
            <a:extLst>
              <a:ext uri="{FF2B5EF4-FFF2-40B4-BE49-F238E27FC236}">
                <a16:creationId xmlns:a16="http://schemas.microsoft.com/office/drawing/2014/main" id="{27C2C8E6-8B59-40F0-8266-99D3A170F7D3}"/>
              </a:ext>
            </a:extLst>
          </p:cNvPr>
          <p:cNvGrpSpPr>
            <a:grpSpLocks noChangeAspect="1"/>
          </p:cNvGrpSpPr>
          <p:nvPr/>
        </p:nvGrpSpPr>
        <p:grpSpPr>
          <a:xfrm>
            <a:off x="2616525" y="3268729"/>
            <a:ext cx="201110" cy="201110"/>
            <a:chOff x="864708" y="7928616"/>
            <a:chExt cx="402336" cy="402336"/>
          </a:xfrm>
        </p:grpSpPr>
        <p:sp>
          <p:nvSpPr>
            <p:cNvPr id="63" name="Oval 62">
              <a:extLst>
                <a:ext uri="{FF2B5EF4-FFF2-40B4-BE49-F238E27FC236}">
                  <a16:creationId xmlns:a16="http://schemas.microsoft.com/office/drawing/2014/main" id="{A0F9214C-62E9-434B-9DB2-BF321F69E52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BA8713B9-3E6A-4A01-A784-E08FF003A57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5" name="Yellow Oval 6">
            <a:extLst>
              <a:ext uri="{FF2B5EF4-FFF2-40B4-BE49-F238E27FC236}">
                <a16:creationId xmlns:a16="http://schemas.microsoft.com/office/drawing/2014/main" id="{DA59B962-4D79-41B9-937D-74E3D4E6F37B}"/>
              </a:ext>
            </a:extLst>
          </p:cNvPr>
          <p:cNvGrpSpPr>
            <a:grpSpLocks noChangeAspect="1"/>
          </p:cNvGrpSpPr>
          <p:nvPr/>
        </p:nvGrpSpPr>
        <p:grpSpPr>
          <a:xfrm>
            <a:off x="3912257" y="3801978"/>
            <a:ext cx="201110" cy="201110"/>
            <a:chOff x="864708" y="7928616"/>
            <a:chExt cx="402336" cy="402336"/>
          </a:xfrm>
        </p:grpSpPr>
        <p:sp>
          <p:nvSpPr>
            <p:cNvPr id="66" name="Oval 65">
              <a:extLst>
                <a:ext uri="{FF2B5EF4-FFF2-40B4-BE49-F238E27FC236}">
                  <a16:creationId xmlns:a16="http://schemas.microsoft.com/office/drawing/2014/main" id="{42440172-26B7-4EA1-B1F9-BE066CAC9CC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386ED82D-722D-4682-AB8D-E9946D27183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8" name="Yellow Oval 7">
            <a:extLst>
              <a:ext uri="{FF2B5EF4-FFF2-40B4-BE49-F238E27FC236}">
                <a16:creationId xmlns:a16="http://schemas.microsoft.com/office/drawing/2014/main" id="{E0E1877F-61D4-46C3-8874-7736F97B9797}"/>
              </a:ext>
            </a:extLst>
          </p:cNvPr>
          <p:cNvGrpSpPr>
            <a:grpSpLocks noChangeAspect="1"/>
          </p:cNvGrpSpPr>
          <p:nvPr/>
        </p:nvGrpSpPr>
        <p:grpSpPr>
          <a:xfrm>
            <a:off x="3530666" y="4667365"/>
            <a:ext cx="201110" cy="201110"/>
            <a:chOff x="864708" y="7928616"/>
            <a:chExt cx="402336" cy="402336"/>
          </a:xfrm>
        </p:grpSpPr>
        <p:sp>
          <p:nvSpPr>
            <p:cNvPr id="69" name="Oval 68">
              <a:extLst>
                <a:ext uri="{FF2B5EF4-FFF2-40B4-BE49-F238E27FC236}">
                  <a16:creationId xmlns:a16="http://schemas.microsoft.com/office/drawing/2014/main" id="{8F137A03-66B7-4AE2-9D18-2A9856B19F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0D52FC4B-7474-4051-B04E-3B2177556E2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1" name="Yellow OVal 8">
            <a:extLst>
              <a:ext uri="{FF2B5EF4-FFF2-40B4-BE49-F238E27FC236}">
                <a16:creationId xmlns:a16="http://schemas.microsoft.com/office/drawing/2014/main" id="{074A815D-5BC1-448B-93C4-7CECFBA6C939}"/>
              </a:ext>
            </a:extLst>
          </p:cNvPr>
          <p:cNvGrpSpPr>
            <a:grpSpLocks noChangeAspect="1"/>
          </p:cNvGrpSpPr>
          <p:nvPr/>
        </p:nvGrpSpPr>
        <p:grpSpPr>
          <a:xfrm>
            <a:off x="4237600" y="4944654"/>
            <a:ext cx="201110" cy="201110"/>
            <a:chOff x="864708" y="7928616"/>
            <a:chExt cx="402336" cy="402336"/>
          </a:xfrm>
        </p:grpSpPr>
        <p:sp>
          <p:nvSpPr>
            <p:cNvPr id="72" name="Oval 71">
              <a:extLst>
                <a:ext uri="{FF2B5EF4-FFF2-40B4-BE49-F238E27FC236}">
                  <a16:creationId xmlns:a16="http://schemas.microsoft.com/office/drawing/2014/main" id="{9A2CD8CF-0A65-461E-AB15-392350B7B46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77AB860F-3BC5-4027-83D4-DCC3BA1CE5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4" name="Yellow Oval 9">
            <a:extLst>
              <a:ext uri="{FF2B5EF4-FFF2-40B4-BE49-F238E27FC236}">
                <a16:creationId xmlns:a16="http://schemas.microsoft.com/office/drawing/2014/main" id="{DB41D83F-D2F5-4ED4-97EC-113707FE3390}"/>
              </a:ext>
            </a:extLst>
          </p:cNvPr>
          <p:cNvGrpSpPr>
            <a:grpSpLocks noChangeAspect="1"/>
          </p:cNvGrpSpPr>
          <p:nvPr/>
        </p:nvGrpSpPr>
        <p:grpSpPr>
          <a:xfrm>
            <a:off x="5837347" y="3552113"/>
            <a:ext cx="201110" cy="201110"/>
            <a:chOff x="864708" y="7928616"/>
            <a:chExt cx="402336" cy="402336"/>
          </a:xfrm>
        </p:grpSpPr>
        <p:sp>
          <p:nvSpPr>
            <p:cNvPr id="75" name="Oval 74">
              <a:extLst>
                <a:ext uri="{FF2B5EF4-FFF2-40B4-BE49-F238E27FC236}">
                  <a16:creationId xmlns:a16="http://schemas.microsoft.com/office/drawing/2014/main" id="{383132C7-07A7-4C0F-9CB3-3F9DFF3063D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F4135FA-9C55-4F54-B6E6-7733AFCF5E5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7" name="Yellow Oval 10">
            <a:extLst>
              <a:ext uri="{FF2B5EF4-FFF2-40B4-BE49-F238E27FC236}">
                <a16:creationId xmlns:a16="http://schemas.microsoft.com/office/drawing/2014/main" id="{DE26E12F-EB83-4150-B050-12DA36E22BF0}"/>
              </a:ext>
            </a:extLst>
          </p:cNvPr>
          <p:cNvGrpSpPr>
            <a:grpSpLocks noChangeAspect="1"/>
          </p:cNvGrpSpPr>
          <p:nvPr/>
        </p:nvGrpSpPr>
        <p:grpSpPr>
          <a:xfrm>
            <a:off x="6370596" y="3954335"/>
            <a:ext cx="201110" cy="201110"/>
            <a:chOff x="864708" y="7928616"/>
            <a:chExt cx="402336" cy="402336"/>
          </a:xfrm>
        </p:grpSpPr>
        <p:sp>
          <p:nvSpPr>
            <p:cNvPr id="78" name="Oval 77">
              <a:extLst>
                <a:ext uri="{FF2B5EF4-FFF2-40B4-BE49-F238E27FC236}">
                  <a16:creationId xmlns:a16="http://schemas.microsoft.com/office/drawing/2014/main" id="{48BA3B4E-E098-4401-BBC7-769D9AE13C9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D91E7FC3-F729-4ACA-BA0A-9DE19E8858E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Yellow Oval 11">
            <a:extLst>
              <a:ext uri="{FF2B5EF4-FFF2-40B4-BE49-F238E27FC236}">
                <a16:creationId xmlns:a16="http://schemas.microsoft.com/office/drawing/2014/main" id="{C36DCC9D-BFC5-4529-886E-F039266D5948}"/>
              </a:ext>
            </a:extLst>
          </p:cNvPr>
          <p:cNvGrpSpPr>
            <a:grpSpLocks noChangeAspect="1"/>
          </p:cNvGrpSpPr>
          <p:nvPr/>
        </p:nvGrpSpPr>
        <p:grpSpPr>
          <a:xfrm>
            <a:off x="6827667" y="4335227"/>
            <a:ext cx="201110" cy="201110"/>
            <a:chOff x="864708" y="7928616"/>
            <a:chExt cx="402336" cy="402336"/>
          </a:xfrm>
        </p:grpSpPr>
        <p:sp>
          <p:nvSpPr>
            <p:cNvPr id="81" name="Oval 80">
              <a:extLst>
                <a:ext uri="{FF2B5EF4-FFF2-40B4-BE49-F238E27FC236}">
                  <a16:creationId xmlns:a16="http://schemas.microsoft.com/office/drawing/2014/main" id="{DDF76F25-2F90-4BC7-A60E-E988261A238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05F180-26C6-4B74-8C07-DEF07ECEDE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3" name="Yellow Oval 12">
            <a:extLst>
              <a:ext uri="{FF2B5EF4-FFF2-40B4-BE49-F238E27FC236}">
                <a16:creationId xmlns:a16="http://schemas.microsoft.com/office/drawing/2014/main" id="{0601FA4D-89FB-46E5-B1EC-D791AB01B4DC}"/>
              </a:ext>
            </a:extLst>
          </p:cNvPr>
          <p:cNvGrpSpPr>
            <a:grpSpLocks noChangeAspect="1"/>
          </p:cNvGrpSpPr>
          <p:nvPr/>
        </p:nvGrpSpPr>
        <p:grpSpPr>
          <a:xfrm>
            <a:off x="5989704" y="2839084"/>
            <a:ext cx="201110" cy="201110"/>
            <a:chOff x="864708" y="7928616"/>
            <a:chExt cx="402336" cy="402336"/>
          </a:xfrm>
        </p:grpSpPr>
        <p:sp>
          <p:nvSpPr>
            <p:cNvPr id="84" name="Oval 83">
              <a:extLst>
                <a:ext uri="{FF2B5EF4-FFF2-40B4-BE49-F238E27FC236}">
                  <a16:creationId xmlns:a16="http://schemas.microsoft.com/office/drawing/2014/main" id="{06F75F10-4D5A-4E88-8394-A6BBFA5BB70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A42F695B-9567-44A0-82E6-8F5A3503318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6" name="Yellow Oval 13">
            <a:extLst>
              <a:ext uri="{FF2B5EF4-FFF2-40B4-BE49-F238E27FC236}">
                <a16:creationId xmlns:a16="http://schemas.microsoft.com/office/drawing/2014/main" id="{185694C0-948B-4C79-959E-6F95B48898B5}"/>
              </a:ext>
            </a:extLst>
          </p:cNvPr>
          <p:cNvGrpSpPr>
            <a:grpSpLocks noChangeAspect="1"/>
          </p:cNvGrpSpPr>
          <p:nvPr/>
        </p:nvGrpSpPr>
        <p:grpSpPr>
          <a:xfrm>
            <a:off x="7056202" y="3192550"/>
            <a:ext cx="201110" cy="201110"/>
            <a:chOff x="864708" y="7928616"/>
            <a:chExt cx="402336" cy="402336"/>
          </a:xfrm>
        </p:grpSpPr>
        <p:sp>
          <p:nvSpPr>
            <p:cNvPr id="87" name="Oval 86">
              <a:extLst>
                <a:ext uri="{FF2B5EF4-FFF2-40B4-BE49-F238E27FC236}">
                  <a16:creationId xmlns:a16="http://schemas.microsoft.com/office/drawing/2014/main" id="{081A7689-2AEF-4F66-883B-D87D79EDD90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97C88FB3-F216-4CC7-B653-765CA9EC526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9" name="Yellow Oval 14">
            <a:extLst>
              <a:ext uri="{FF2B5EF4-FFF2-40B4-BE49-F238E27FC236}">
                <a16:creationId xmlns:a16="http://schemas.microsoft.com/office/drawing/2014/main" id="{75BA28AB-812B-440D-800B-5AEA7B1CE0B5}"/>
              </a:ext>
            </a:extLst>
          </p:cNvPr>
          <p:cNvGrpSpPr>
            <a:grpSpLocks noChangeAspect="1"/>
          </p:cNvGrpSpPr>
          <p:nvPr/>
        </p:nvGrpSpPr>
        <p:grpSpPr>
          <a:xfrm>
            <a:off x="6474199" y="1924943"/>
            <a:ext cx="201110" cy="201110"/>
            <a:chOff x="864708" y="7928616"/>
            <a:chExt cx="402336" cy="402336"/>
          </a:xfrm>
        </p:grpSpPr>
        <p:sp>
          <p:nvSpPr>
            <p:cNvPr id="90" name="Oval 89">
              <a:extLst>
                <a:ext uri="{FF2B5EF4-FFF2-40B4-BE49-F238E27FC236}">
                  <a16:creationId xmlns:a16="http://schemas.microsoft.com/office/drawing/2014/main" id="{503BBECF-DC28-4E5B-A070-8D869AEB3E2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813D041C-7FCA-457D-8B89-9E0C85CE8CB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2" name="Yellow Oval 15">
            <a:extLst>
              <a:ext uri="{FF2B5EF4-FFF2-40B4-BE49-F238E27FC236}">
                <a16:creationId xmlns:a16="http://schemas.microsoft.com/office/drawing/2014/main" id="{40F95BCA-2EE0-480F-AC36-5B5D00C56BF2}"/>
              </a:ext>
            </a:extLst>
          </p:cNvPr>
          <p:cNvGrpSpPr>
            <a:grpSpLocks noChangeAspect="1"/>
          </p:cNvGrpSpPr>
          <p:nvPr/>
        </p:nvGrpSpPr>
        <p:grpSpPr>
          <a:xfrm>
            <a:off x="6827667" y="1288090"/>
            <a:ext cx="201110" cy="201110"/>
            <a:chOff x="864708" y="7928616"/>
            <a:chExt cx="402336" cy="402336"/>
          </a:xfrm>
        </p:grpSpPr>
        <p:sp>
          <p:nvSpPr>
            <p:cNvPr id="93" name="Oval 92">
              <a:extLst>
                <a:ext uri="{FF2B5EF4-FFF2-40B4-BE49-F238E27FC236}">
                  <a16:creationId xmlns:a16="http://schemas.microsoft.com/office/drawing/2014/main" id="{E77CCC22-6C47-449D-9B01-DD3371444A8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EA603F04-F40D-455A-9087-ED16B668A5D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5" name="Yellow Oval 16">
            <a:extLst>
              <a:ext uri="{FF2B5EF4-FFF2-40B4-BE49-F238E27FC236}">
                <a16:creationId xmlns:a16="http://schemas.microsoft.com/office/drawing/2014/main" id="{5F85306B-320C-4616-A5E0-9FF2FFBFB4A6}"/>
              </a:ext>
            </a:extLst>
          </p:cNvPr>
          <p:cNvGrpSpPr>
            <a:grpSpLocks noChangeAspect="1"/>
          </p:cNvGrpSpPr>
          <p:nvPr/>
        </p:nvGrpSpPr>
        <p:grpSpPr>
          <a:xfrm>
            <a:off x="7187229" y="2354588"/>
            <a:ext cx="201110" cy="201110"/>
            <a:chOff x="864708" y="7928616"/>
            <a:chExt cx="402336" cy="402336"/>
          </a:xfrm>
        </p:grpSpPr>
        <p:sp>
          <p:nvSpPr>
            <p:cNvPr id="96" name="Oval 95">
              <a:extLst>
                <a:ext uri="{FF2B5EF4-FFF2-40B4-BE49-F238E27FC236}">
                  <a16:creationId xmlns:a16="http://schemas.microsoft.com/office/drawing/2014/main" id="{C9F4B796-7568-4B2B-94E7-07890511261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011901A0-D26E-4849-B95B-18F07818667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8" name="Yellow Oval 17">
            <a:extLst>
              <a:ext uri="{FF2B5EF4-FFF2-40B4-BE49-F238E27FC236}">
                <a16:creationId xmlns:a16="http://schemas.microsoft.com/office/drawing/2014/main" id="{FAB33619-ECC7-4282-858E-CB7E98E8C270}"/>
              </a:ext>
            </a:extLst>
          </p:cNvPr>
          <p:cNvGrpSpPr>
            <a:grpSpLocks noChangeAspect="1"/>
          </p:cNvGrpSpPr>
          <p:nvPr/>
        </p:nvGrpSpPr>
        <p:grpSpPr>
          <a:xfrm>
            <a:off x="7605004" y="2637655"/>
            <a:ext cx="201110" cy="201110"/>
            <a:chOff x="864708" y="7928616"/>
            <a:chExt cx="402336" cy="402336"/>
          </a:xfrm>
        </p:grpSpPr>
        <p:sp>
          <p:nvSpPr>
            <p:cNvPr id="99" name="Oval 98">
              <a:extLst>
                <a:ext uri="{FF2B5EF4-FFF2-40B4-BE49-F238E27FC236}">
                  <a16:creationId xmlns:a16="http://schemas.microsoft.com/office/drawing/2014/main" id="{BEBC47E0-F4E5-40A9-911A-C7ACC69F474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CBAC8A29-EF59-44BD-86CD-A4208B75B47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1" name="Yellow Oval 18">
            <a:extLst>
              <a:ext uri="{FF2B5EF4-FFF2-40B4-BE49-F238E27FC236}">
                <a16:creationId xmlns:a16="http://schemas.microsoft.com/office/drawing/2014/main" id="{9D116009-1C8D-4F82-AA75-434914A2B08B}"/>
              </a:ext>
            </a:extLst>
          </p:cNvPr>
          <p:cNvGrpSpPr>
            <a:grpSpLocks noChangeAspect="1"/>
          </p:cNvGrpSpPr>
          <p:nvPr/>
        </p:nvGrpSpPr>
        <p:grpSpPr>
          <a:xfrm>
            <a:off x="7894164" y="1897519"/>
            <a:ext cx="201110" cy="201110"/>
            <a:chOff x="864708" y="7928616"/>
            <a:chExt cx="402336" cy="402336"/>
          </a:xfrm>
        </p:grpSpPr>
        <p:sp>
          <p:nvSpPr>
            <p:cNvPr id="102" name="Oval 101">
              <a:extLst>
                <a:ext uri="{FF2B5EF4-FFF2-40B4-BE49-F238E27FC236}">
                  <a16:creationId xmlns:a16="http://schemas.microsoft.com/office/drawing/2014/main" id="{8BA675F1-64DE-4442-8114-C9FA5D6BBBC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Oval 102">
              <a:extLst>
                <a:ext uri="{FF2B5EF4-FFF2-40B4-BE49-F238E27FC236}">
                  <a16:creationId xmlns:a16="http://schemas.microsoft.com/office/drawing/2014/main" id="{DBAC7EF7-6263-4494-92EA-9C7804B0668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Yellow Oval 19">
            <a:extLst>
              <a:ext uri="{FF2B5EF4-FFF2-40B4-BE49-F238E27FC236}">
                <a16:creationId xmlns:a16="http://schemas.microsoft.com/office/drawing/2014/main" id="{3384C0A7-47C0-4311-867D-4D2D14D4F894}"/>
              </a:ext>
            </a:extLst>
          </p:cNvPr>
          <p:cNvGrpSpPr>
            <a:grpSpLocks noChangeAspect="1"/>
          </p:cNvGrpSpPr>
          <p:nvPr/>
        </p:nvGrpSpPr>
        <p:grpSpPr>
          <a:xfrm>
            <a:off x="8351233" y="1592804"/>
            <a:ext cx="201110" cy="201110"/>
            <a:chOff x="864708" y="7928616"/>
            <a:chExt cx="402336" cy="402336"/>
          </a:xfrm>
        </p:grpSpPr>
        <p:sp>
          <p:nvSpPr>
            <p:cNvPr id="105" name="Oval 104">
              <a:extLst>
                <a:ext uri="{FF2B5EF4-FFF2-40B4-BE49-F238E27FC236}">
                  <a16:creationId xmlns:a16="http://schemas.microsoft.com/office/drawing/2014/main" id="{5758283A-F904-45EA-B4B3-8F6EA5C340B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B3217478-3042-4663-A6DB-79068864A07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7" name="Yellow Oval 20">
            <a:extLst>
              <a:ext uri="{FF2B5EF4-FFF2-40B4-BE49-F238E27FC236}">
                <a16:creationId xmlns:a16="http://schemas.microsoft.com/office/drawing/2014/main" id="{49886C32-C13D-4565-BDCD-EBB25BB7D458}"/>
              </a:ext>
            </a:extLst>
          </p:cNvPr>
          <p:cNvGrpSpPr>
            <a:grpSpLocks noChangeAspect="1"/>
          </p:cNvGrpSpPr>
          <p:nvPr/>
        </p:nvGrpSpPr>
        <p:grpSpPr>
          <a:xfrm>
            <a:off x="8481055" y="2354588"/>
            <a:ext cx="201110" cy="201110"/>
            <a:chOff x="864708" y="7928616"/>
            <a:chExt cx="402336" cy="402336"/>
          </a:xfrm>
        </p:grpSpPr>
        <p:sp>
          <p:nvSpPr>
            <p:cNvPr id="108" name="Oval 107">
              <a:extLst>
                <a:ext uri="{FF2B5EF4-FFF2-40B4-BE49-F238E27FC236}">
                  <a16:creationId xmlns:a16="http://schemas.microsoft.com/office/drawing/2014/main" id="{F86ACA8E-58A7-41E7-95D5-492528D6CED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B6CA02CB-DFFA-4C5F-A753-E19A7534B0D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0" name="Yellow Oval 21">
            <a:extLst>
              <a:ext uri="{FF2B5EF4-FFF2-40B4-BE49-F238E27FC236}">
                <a16:creationId xmlns:a16="http://schemas.microsoft.com/office/drawing/2014/main" id="{221407D7-7830-4EBB-AC09-5E33125AFB5C}"/>
              </a:ext>
            </a:extLst>
          </p:cNvPr>
          <p:cNvGrpSpPr>
            <a:grpSpLocks noChangeAspect="1"/>
          </p:cNvGrpSpPr>
          <p:nvPr/>
        </p:nvGrpSpPr>
        <p:grpSpPr>
          <a:xfrm>
            <a:off x="8732126" y="3116372"/>
            <a:ext cx="201110" cy="201110"/>
            <a:chOff x="864708" y="7928616"/>
            <a:chExt cx="402336" cy="402336"/>
          </a:xfrm>
        </p:grpSpPr>
        <p:sp>
          <p:nvSpPr>
            <p:cNvPr id="111" name="Oval 110">
              <a:extLst>
                <a:ext uri="{FF2B5EF4-FFF2-40B4-BE49-F238E27FC236}">
                  <a16:creationId xmlns:a16="http://schemas.microsoft.com/office/drawing/2014/main" id="{309921F1-837F-410B-B101-07DF4A2C2AC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Oval 111">
              <a:extLst>
                <a:ext uri="{FF2B5EF4-FFF2-40B4-BE49-F238E27FC236}">
                  <a16:creationId xmlns:a16="http://schemas.microsoft.com/office/drawing/2014/main" id="{5D70DACD-B225-46CD-9CB1-F39520B9953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3" name="Yellow Oval 22">
            <a:extLst>
              <a:ext uri="{FF2B5EF4-FFF2-40B4-BE49-F238E27FC236}">
                <a16:creationId xmlns:a16="http://schemas.microsoft.com/office/drawing/2014/main" id="{C13D1C41-9603-4C28-9E0F-5CBDB11F111B}"/>
              </a:ext>
            </a:extLst>
          </p:cNvPr>
          <p:cNvGrpSpPr>
            <a:grpSpLocks noChangeAspect="1"/>
          </p:cNvGrpSpPr>
          <p:nvPr/>
        </p:nvGrpSpPr>
        <p:grpSpPr>
          <a:xfrm>
            <a:off x="9000591" y="2049874"/>
            <a:ext cx="201110" cy="201110"/>
            <a:chOff x="864708" y="7928616"/>
            <a:chExt cx="402336" cy="402336"/>
          </a:xfrm>
        </p:grpSpPr>
        <p:sp>
          <p:nvSpPr>
            <p:cNvPr id="114" name="Oval 113">
              <a:extLst>
                <a:ext uri="{FF2B5EF4-FFF2-40B4-BE49-F238E27FC236}">
                  <a16:creationId xmlns:a16="http://schemas.microsoft.com/office/drawing/2014/main" id="{BE0ECCAE-E39A-4C4A-AC8E-752535A1425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Oval 114">
              <a:extLst>
                <a:ext uri="{FF2B5EF4-FFF2-40B4-BE49-F238E27FC236}">
                  <a16:creationId xmlns:a16="http://schemas.microsoft.com/office/drawing/2014/main" id="{B394E019-1DCB-4451-9A45-3D48A09D5B1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6" name="Yellow Oval 23">
            <a:extLst>
              <a:ext uri="{FF2B5EF4-FFF2-40B4-BE49-F238E27FC236}">
                <a16:creationId xmlns:a16="http://schemas.microsoft.com/office/drawing/2014/main" id="{FB90CA24-AF0D-4ACF-82C9-B2B08A775A5F}"/>
              </a:ext>
            </a:extLst>
          </p:cNvPr>
          <p:cNvGrpSpPr>
            <a:grpSpLocks noChangeAspect="1"/>
          </p:cNvGrpSpPr>
          <p:nvPr/>
        </p:nvGrpSpPr>
        <p:grpSpPr>
          <a:xfrm>
            <a:off x="9265374" y="1516625"/>
            <a:ext cx="201110" cy="201110"/>
            <a:chOff x="864708" y="7928616"/>
            <a:chExt cx="402336" cy="402336"/>
          </a:xfrm>
        </p:grpSpPr>
        <p:sp>
          <p:nvSpPr>
            <p:cNvPr id="117" name="Oval 116">
              <a:extLst>
                <a:ext uri="{FF2B5EF4-FFF2-40B4-BE49-F238E27FC236}">
                  <a16:creationId xmlns:a16="http://schemas.microsoft.com/office/drawing/2014/main" id="{30DFEDA5-C09A-48B9-8E98-3E66AFFBF11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Oval 117">
              <a:extLst>
                <a:ext uri="{FF2B5EF4-FFF2-40B4-BE49-F238E27FC236}">
                  <a16:creationId xmlns:a16="http://schemas.microsoft.com/office/drawing/2014/main" id="{849C478D-1914-4A76-9220-03DDAE8C0DA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9" name="Yellow Oval 24">
            <a:extLst>
              <a:ext uri="{FF2B5EF4-FFF2-40B4-BE49-F238E27FC236}">
                <a16:creationId xmlns:a16="http://schemas.microsoft.com/office/drawing/2014/main" id="{98027DC2-6AFF-4F5A-8CB4-2131C1AFAB46}"/>
              </a:ext>
            </a:extLst>
          </p:cNvPr>
          <p:cNvGrpSpPr>
            <a:grpSpLocks noChangeAspect="1"/>
          </p:cNvGrpSpPr>
          <p:nvPr/>
        </p:nvGrpSpPr>
        <p:grpSpPr>
          <a:xfrm>
            <a:off x="9417732" y="3552113"/>
            <a:ext cx="201110" cy="201110"/>
            <a:chOff x="864708" y="7928616"/>
            <a:chExt cx="402336" cy="402336"/>
          </a:xfrm>
        </p:grpSpPr>
        <p:sp>
          <p:nvSpPr>
            <p:cNvPr id="120" name="Oval 119">
              <a:extLst>
                <a:ext uri="{FF2B5EF4-FFF2-40B4-BE49-F238E27FC236}">
                  <a16:creationId xmlns:a16="http://schemas.microsoft.com/office/drawing/2014/main" id="{65B1C364-0043-4CB7-89AE-E19F3D1BA98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531FDB69-5331-4D68-94F3-1AC670C9D07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22" name="Yellow Oval 25">
            <a:extLst>
              <a:ext uri="{FF2B5EF4-FFF2-40B4-BE49-F238E27FC236}">
                <a16:creationId xmlns:a16="http://schemas.microsoft.com/office/drawing/2014/main" id="{B03685EF-5D76-4274-B3B9-EEA17796934B}"/>
              </a:ext>
            </a:extLst>
          </p:cNvPr>
          <p:cNvGrpSpPr>
            <a:grpSpLocks noChangeAspect="1"/>
          </p:cNvGrpSpPr>
          <p:nvPr/>
        </p:nvGrpSpPr>
        <p:grpSpPr>
          <a:xfrm>
            <a:off x="9929651" y="4182870"/>
            <a:ext cx="201110" cy="201110"/>
            <a:chOff x="864708" y="7928616"/>
            <a:chExt cx="402336" cy="402336"/>
          </a:xfrm>
        </p:grpSpPr>
        <p:sp>
          <p:nvSpPr>
            <p:cNvPr id="123" name="Oval 122">
              <a:extLst>
                <a:ext uri="{FF2B5EF4-FFF2-40B4-BE49-F238E27FC236}">
                  <a16:creationId xmlns:a16="http://schemas.microsoft.com/office/drawing/2014/main" id="{9BCD66DF-C92E-4D01-9C6C-AEF6A6ABFB3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123">
              <a:extLst>
                <a:ext uri="{FF2B5EF4-FFF2-40B4-BE49-F238E27FC236}">
                  <a16:creationId xmlns:a16="http://schemas.microsoft.com/office/drawing/2014/main" id="{708ACFC5-BE2F-412A-9F80-A9B01AE0856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25" name="Yellow Oval 26">
            <a:extLst>
              <a:ext uri="{FF2B5EF4-FFF2-40B4-BE49-F238E27FC236}">
                <a16:creationId xmlns:a16="http://schemas.microsoft.com/office/drawing/2014/main" id="{C7FFDDCE-AA02-402B-B013-7879B363F2D2}"/>
              </a:ext>
            </a:extLst>
          </p:cNvPr>
          <p:cNvGrpSpPr>
            <a:grpSpLocks noChangeAspect="1"/>
          </p:cNvGrpSpPr>
          <p:nvPr/>
        </p:nvGrpSpPr>
        <p:grpSpPr>
          <a:xfrm>
            <a:off x="9922351" y="4792296"/>
            <a:ext cx="201110" cy="201110"/>
            <a:chOff x="864708" y="7928616"/>
            <a:chExt cx="402336" cy="402336"/>
          </a:xfrm>
        </p:grpSpPr>
        <p:sp>
          <p:nvSpPr>
            <p:cNvPr id="126" name="Oval 125">
              <a:extLst>
                <a:ext uri="{FF2B5EF4-FFF2-40B4-BE49-F238E27FC236}">
                  <a16:creationId xmlns:a16="http://schemas.microsoft.com/office/drawing/2014/main" id="{0302C5FD-CF43-48C5-AA3F-CB40D38F5DD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D105F492-491E-468E-BB04-B6A009F4B88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28" name="Yellow Oval 27">
            <a:extLst>
              <a:ext uri="{FF2B5EF4-FFF2-40B4-BE49-F238E27FC236}">
                <a16:creationId xmlns:a16="http://schemas.microsoft.com/office/drawing/2014/main" id="{2FBD4C08-48AB-4C73-B73D-758970704FD0}"/>
              </a:ext>
            </a:extLst>
          </p:cNvPr>
          <p:cNvGrpSpPr>
            <a:grpSpLocks noChangeAspect="1"/>
          </p:cNvGrpSpPr>
          <p:nvPr/>
        </p:nvGrpSpPr>
        <p:grpSpPr>
          <a:xfrm>
            <a:off x="9417732" y="5097010"/>
            <a:ext cx="201110" cy="201110"/>
            <a:chOff x="864708" y="7928616"/>
            <a:chExt cx="402336" cy="402336"/>
          </a:xfrm>
        </p:grpSpPr>
        <p:sp>
          <p:nvSpPr>
            <p:cNvPr id="129" name="Oval 128">
              <a:extLst>
                <a:ext uri="{FF2B5EF4-FFF2-40B4-BE49-F238E27FC236}">
                  <a16:creationId xmlns:a16="http://schemas.microsoft.com/office/drawing/2014/main" id="{D38BDE0E-A49A-4D53-9CA1-3DB8944970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Oval 129">
              <a:extLst>
                <a:ext uri="{FF2B5EF4-FFF2-40B4-BE49-F238E27FC236}">
                  <a16:creationId xmlns:a16="http://schemas.microsoft.com/office/drawing/2014/main" id="{11327F4A-2538-4859-B89B-5C42D5B6CEF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1" name="Green Oval 2">
            <a:extLst>
              <a:ext uri="{FF2B5EF4-FFF2-40B4-BE49-F238E27FC236}">
                <a16:creationId xmlns:a16="http://schemas.microsoft.com/office/drawing/2014/main" id="{9C4F9ADC-DD28-4BCC-8463-A2D83C5B997E}"/>
              </a:ext>
            </a:extLst>
          </p:cNvPr>
          <p:cNvGrpSpPr>
            <a:grpSpLocks noChangeAspect="1"/>
          </p:cNvGrpSpPr>
          <p:nvPr/>
        </p:nvGrpSpPr>
        <p:grpSpPr>
          <a:xfrm>
            <a:off x="2602407" y="678662"/>
            <a:ext cx="301666" cy="301666"/>
            <a:chOff x="864708" y="7928616"/>
            <a:chExt cx="402336" cy="402336"/>
          </a:xfrm>
        </p:grpSpPr>
        <p:sp>
          <p:nvSpPr>
            <p:cNvPr id="132" name="Oval 131">
              <a:extLst>
                <a:ext uri="{FF2B5EF4-FFF2-40B4-BE49-F238E27FC236}">
                  <a16:creationId xmlns:a16="http://schemas.microsoft.com/office/drawing/2014/main" id="{BC0E3457-11E8-4CBB-A24D-0E8F21EB0EE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3" name="Oval 132">
              <a:extLst>
                <a:ext uri="{FF2B5EF4-FFF2-40B4-BE49-F238E27FC236}">
                  <a16:creationId xmlns:a16="http://schemas.microsoft.com/office/drawing/2014/main" id="{77581BC6-6A6B-4FFD-ABCD-762239A561E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34" name="Green Oval 3">
            <a:extLst>
              <a:ext uri="{FF2B5EF4-FFF2-40B4-BE49-F238E27FC236}">
                <a16:creationId xmlns:a16="http://schemas.microsoft.com/office/drawing/2014/main" id="{0BCA9BDD-061E-4248-AC42-00649013CAF6}"/>
              </a:ext>
            </a:extLst>
          </p:cNvPr>
          <p:cNvGrpSpPr>
            <a:grpSpLocks noChangeAspect="1"/>
          </p:cNvGrpSpPr>
          <p:nvPr/>
        </p:nvGrpSpPr>
        <p:grpSpPr>
          <a:xfrm>
            <a:off x="2616525" y="1175910"/>
            <a:ext cx="301666" cy="301666"/>
            <a:chOff x="864708" y="7928616"/>
            <a:chExt cx="402336" cy="402336"/>
          </a:xfrm>
        </p:grpSpPr>
        <p:sp>
          <p:nvSpPr>
            <p:cNvPr id="135" name="Oval 134">
              <a:extLst>
                <a:ext uri="{FF2B5EF4-FFF2-40B4-BE49-F238E27FC236}">
                  <a16:creationId xmlns:a16="http://schemas.microsoft.com/office/drawing/2014/main" id="{C46AA408-8C4E-498A-9D93-5FD81E8DB5A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6" name="Oval 135">
              <a:extLst>
                <a:ext uri="{FF2B5EF4-FFF2-40B4-BE49-F238E27FC236}">
                  <a16:creationId xmlns:a16="http://schemas.microsoft.com/office/drawing/2014/main" id="{69883888-9170-41F8-B947-56B38C795CF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37" name="Green Oval 4">
            <a:extLst>
              <a:ext uri="{FF2B5EF4-FFF2-40B4-BE49-F238E27FC236}">
                <a16:creationId xmlns:a16="http://schemas.microsoft.com/office/drawing/2014/main" id="{D11D245A-15D1-48B8-9C64-15502B8729DE}"/>
              </a:ext>
            </a:extLst>
          </p:cNvPr>
          <p:cNvGrpSpPr>
            <a:grpSpLocks noChangeAspect="1"/>
          </p:cNvGrpSpPr>
          <p:nvPr/>
        </p:nvGrpSpPr>
        <p:grpSpPr>
          <a:xfrm>
            <a:off x="3247280" y="279171"/>
            <a:ext cx="301666" cy="301666"/>
            <a:chOff x="864708" y="7928616"/>
            <a:chExt cx="402336" cy="402336"/>
          </a:xfrm>
        </p:grpSpPr>
        <p:sp>
          <p:nvSpPr>
            <p:cNvPr id="138" name="Oval 137">
              <a:extLst>
                <a:ext uri="{FF2B5EF4-FFF2-40B4-BE49-F238E27FC236}">
                  <a16:creationId xmlns:a16="http://schemas.microsoft.com/office/drawing/2014/main" id="{4AC908E4-8187-445B-AAF3-76E507E96AE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9" name="Oval 138">
              <a:extLst>
                <a:ext uri="{FF2B5EF4-FFF2-40B4-BE49-F238E27FC236}">
                  <a16:creationId xmlns:a16="http://schemas.microsoft.com/office/drawing/2014/main" id="{A452296B-3FF6-487D-9FF9-F8EF8FB9D70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0" name="Green Oval 5">
            <a:extLst>
              <a:ext uri="{FF2B5EF4-FFF2-40B4-BE49-F238E27FC236}">
                <a16:creationId xmlns:a16="http://schemas.microsoft.com/office/drawing/2014/main" id="{FB074905-73F0-4467-B376-6F28CC6DEC95}"/>
              </a:ext>
            </a:extLst>
          </p:cNvPr>
          <p:cNvGrpSpPr>
            <a:grpSpLocks noChangeAspect="1"/>
          </p:cNvGrpSpPr>
          <p:nvPr/>
        </p:nvGrpSpPr>
        <p:grpSpPr>
          <a:xfrm>
            <a:off x="3966883" y="319990"/>
            <a:ext cx="301666" cy="301666"/>
            <a:chOff x="864708" y="7928616"/>
            <a:chExt cx="402336" cy="402336"/>
          </a:xfrm>
        </p:grpSpPr>
        <p:sp>
          <p:nvSpPr>
            <p:cNvPr id="141" name="Oval 140">
              <a:extLst>
                <a:ext uri="{FF2B5EF4-FFF2-40B4-BE49-F238E27FC236}">
                  <a16:creationId xmlns:a16="http://schemas.microsoft.com/office/drawing/2014/main" id="{44A237F4-BD91-4687-B79E-D40F846C90C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2" name="Oval 141">
              <a:extLst>
                <a:ext uri="{FF2B5EF4-FFF2-40B4-BE49-F238E27FC236}">
                  <a16:creationId xmlns:a16="http://schemas.microsoft.com/office/drawing/2014/main" id="{BE3B1721-FC93-40B8-8D6A-8786E0E19D0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3" name="Green OVal 6">
            <a:extLst>
              <a:ext uri="{FF2B5EF4-FFF2-40B4-BE49-F238E27FC236}">
                <a16:creationId xmlns:a16="http://schemas.microsoft.com/office/drawing/2014/main" id="{C365ED51-AE02-4F46-B76E-D4431378B56A}"/>
              </a:ext>
            </a:extLst>
          </p:cNvPr>
          <p:cNvGrpSpPr>
            <a:grpSpLocks noChangeAspect="1"/>
          </p:cNvGrpSpPr>
          <p:nvPr/>
        </p:nvGrpSpPr>
        <p:grpSpPr>
          <a:xfrm>
            <a:off x="4444806" y="602484"/>
            <a:ext cx="301666" cy="301666"/>
            <a:chOff x="864708" y="7928616"/>
            <a:chExt cx="402336" cy="402336"/>
          </a:xfrm>
        </p:grpSpPr>
        <p:sp>
          <p:nvSpPr>
            <p:cNvPr id="144" name="Oval 143">
              <a:extLst>
                <a:ext uri="{FF2B5EF4-FFF2-40B4-BE49-F238E27FC236}">
                  <a16:creationId xmlns:a16="http://schemas.microsoft.com/office/drawing/2014/main" id="{924414A2-8CAE-49EE-BA8C-540468BF25F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5" name="Oval 144">
              <a:extLst>
                <a:ext uri="{FF2B5EF4-FFF2-40B4-BE49-F238E27FC236}">
                  <a16:creationId xmlns:a16="http://schemas.microsoft.com/office/drawing/2014/main" id="{13F249C0-9073-4577-9538-AB7491F2F69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6" name="Green Oval 7">
            <a:extLst>
              <a:ext uri="{FF2B5EF4-FFF2-40B4-BE49-F238E27FC236}">
                <a16:creationId xmlns:a16="http://schemas.microsoft.com/office/drawing/2014/main" id="{E781E7D3-5B9E-42C3-B7DB-61E5F3883CF2}"/>
              </a:ext>
            </a:extLst>
          </p:cNvPr>
          <p:cNvGrpSpPr>
            <a:grpSpLocks noChangeAspect="1"/>
          </p:cNvGrpSpPr>
          <p:nvPr/>
        </p:nvGrpSpPr>
        <p:grpSpPr>
          <a:xfrm>
            <a:off x="3530665" y="4106690"/>
            <a:ext cx="301666" cy="301666"/>
            <a:chOff x="864708" y="7928616"/>
            <a:chExt cx="402336" cy="402336"/>
          </a:xfrm>
        </p:grpSpPr>
        <p:sp>
          <p:nvSpPr>
            <p:cNvPr id="147" name="Oval 146">
              <a:extLst>
                <a:ext uri="{FF2B5EF4-FFF2-40B4-BE49-F238E27FC236}">
                  <a16:creationId xmlns:a16="http://schemas.microsoft.com/office/drawing/2014/main" id="{F3D642FC-E146-442A-BB39-7AE6228A18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8" name="Oval 147">
              <a:extLst>
                <a:ext uri="{FF2B5EF4-FFF2-40B4-BE49-F238E27FC236}">
                  <a16:creationId xmlns:a16="http://schemas.microsoft.com/office/drawing/2014/main" id="{6B25D97C-2576-4710-998A-3313379BF87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9" name="Green Oval 8">
            <a:extLst>
              <a:ext uri="{FF2B5EF4-FFF2-40B4-BE49-F238E27FC236}">
                <a16:creationId xmlns:a16="http://schemas.microsoft.com/office/drawing/2014/main" id="{DC5D0D8B-AC55-4593-9FF3-CBACF41D35F3}"/>
              </a:ext>
            </a:extLst>
          </p:cNvPr>
          <p:cNvGrpSpPr>
            <a:grpSpLocks noChangeAspect="1"/>
          </p:cNvGrpSpPr>
          <p:nvPr/>
        </p:nvGrpSpPr>
        <p:grpSpPr>
          <a:xfrm>
            <a:off x="3932887" y="4466336"/>
            <a:ext cx="301666" cy="301666"/>
            <a:chOff x="864708" y="7928616"/>
            <a:chExt cx="402336" cy="402336"/>
          </a:xfrm>
        </p:grpSpPr>
        <p:sp>
          <p:nvSpPr>
            <p:cNvPr id="150" name="Oval 149">
              <a:extLst>
                <a:ext uri="{FF2B5EF4-FFF2-40B4-BE49-F238E27FC236}">
                  <a16:creationId xmlns:a16="http://schemas.microsoft.com/office/drawing/2014/main" id="{5EE91123-DEB7-4AEE-8E22-F2813A44FF8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1" name="Oval 150">
              <a:extLst>
                <a:ext uri="{FF2B5EF4-FFF2-40B4-BE49-F238E27FC236}">
                  <a16:creationId xmlns:a16="http://schemas.microsoft.com/office/drawing/2014/main" id="{47FE6CB4-F95C-47CD-B076-FB71379B723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52" name="Green Oval 9">
            <a:extLst>
              <a:ext uri="{FF2B5EF4-FFF2-40B4-BE49-F238E27FC236}">
                <a16:creationId xmlns:a16="http://schemas.microsoft.com/office/drawing/2014/main" id="{85DBC0F9-16B0-4BC5-8D81-D9D7B30F3388}"/>
              </a:ext>
            </a:extLst>
          </p:cNvPr>
          <p:cNvGrpSpPr>
            <a:grpSpLocks noChangeAspect="1"/>
          </p:cNvGrpSpPr>
          <p:nvPr/>
        </p:nvGrpSpPr>
        <p:grpSpPr>
          <a:xfrm>
            <a:off x="3731776" y="5097009"/>
            <a:ext cx="301666" cy="301666"/>
            <a:chOff x="864708" y="7928616"/>
            <a:chExt cx="402336" cy="402336"/>
          </a:xfrm>
        </p:grpSpPr>
        <p:sp>
          <p:nvSpPr>
            <p:cNvPr id="153" name="Oval 152">
              <a:extLst>
                <a:ext uri="{FF2B5EF4-FFF2-40B4-BE49-F238E27FC236}">
                  <a16:creationId xmlns:a16="http://schemas.microsoft.com/office/drawing/2014/main" id="{EF936512-85CC-4722-BC59-8960698B36F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4" name="Oval 153">
              <a:extLst>
                <a:ext uri="{FF2B5EF4-FFF2-40B4-BE49-F238E27FC236}">
                  <a16:creationId xmlns:a16="http://schemas.microsoft.com/office/drawing/2014/main" id="{26621DE8-09DA-4847-9FB1-5516AA2DB0BD}"/>
                </a:ext>
              </a:extLst>
            </p:cNvPr>
            <p:cNvSpPr/>
            <p:nvPr/>
          </p:nvSpPr>
          <p:spPr bwMode="auto">
            <a:xfrm>
              <a:off x="911671" y="7975584"/>
              <a:ext cx="308415"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55" name="Green Oval 10">
            <a:extLst>
              <a:ext uri="{FF2B5EF4-FFF2-40B4-BE49-F238E27FC236}">
                <a16:creationId xmlns:a16="http://schemas.microsoft.com/office/drawing/2014/main" id="{87C9C6FD-F833-4F02-B323-D91BFFE71B11}"/>
              </a:ext>
            </a:extLst>
          </p:cNvPr>
          <p:cNvGrpSpPr>
            <a:grpSpLocks noChangeAspect="1"/>
          </p:cNvGrpSpPr>
          <p:nvPr/>
        </p:nvGrpSpPr>
        <p:grpSpPr>
          <a:xfrm>
            <a:off x="6273088" y="4466253"/>
            <a:ext cx="301666" cy="301666"/>
            <a:chOff x="864708" y="7928616"/>
            <a:chExt cx="402336" cy="402336"/>
          </a:xfrm>
        </p:grpSpPr>
        <p:sp>
          <p:nvSpPr>
            <p:cNvPr id="156" name="Oval 155">
              <a:extLst>
                <a:ext uri="{FF2B5EF4-FFF2-40B4-BE49-F238E27FC236}">
                  <a16:creationId xmlns:a16="http://schemas.microsoft.com/office/drawing/2014/main" id="{02B8769A-0ABA-4FC1-B330-3DC97B07625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7" name="Oval 156">
              <a:extLst>
                <a:ext uri="{FF2B5EF4-FFF2-40B4-BE49-F238E27FC236}">
                  <a16:creationId xmlns:a16="http://schemas.microsoft.com/office/drawing/2014/main" id="{51431C1C-E3A1-47BD-86DE-79251033974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58" name="Green Oval 11">
            <a:extLst>
              <a:ext uri="{FF2B5EF4-FFF2-40B4-BE49-F238E27FC236}">
                <a16:creationId xmlns:a16="http://schemas.microsoft.com/office/drawing/2014/main" id="{2093B1EB-6A47-4BED-BBC1-BC85A7418C5D}"/>
              </a:ext>
            </a:extLst>
          </p:cNvPr>
          <p:cNvGrpSpPr>
            <a:grpSpLocks noChangeAspect="1"/>
          </p:cNvGrpSpPr>
          <p:nvPr/>
        </p:nvGrpSpPr>
        <p:grpSpPr>
          <a:xfrm>
            <a:off x="6370594" y="4667364"/>
            <a:ext cx="301666" cy="301666"/>
            <a:chOff x="864708" y="7928616"/>
            <a:chExt cx="402336" cy="402336"/>
          </a:xfrm>
        </p:grpSpPr>
        <p:sp>
          <p:nvSpPr>
            <p:cNvPr id="159" name="Oval 158">
              <a:extLst>
                <a:ext uri="{FF2B5EF4-FFF2-40B4-BE49-F238E27FC236}">
                  <a16:creationId xmlns:a16="http://schemas.microsoft.com/office/drawing/2014/main" id="{C2841BF8-935F-4E0E-B5AA-170B54889A3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0" name="Oval 159">
              <a:extLst>
                <a:ext uri="{FF2B5EF4-FFF2-40B4-BE49-F238E27FC236}">
                  <a16:creationId xmlns:a16="http://schemas.microsoft.com/office/drawing/2014/main" id="{6E4FD58C-F338-4272-9D49-E773FCECF28D}"/>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61" name="Green Oval 12">
            <a:extLst>
              <a:ext uri="{FF2B5EF4-FFF2-40B4-BE49-F238E27FC236}">
                <a16:creationId xmlns:a16="http://schemas.microsoft.com/office/drawing/2014/main" id="{33E79BF7-2109-4F0C-9646-891C7670273C}"/>
              </a:ext>
            </a:extLst>
          </p:cNvPr>
          <p:cNvGrpSpPr>
            <a:grpSpLocks noChangeAspect="1"/>
          </p:cNvGrpSpPr>
          <p:nvPr/>
        </p:nvGrpSpPr>
        <p:grpSpPr>
          <a:xfrm>
            <a:off x="6474198" y="4868475"/>
            <a:ext cx="301666" cy="301666"/>
            <a:chOff x="864708" y="7928616"/>
            <a:chExt cx="402336" cy="402336"/>
          </a:xfrm>
        </p:grpSpPr>
        <p:sp>
          <p:nvSpPr>
            <p:cNvPr id="162" name="Oval 161">
              <a:extLst>
                <a:ext uri="{FF2B5EF4-FFF2-40B4-BE49-F238E27FC236}">
                  <a16:creationId xmlns:a16="http://schemas.microsoft.com/office/drawing/2014/main" id="{D4B074CF-5688-4E32-9AE7-8BFD2B276B8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9256E9E4-5868-4191-BF62-C6B8E967A0A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64" name="Green Oval 13">
            <a:extLst>
              <a:ext uri="{FF2B5EF4-FFF2-40B4-BE49-F238E27FC236}">
                <a16:creationId xmlns:a16="http://schemas.microsoft.com/office/drawing/2014/main" id="{61DE9B55-AA82-4973-9AA3-5273D1BF2C67}"/>
              </a:ext>
            </a:extLst>
          </p:cNvPr>
          <p:cNvGrpSpPr>
            <a:grpSpLocks noChangeAspect="1"/>
          </p:cNvGrpSpPr>
          <p:nvPr/>
        </p:nvGrpSpPr>
        <p:grpSpPr>
          <a:xfrm>
            <a:off x="5417000" y="3572243"/>
            <a:ext cx="301666" cy="301666"/>
            <a:chOff x="864708" y="7928616"/>
            <a:chExt cx="402336" cy="402336"/>
          </a:xfrm>
        </p:grpSpPr>
        <p:sp>
          <p:nvSpPr>
            <p:cNvPr id="165" name="Oval 164">
              <a:extLst>
                <a:ext uri="{FF2B5EF4-FFF2-40B4-BE49-F238E27FC236}">
                  <a16:creationId xmlns:a16="http://schemas.microsoft.com/office/drawing/2014/main" id="{5FF2297D-CE59-4189-AE74-DE50CEAED241}"/>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6" name="Oval 165">
              <a:extLst>
                <a:ext uri="{FF2B5EF4-FFF2-40B4-BE49-F238E27FC236}">
                  <a16:creationId xmlns:a16="http://schemas.microsoft.com/office/drawing/2014/main" id="{C3DD92CB-D8B4-4383-B540-48005F6AE14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67" name="Green Oval 14">
            <a:extLst>
              <a:ext uri="{FF2B5EF4-FFF2-40B4-BE49-F238E27FC236}">
                <a16:creationId xmlns:a16="http://schemas.microsoft.com/office/drawing/2014/main" id="{F412A221-95BF-4BCB-8F10-A33C85E4FA34}"/>
              </a:ext>
            </a:extLst>
          </p:cNvPr>
          <p:cNvGrpSpPr>
            <a:grpSpLocks noChangeAspect="1"/>
          </p:cNvGrpSpPr>
          <p:nvPr/>
        </p:nvGrpSpPr>
        <p:grpSpPr>
          <a:xfrm>
            <a:off x="5735024" y="3268728"/>
            <a:ext cx="301666" cy="301666"/>
            <a:chOff x="864708" y="7928616"/>
            <a:chExt cx="402336" cy="402336"/>
          </a:xfrm>
        </p:grpSpPr>
        <p:sp>
          <p:nvSpPr>
            <p:cNvPr id="168" name="Oval 167">
              <a:extLst>
                <a:ext uri="{FF2B5EF4-FFF2-40B4-BE49-F238E27FC236}">
                  <a16:creationId xmlns:a16="http://schemas.microsoft.com/office/drawing/2014/main" id="{5F849B3E-6272-4A70-A407-74D2859024E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9" name="Oval 168">
              <a:extLst>
                <a:ext uri="{FF2B5EF4-FFF2-40B4-BE49-F238E27FC236}">
                  <a16:creationId xmlns:a16="http://schemas.microsoft.com/office/drawing/2014/main" id="{33D062A6-D1EC-40C1-A319-DFE95225C25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70" name="Green Oval 15">
            <a:extLst>
              <a:ext uri="{FF2B5EF4-FFF2-40B4-BE49-F238E27FC236}">
                <a16:creationId xmlns:a16="http://schemas.microsoft.com/office/drawing/2014/main" id="{425EF16B-0392-4E89-A2C6-0D1994191942}"/>
              </a:ext>
            </a:extLst>
          </p:cNvPr>
          <p:cNvGrpSpPr>
            <a:grpSpLocks noChangeAspect="1"/>
          </p:cNvGrpSpPr>
          <p:nvPr/>
        </p:nvGrpSpPr>
        <p:grpSpPr>
          <a:xfrm>
            <a:off x="5560057" y="2839082"/>
            <a:ext cx="301666" cy="301666"/>
            <a:chOff x="864708" y="7928616"/>
            <a:chExt cx="402336" cy="402336"/>
          </a:xfrm>
        </p:grpSpPr>
        <p:sp>
          <p:nvSpPr>
            <p:cNvPr id="171" name="Oval 170">
              <a:extLst>
                <a:ext uri="{FF2B5EF4-FFF2-40B4-BE49-F238E27FC236}">
                  <a16:creationId xmlns:a16="http://schemas.microsoft.com/office/drawing/2014/main" id="{8B9CDE87-8832-4454-8FD9-12951139A4E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Oval 171">
              <a:extLst>
                <a:ext uri="{FF2B5EF4-FFF2-40B4-BE49-F238E27FC236}">
                  <a16:creationId xmlns:a16="http://schemas.microsoft.com/office/drawing/2014/main" id="{41BC7A63-9F4F-4B55-ABAE-B4F7DB92407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73" name="Green Oval 16">
            <a:extLst>
              <a:ext uri="{FF2B5EF4-FFF2-40B4-BE49-F238E27FC236}">
                <a16:creationId xmlns:a16="http://schemas.microsoft.com/office/drawing/2014/main" id="{8F7DD82C-5B94-408A-8A24-9E647ED2ADEC}"/>
              </a:ext>
            </a:extLst>
          </p:cNvPr>
          <p:cNvGrpSpPr>
            <a:grpSpLocks noChangeAspect="1"/>
          </p:cNvGrpSpPr>
          <p:nvPr/>
        </p:nvGrpSpPr>
        <p:grpSpPr>
          <a:xfrm>
            <a:off x="6142059" y="2506943"/>
            <a:ext cx="301666" cy="301666"/>
            <a:chOff x="864708" y="7928616"/>
            <a:chExt cx="402336" cy="402336"/>
          </a:xfrm>
        </p:grpSpPr>
        <p:sp>
          <p:nvSpPr>
            <p:cNvPr id="174" name="Oval 173">
              <a:extLst>
                <a:ext uri="{FF2B5EF4-FFF2-40B4-BE49-F238E27FC236}">
                  <a16:creationId xmlns:a16="http://schemas.microsoft.com/office/drawing/2014/main" id="{694EEE6B-7C4A-4363-A5EA-5E55BC0AAB6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5" name="Oval 174">
              <a:extLst>
                <a:ext uri="{FF2B5EF4-FFF2-40B4-BE49-F238E27FC236}">
                  <a16:creationId xmlns:a16="http://schemas.microsoft.com/office/drawing/2014/main" id="{95ECD948-976A-4223-B9EC-2FFE412A0F0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76" name="Green Oval 17">
            <a:extLst>
              <a:ext uri="{FF2B5EF4-FFF2-40B4-BE49-F238E27FC236}">
                <a16:creationId xmlns:a16="http://schemas.microsoft.com/office/drawing/2014/main" id="{1EA6842A-EC54-4756-8070-CF8021F07AFB}"/>
              </a:ext>
            </a:extLst>
          </p:cNvPr>
          <p:cNvGrpSpPr>
            <a:grpSpLocks noChangeAspect="1"/>
          </p:cNvGrpSpPr>
          <p:nvPr/>
        </p:nvGrpSpPr>
        <p:grpSpPr>
          <a:xfrm>
            <a:off x="6291044" y="3040194"/>
            <a:ext cx="301666" cy="301666"/>
            <a:chOff x="864708" y="7928616"/>
            <a:chExt cx="402336" cy="402336"/>
          </a:xfrm>
        </p:grpSpPr>
        <p:sp>
          <p:nvSpPr>
            <p:cNvPr id="177" name="Oval 176">
              <a:extLst>
                <a:ext uri="{FF2B5EF4-FFF2-40B4-BE49-F238E27FC236}">
                  <a16:creationId xmlns:a16="http://schemas.microsoft.com/office/drawing/2014/main" id="{9C6A46A7-E98B-4EC7-9B8B-017D667297F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8639ADB5-6267-4F6C-BA07-833D28089D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79" name="Green Oval 18">
            <a:extLst>
              <a:ext uri="{FF2B5EF4-FFF2-40B4-BE49-F238E27FC236}">
                <a16:creationId xmlns:a16="http://schemas.microsoft.com/office/drawing/2014/main" id="{9F765961-2E9B-44EA-94A6-0B2D1CE4B15F}"/>
              </a:ext>
            </a:extLst>
          </p:cNvPr>
          <p:cNvGrpSpPr>
            <a:grpSpLocks noChangeAspect="1"/>
          </p:cNvGrpSpPr>
          <p:nvPr/>
        </p:nvGrpSpPr>
        <p:grpSpPr>
          <a:xfrm>
            <a:off x="6675309" y="3421084"/>
            <a:ext cx="301666" cy="301666"/>
            <a:chOff x="864708" y="7928616"/>
            <a:chExt cx="402336" cy="402336"/>
          </a:xfrm>
        </p:grpSpPr>
        <p:sp>
          <p:nvSpPr>
            <p:cNvPr id="180" name="Oval 179">
              <a:extLst>
                <a:ext uri="{FF2B5EF4-FFF2-40B4-BE49-F238E27FC236}">
                  <a16:creationId xmlns:a16="http://schemas.microsoft.com/office/drawing/2014/main" id="{3C794F4A-210D-405B-9E13-9F4D76E75E92}"/>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1" name="Oval 180">
              <a:extLst>
                <a:ext uri="{FF2B5EF4-FFF2-40B4-BE49-F238E27FC236}">
                  <a16:creationId xmlns:a16="http://schemas.microsoft.com/office/drawing/2014/main" id="{7722ECED-7863-44AF-868A-0FF9F8CC094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82" name="Green Oval 19">
            <a:extLst>
              <a:ext uri="{FF2B5EF4-FFF2-40B4-BE49-F238E27FC236}">
                <a16:creationId xmlns:a16="http://schemas.microsoft.com/office/drawing/2014/main" id="{8177DE3F-CB7D-4274-8794-CCBE01B2E41F}"/>
              </a:ext>
            </a:extLst>
          </p:cNvPr>
          <p:cNvGrpSpPr>
            <a:grpSpLocks noChangeAspect="1"/>
          </p:cNvGrpSpPr>
          <p:nvPr/>
        </p:nvGrpSpPr>
        <p:grpSpPr>
          <a:xfrm>
            <a:off x="6980021" y="2839082"/>
            <a:ext cx="301666" cy="301666"/>
            <a:chOff x="864708" y="7928616"/>
            <a:chExt cx="402336" cy="402336"/>
          </a:xfrm>
        </p:grpSpPr>
        <p:sp>
          <p:nvSpPr>
            <p:cNvPr id="183" name="Oval 182">
              <a:extLst>
                <a:ext uri="{FF2B5EF4-FFF2-40B4-BE49-F238E27FC236}">
                  <a16:creationId xmlns:a16="http://schemas.microsoft.com/office/drawing/2014/main" id="{7539D2B5-F6FC-448B-8AED-FCF791E8398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4" name="Oval 183">
              <a:extLst>
                <a:ext uri="{FF2B5EF4-FFF2-40B4-BE49-F238E27FC236}">
                  <a16:creationId xmlns:a16="http://schemas.microsoft.com/office/drawing/2014/main" id="{F665160A-742B-452B-8CB3-D3A9163BAA3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85" name="Green Oval 20">
            <a:extLst>
              <a:ext uri="{FF2B5EF4-FFF2-40B4-BE49-F238E27FC236}">
                <a16:creationId xmlns:a16="http://schemas.microsoft.com/office/drawing/2014/main" id="{AD601B40-9540-49D4-AA88-BEE0EA09DCC5}"/>
              </a:ext>
            </a:extLst>
          </p:cNvPr>
          <p:cNvGrpSpPr>
            <a:grpSpLocks noChangeAspect="1"/>
          </p:cNvGrpSpPr>
          <p:nvPr/>
        </p:nvGrpSpPr>
        <p:grpSpPr>
          <a:xfrm>
            <a:off x="6675309" y="2354586"/>
            <a:ext cx="301666" cy="301666"/>
            <a:chOff x="864708" y="7928616"/>
            <a:chExt cx="402336" cy="402336"/>
          </a:xfrm>
        </p:grpSpPr>
        <p:sp>
          <p:nvSpPr>
            <p:cNvPr id="186" name="Oval 185">
              <a:extLst>
                <a:ext uri="{FF2B5EF4-FFF2-40B4-BE49-F238E27FC236}">
                  <a16:creationId xmlns:a16="http://schemas.microsoft.com/office/drawing/2014/main" id="{2EB3296A-A843-4CF9-9601-7223252EF96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7" name="Oval 186">
              <a:extLst>
                <a:ext uri="{FF2B5EF4-FFF2-40B4-BE49-F238E27FC236}">
                  <a16:creationId xmlns:a16="http://schemas.microsoft.com/office/drawing/2014/main" id="{153BE622-47A0-4264-8500-48AEE3FB591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88" name="Green Oval 21">
            <a:extLst>
              <a:ext uri="{FF2B5EF4-FFF2-40B4-BE49-F238E27FC236}">
                <a16:creationId xmlns:a16="http://schemas.microsoft.com/office/drawing/2014/main" id="{DAD1BB68-17C0-48C9-A1B9-C54BA9099794}"/>
              </a:ext>
            </a:extLst>
          </p:cNvPr>
          <p:cNvGrpSpPr>
            <a:grpSpLocks noChangeAspect="1"/>
          </p:cNvGrpSpPr>
          <p:nvPr/>
        </p:nvGrpSpPr>
        <p:grpSpPr>
          <a:xfrm>
            <a:off x="6273088" y="1232042"/>
            <a:ext cx="301666" cy="301666"/>
            <a:chOff x="864708" y="7928616"/>
            <a:chExt cx="402336" cy="402336"/>
          </a:xfrm>
        </p:grpSpPr>
        <p:sp>
          <p:nvSpPr>
            <p:cNvPr id="189" name="Oval 188">
              <a:extLst>
                <a:ext uri="{FF2B5EF4-FFF2-40B4-BE49-F238E27FC236}">
                  <a16:creationId xmlns:a16="http://schemas.microsoft.com/office/drawing/2014/main" id="{54F47317-F98F-46C1-9576-49CF284A504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0" name="Oval 189">
              <a:extLst>
                <a:ext uri="{FF2B5EF4-FFF2-40B4-BE49-F238E27FC236}">
                  <a16:creationId xmlns:a16="http://schemas.microsoft.com/office/drawing/2014/main" id="{2FCEA877-2D11-4EFC-8D26-1F60C9B4BBD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1" name="Green Oval 22">
            <a:extLst>
              <a:ext uri="{FF2B5EF4-FFF2-40B4-BE49-F238E27FC236}">
                <a16:creationId xmlns:a16="http://schemas.microsoft.com/office/drawing/2014/main" id="{31E953F8-9B5B-4F85-B15B-FCB445A655AE}"/>
              </a:ext>
            </a:extLst>
          </p:cNvPr>
          <p:cNvGrpSpPr>
            <a:grpSpLocks noChangeAspect="1"/>
          </p:cNvGrpSpPr>
          <p:nvPr/>
        </p:nvGrpSpPr>
        <p:grpSpPr>
          <a:xfrm>
            <a:off x="7563305" y="1211912"/>
            <a:ext cx="301666" cy="301666"/>
            <a:chOff x="864708" y="7928616"/>
            <a:chExt cx="402336" cy="402336"/>
          </a:xfrm>
        </p:grpSpPr>
        <p:sp>
          <p:nvSpPr>
            <p:cNvPr id="192" name="Oval 191">
              <a:extLst>
                <a:ext uri="{FF2B5EF4-FFF2-40B4-BE49-F238E27FC236}">
                  <a16:creationId xmlns:a16="http://schemas.microsoft.com/office/drawing/2014/main" id="{CA57B751-2B75-4E5B-B4E6-E9DF507C093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Oval 192">
              <a:extLst>
                <a:ext uri="{FF2B5EF4-FFF2-40B4-BE49-F238E27FC236}">
                  <a16:creationId xmlns:a16="http://schemas.microsoft.com/office/drawing/2014/main" id="{C0AC6F98-4EBC-43CE-B652-AB2E46756D6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4" name="Green Oval 23">
            <a:extLst>
              <a:ext uri="{FF2B5EF4-FFF2-40B4-BE49-F238E27FC236}">
                <a16:creationId xmlns:a16="http://schemas.microsoft.com/office/drawing/2014/main" id="{B76DAE13-7884-4008-A927-AA090C62A5FB}"/>
              </a:ext>
            </a:extLst>
          </p:cNvPr>
          <p:cNvGrpSpPr>
            <a:grpSpLocks noChangeAspect="1"/>
          </p:cNvGrpSpPr>
          <p:nvPr/>
        </p:nvGrpSpPr>
        <p:grpSpPr>
          <a:xfrm>
            <a:off x="7388339" y="1719905"/>
            <a:ext cx="301666" cy="301666"/>
            <a:chOff x="864708" y="7928616"/>
            <a:chExt cx="402336" cy="402336"/>
          </a:xfrm>
        </p:grpSpPr>
        <p:sp>
          <p:nvSpPr>
            <p:cNvPr id="195" name="Oval 194">
              <a:extLst>
                <a:ext uri="{FF2B5EF4-FFF2-40B4-BE49-F238E27FC236}">
                  <a16:creationId xmlns:a16="http://schemas.microsoft.com/office/drawing/2014/main" id="{B6673C7D-7D5A-4597-9A5D-564A400A7CD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Oval 195">
              <a:extLst>
                <a:ext uri="{FF2B5EF4-FFF2-40B4-BE49-F238E27FC236}">
                  <a16:creationId xmlns:a16="http://schemas.microsoft.com/office/drawing/2014/main" id="{8AFD68E9-5820-4C35-9458-CC31E8BAB96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7" name="Green Oval 24">
            <a:extLst>
              <a:ext uri="{FF2B5EF4-FFF2-40B4-BE49-F238E27FC236}">
                <a16:creationId xmlns:a16="http://schemas.microsoft.com/office/drawing/2014/main" id="{930A49FF-946B-4544-8415-0BCF913918DC}"/>
              </a:ext>
            </a:extLst>
          </p:cNvPr>
          <p:cNvGrpSpPr>
            <a:grpSpLocks noChangeAspect="1"/>
          </p:cNvGrpSpPr>
          <p:nvPr/>
        </p:nvGrpSpPr>
        <p:grpSpPr>
          <a:xfrm>
            <a:off x="7513270" y="2278408"/>
            <a:ext cx="301666" cy="301666"/>
            <a:chOff x="864708" y="7928616"/>
            <a:chExt cx="402336" cy="402336"/>
          </a:xfrm>
        </p:grpSpPr>
        <p:sp>
          <p:nvSpPr>
            <p:cNvPr id="198" name="Oval 197">
              <a:extLst>
                <a:ext uri="{FF2B5EF4-FFF2-40B4-BE49-F238E27FC236}">
                  <a16:creationId xmlns:a16="http://schemas.microsoft.com/office/drawing/2014/main" id="{020F51AA-1C89-4E58-985E-1789F8929D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9" name="Oval 198">
              <a:extLst>
                <a:ext uri="{FF2B5EF4-FFF2-40B4-BE49-F238E27FC236}">
                  <a16:creationId xmlns:a16="http://schemas.microsoft.com/office/drawing/2014/main" id="{855367E5-279A-457F-8614-98DA7DF48A7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00" name="Green Oval 25">
            <a:extLst>
              <a:ext uri="{FF2B5EF4-FFF2-40B4-BE49-F238E27FC236}">
                <a16:creationId xmlns:a16="http://schemas.microsoft.com/office/drawing/2014/main" id="{B1F578FA-04E3-48C7-941D-943FEE6980D2}"/>
              </a:ext>
            </a:extLst>
          </p:cNvPr>
          <p:cNvGrpSpPr>
            <a:grpSpLocks noChangeAspect="1"/>
          </p:cNvGrpSpPr>
          <p:nvPr/>
        </p:nvGrpSpPr>
        <p:grpSpPr>
          <a:xfrm>
            <a:off x="8101369" y="2278408"/>
            <a:ext cx="301666" cy="301666"/>
            <a:chOff x="864708" y="7928616"/>
            <a:chExt cx="402336" cy="402336"/>
          </a:xfrm>
        </p:grpSpPr>
        <p:sp>
          <p:nvSpPr>
            <p:cNvPr id="201" name="Oval 200">
              <a:extLst>
                <a:ext uri="{FF2B5EF4-FFF2-40B4-BE49-F238E27FC236}">
                  <a16:creationId xmlns:a16="http://schemas.microsoft.com/office/drawing/2014/main" id="{FCC5EA0A-9A23-472B-8D98-857D253A08B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2" name="Oval 201">
              <a:extLst>
                <a:ext uri="{FF2B5EF4-FFF2-40B4-BE49-F238E27FC236}">
                  <a16:creationId xmlns:a16="http://schemas.microsoft.com/office/drawing/2014/main" id="{DE769FD4-C0DA-437C-B6C8-02F3B65841D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03" name="Green Oval 26">
            <a:extLst>
              <a:ext uri="{FF2B5EF4-FFF2-40B4-BE49-F238E27FC236}">
                <a16:creationId xmlns:a16="http://schemas.microsoft.com/office/drawing/2014/main" id="{5BFAA90C-C055-419E-850B-5CD473F9215E}"/>
              </a:ext>
            </a:extLst>
          </p:cNvPr>
          <p:cNvGrpSpPr>
            <a:grpSpLocks noChangeAspect="1"/>
          </p:cNvGrpSpPr>
          <p:nvPr/>
        </p:nvGrpSpPr>
        <p:grpSpPr>
          <a:xfrm>
            <a:off x="8101369" y="1364269"/>
            <a:ext cx="301666" cy="301666"/>
            <a:chOff x="864708" y="7928616"/>
            <a:chExt cx="402336" cy="402336"/>
          </a:xfrm>
        </p:grpSpPr>
        <p:sp>
          <p:nvSpPr>
            <p:cNvPr id="204" name="Oval 203">
              <a:extLst>
                <a:ext uri="{FF2B5EF4-FFF2-40B4-BE49-F238E27FC236}">
                  <a16:creationId xmlns:a16="http://schemas.microsoft.com/office/drawing/2014/main" id="{279A62C4-71AF-4DD8-B6B2-D20DFEA2E13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5" name="Oval 204">
              <a:extLst>
                <a:ext uri="{FF2B5EF4-FFF2-40B4-BE49-F238E27FC236}">
                  <a16:creationId xmlns:a16="http://schemas.microsoft.com/office/drawing/2014/main" id="{B7D04695-601B-4D75-9DD5-50821A268C7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06" name="Green Oval 27">
            <a:extLst>
              <a:ext uri="{FF2B5EF4-FFF2-40B4-BE49-F238E27FC236}">
                <a16:creationId xmlns:a16="http://schemas.microsoft.com/office/drawing/2014/main" id="{28B5D344-0189-4A66-AE33-E2C756729BB8}"/>
              </a:ext>
            </a:extLst>
          </p:cNvPr>
          <p:cNvGrpSpPr>
            <a:grpSpLocks noChangeAspect="1"/>
          </p:cNvGrpSpPr>
          <p:nvPr/>
        </p:nvGrpSpPr>
        <p:grpSpPr>
          <a:xfrm>
            <a:off x="8655945" y="1723831"/>
            <a:ext cx="301666" cy="301666"/>
            <a:chOff x="864708" y="7928616"/>
            <a:chExt cx="402336" cy="402336"/>
          </a:xfrm>
        </p:grpSpPr>
        <p:sp>
          <p:nvSpPr>
            <p:cNvPr id="207" name="Oval 206">
              <a:extLst>
                <a:ext uri="{FF2B5EF4-FFF2-40B4-BE49-F238E27FC236}">
                  <a16:creationId xmlns:a16="http://schemas.microsoft.com/office/drawing/2014/main" id="{B5ABE147-30FB-4439-ABD9-532762D2D05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8" name="Oval 207">
              <a:extLst>
                <a:ext uri="{FF2B5EF4-FFF2-40B4-BE49-F238E27FC236}">
                  <a16:creationId xmlns:a16="http://schemas.microsoft.com/office/drawing/2014/main" id="{F56AF65B-9CCC-41BB-8428-9BEAB56481E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09" name="Green Oval 28">
            <a:extLst>
              <a:ext uri="{FF2B5EF4-FFF2-40B4-BE49-F238E27FC236}">
                <a16:creationId xmlns:a16="http://schemas.microsoft.com/office/drawing/2014/main" id="{B2E46F73-B6D3-46C9-99A4-3337CEFED996}"/>
              </a:ext>
            </a:extLst>
          </p:cNvPr>
          <p:cNvGrpSpPr>
            <a:grpSpLocks noChangeAspect="1"/>
          </p:cNvGrpSpPr>
          <p:nvPr/>
        </p:nvGrpSpPr>
        <p:grpSpPr>
          <a:xfrm>
            <a:off x="9216619" y="1211912"/>
            <a:ext cx="301666" cy="301666"/>
            <a:chOff x="864708" y="7928616"/>
            <a:chExt cx="402336" cy="402336"/>
          </a:xfrm>
        </p:grpSpPr>
        <p:sp>
          <p:nvSpPr>
            <p:cNvPr id="210" name="Oval 209">
              <a:extLst>
                <a:ext uri="{FF2B5EF4-FFF2-40B4-BE49-F238E27FC236}">
                  <a16:creationId xmlns:a16="http://schemas.microsoft.com/office/drawing/2014/main" id="{3E2AEF99-2BAF-49BF-B7E1-6DBDA749806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1" name="Oval 210">
              <a:extLst>
                <a:ext uri="{FF2B5EF4-FFF2-40B4-BE49-F238E27FC236}">
                  <a16:creationId xmlns:a16="http://schemas.microsoft.com/office/drawing/2014/main" id="{C139A242-9503-4116-B543-4F04FFED3D4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12" name="Green Oval 29">
            <a:extLst>
              <a:ext uri="{FF2B5EF4-FFF2-40B4-BE49-F238E27FC236}">
                <a16:creationId xmlns:a16="http://schemas.microsoft.com/office/drawing/2014/main" id="{AACC3ED9-6D9E-4941-B724-D6E216AFD6B2}"/>
              </a:ext>
            </a:extLst>
          </p:cNvPr>
          <p:cNvGrpSpPr>
            <a:grpSpLocks noChangeAspect="1"/>
          </p:cNvGrpSpPr>
          <p:nvPr/>
        </p:nvGrpSpPr>
        <p:grpSpPr>
          <a:xfrm>
            <a:off x="9929651" y="1010801"/>
            <a:ext cx="301666" cy="301666"/>
            <a:chOff x="864708" y="7928616"/>
            <a:chExt cx="402336" cy="402336"/>
          </a:xfrm>
        </p:grpSpPr>
        <p:sp>
          <p:nvSpPr>
            <p:cNvPr id="213" name="Oval 212">
              <a:extLst>
                <a:ext uri="{FF2B5EF4-FFF2-40B4-BE49-F238E27FC236}">
                  <a16:creationId xmlns:a16="http://schemas.microsoft.com/office/drawing/2014/main" id="{A6023970-52EA-49A5-9E79-323A5D23D0A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4" name="Oval 213">
              <a:extLst>
                <a:ext uri="{FF2B5EF4-FFF2-40B4-BE49-F238E27FC236}">
                  <a16:creationId xmlns:a16="http://schemas.microsoft.com/office/drawing/2014/main" id="{16DA005F-0DE8-4AC1-A5CD-653BA1178AF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15" name="Green Oval 30">
            <a:extLst>
              <a:ext uri="{FF2B5EF4-FFF2-40B4-BE49-F238E27FC236}">
                <a16:creationId xmlns:a16="http://schemas.microsoft.com/office/drawing/2014/main" id="{8C9F11BA-63DF-423F-953D-305D9120CBB8}"/>
              </a:ext>
            </a:extLst>
          </p:cNvPr>
          <p:cNvGrpSpPr>
            <a:grpSpLocks noChangeAspect="1"/>
          </p:cNvGrpSpPr>
          <p:nvPr/>
        </p:nvGrpSpPr>
        <p:grpSpPr>
          <a:xfrm>
            <a:off x="10130761" y="1516624"/>
            <a:ext cx="301666" cy="301666"/>
            <a:chOff x="864708" y="7928616"/>
            <a:chExt cx="402336" cy="402336"/>
          </a:xfrm>
        </p:grpSpPr>
        <p:sp>
          <p:nvSpPr>
            <p:cNvPr id="216" name="Oval 215">
              <a:extLst>
                <a:ext uri="{FF2B5EF4-FFF2-40B4-BE49-F238E27FC236}">
                  <a16:creationId xmlns:a16="http://schemas.microsoft.com/office/drawing/2014/main" id="{8EE25BF0-2CBC-42B6-8B2A-CFD8CF86D92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7" name="Oval 216">
              <a:extLst>
                <a:ext uri="{FF2B5EF4-FFF2-40B4-BE49-F238E27FC236}">
                  <a16:creationId xmlns:a16="http://schemas.microsoft.com/office/drawing/2014/main" id="{D2B51F0D-45CF-4CA6-B507-885A8939FF8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18" name="Green Oval 31">
            <a:extLst>
              <a:ext uri="{FF2B5EF4-FFF2-40B4-BE49-F238E27FC236}">
                <a16:creationId xmlns:a16="http://schemas.microsoft.com/office/drawing/2014/main" id="{CE499B2C-D65B-4339-9C1A-DFED35B1B464}"/>
              </a:ext>
            </a:extLst>
          </p:cNvPr>
          <p:cNvGrpSpPr>
            <a:grpSpLocks noChangeAspect="1"/>
          </p:cNvGrpSpPr>
          <p:nvPr/>
        </p:nvGrpSpPr>
        <p:grpSpPr>
          <a:xfrm>
            <a:off x="10636584" y="1220014"/>
            <a:ext cx="301666" cy="301666"/>
            <a:chOff x="864708" y="7928616"/>
            <a:chExt cx="402336" cy="402336"/>
          </a:xfrm>
        </p:grpSpPr>
        <p:sp>
          <p:nvSpPr>
            <p:cNvPr id="219" name="Oval 218">
              <a:extLst>
                <a:ext uri="{FF2B5EF4-FFF2-40B4-BE49-F238E27FC236}">
                  <a16:creationId xmlns:a16="http://schemas.microsoft.com/office/drawing/2014/main" id="{2D4A1B29-3FE7-4B65-B7C7-E66EFE6D31A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0" name="Oval 219">
              <a:extLst>
                <a:ext uri="{FF2B5EF4-FFF2-40B4-BE49-F238E27FC236}">
                  <a16:creationId xmlns:a16="http://schemas.microsoft.com/office/drawing/2014/main" id="{7E74EE9A-A0C8-4A0A-AEBB-531A0E3763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21" name="Green Oval 32">
            <a:extLst>
              <a:ext uri="{FF2B5EF4-FFF2-40B4-BE49-F238E27FC236}">
                <a16:creationId xmlns:a16="http://schemas.microsoft.com/office/drawing/2014/main" id="{9DE321DE-2E10-4AD1-8C79-62A3BEA9BC9A}"/>
              </a:ext>
            </a:extLst>
          </p:cNvPr>
          <p:cNvGrpSpPr>
            <a:grpSpLocks noChangeAspect="1"/>
          </p:cNvGrpSpPr>
          <p:nvPr/>
        </p:nvGrpSpPr>
        <p:grpSpPr>
          <a:xfrm>
            <a:off x="3399638" y="1061080"/>
            <a:ext cx="301666" cy="301666"/>
            <a:chOff x="864708" y="7928616"/>
            <a:chExt cx="402336" cy="402336"/>
          </a:xfrm>
        </p:grpSpPr>
        <p:sp>
          <p:nvSpPr>
            <p:cNvPr id="222" name="Oval 221">
              <a:extLst>
                <a:ext uri="{FF2B5EF4-FFF2-40B4-BE49-F238E27FC236}">
                  <a16:creationId xmlns:a16="http://schemas.microsoft.com/office/drawing/2014/main" id="{F9CA7260-F1B4-42FF-A634-117E2D0B8C5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Oval 222">
              <a:extLst>
                <a:ext uri="{FF2B5EF4-FFF2-40B4-BE49-F238E27FC236}">
                  <a16:creationId xmlns:a16="http://schemas.microsoft.com/office/drawing/2014/main" id="{B8211DBA-D3A0-4CF1-9778-E5EE79A95C4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24" name="Green Oval 33">
            <a:extLst>
              <a:ext uri="{FF2B5EF4-FFF2-40B4-BE49-F238E27FC236}">
                <a16:creationId xmlns:a16="http://schemas.microsoft.com/office/drawing/2014/main" id="{AC58B2F9-2984-4A36-8992-0AC5E9340DBE}"/>
              </a:ext>
            </a:extLst>
          </p:cNvPr>
          <p:cNvGrpSpPr>
            <a:grpSpLocks noChangeAspect="1"/>
          </p:cNvGrpSpPr>
          <p:nvPr/>
        </p:nvGrpSpPr>
        <p:grpSpPr>
          <a:xfrm>
            <a:off x="9722443" y="1975220"/>
            <a:ext cx="301666" cy="301666"/>
            <a:chOff x="864708" y="7928616"/>
            <a:chExt cx="402336" cy="402336"/>
          </a:xfrm>
        </p:grpSpPr>
        <p:sp>
          <p:nvSpPr>
            <p:cNvPr id="225" name="Oval 224">
              <a:extLst>
                <a:ext uri="{FF2B5EF4-FFF2-40B4-BE49-F238E27FC236}">
                  <a16:creationId xmlns:a16="http://schemas.microsoft.com/office/drawing/2014/main" id="{52FD80F2-F593-473B-B3DF-2D007F4EA9D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6" name="Oval 225">
              <a:extLst>
                <a:ext uri="{FF2B5EF4-FFF2-40B4-BE49-F238E27FC236}">
                  <a16:creationId xmlns:a16="http://schemas.microsoft.com/office/drawing/2014/main" id="{FC4CF8FF-3129-4341-8210-7BCD541427F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27" name="Green Oval 34">
            <a:extLst>
              <a:ext uri="{FF2B5EF4-FFF2-40B4-BE49-F238E27FC236}">
                <a16:creationId xmlns:a16="http://schemas.microsoft.com/office/drawing/2014/main" id="{6DF4F2BB-EC84-45B7-9131-E074AE399DC5}"/>
              </a:ext>
            </a:extLst>
          </p:cNvPr>
          <p:cNvGrpSpPr>
            <a:grpSpLocks noChangeAspect="1"/>
          </p:cNvGrpSpPr>
          <p:nvPr/>
        </p:nvGrpSpPr>
        <p:grpSpPr>
          <a:xfrm>
            <a:off x="8808302" y="2430765"/>
            <a:ext cx="301666" cy="301666"/>
            <a:chOff x="864708" y="7928616"/>
            <a:chExt cx="402336" cy="402336"/>
          </a:xfrm>
        </p:grpSpPr>
        <p:sp>
          <p:nvSpPr>
            <p:cNvPr id="228" name="Oval 227">
              <a:extLst>
                <a:ext uri="{FF2B5EF4-FFF2-40B4-BE49-F238E27FC236}">
                  <a16:creationId xmlns:a16="http://schemas.microsoft.com/office/drawing/2014/main" id="{F733BDD3-B0BD-4306-96A7-6A9F3BDC80B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9" name="Oval 228">
              <a:extLst>
                <a:ext uri="{FF2B5EF4-FFF2-40B4-BE49-F238E27FC236}">
                  <a16:creationId xmlns:a16="http://schemas.microsoft.com/office/drawing/2014/main" id="{C2B2FE52-E0A5-4842-8715-0F5C97C9B39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0" name="Green Oval 35">
            <a:extLst>
              <a:ext uri="{FF2B5EF4-FFF2-40B4-BE49-F238E27FC236}">
                <a16:creationId xmlns:a16="http://schemas.microsoft.com/office/drawing/2014/main" id="{96825177-19E3-40F3-9EA6-8280EE87B54F}"/>
              </a:ext>
            </a:extLst>
          </p:cNvPr>
          <p:cNvGrpSpPr>
            <a:grpSpLocks noChangeAspect="1"/>
          </p:cNvGrpSpPr>
          <p:nvPr/>
        </p:nvGrpSpPr>
        <p:grpSpPr>
          <a:xfrm>
            <a:off x="8352756" y="2583122"/>
            <a:ext cx="301666" cy="301666"/>
            <a:chOff x="864708" y="7928616"/>
            <a:chExt cx="402336" cy="402336"/>
          </a:xfrm>
        </p:grpSpPr>
        <p:sp>
          <p:nvSpPr>
            <p:cNvPr id="231" name="Oval 230">
              <a:extLst>
                <a:ext uri="{FF2B5EF4-FFF2-40B4-BE49-F238E27FC236}">
                  <a16:creationId xmlns:a16="http://schemas.microsoft.com/office/drawing/2014/main" id="{777441B1-E927-4B20-B069-3EFC9C6D78D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46847542-49F6-4B2A-AC6E-5960806B4FC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3" name="Green Oval 36">
            <a:extLst>
              <a:ext uri="{FF2B5EF4-FFF2-40B4-BE49-F238E27FC236}">
                <a16:creationId xmlns:a16="http://schemas.microsoft.com/office/drawing/2014/main" id="{A4726244-C405-4282-861C-C62BB2F66C76}"/>
              </a:ext>
            </a:extLst>
          </p:cNvPr>
          <p:cNvGrpSpPr>
            <a:grpSpLocks noChangeAspect="1"/>
          </p:cNvGrpSpPr>
          <p:nvPr/>
        </p:nvGrpSpPr>
        <p:grpSpPr>
          <a:xfrm>
            <a:off x="7894163" y="2659300"/>
            <a:ext cx="301666" cy="301666"/>
            <a:chOff x="864708" y="7928616"/>
            <a:chExt cx="402336" cy="402336"/>
          </a:xfrm>
        </p:grpSpPr>
        <p:sp>
          <p:nvSpPr>
            <p:cNvPr id="234" name="Oval 233">
              <a:extLst>
                <a:ext uri="{FF2B5EF4-FFF2-40B4-BE49-F238E27FC236}">
                  <a16:creationId xmlns:a16="http://schemas.microsoft.com/office/drawing/2014/main" id="{C79F3FC3-CD57-4C3D-8816-5A5C7D18FE9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5" name="Oval 234">
              <a:extLst>
                <a:ext uri="{FF2B5EF4-FFF2-40B4-BE49-F238E27FC236}">
                  <a16:creationId xmlns:a16="http://schemas.microsoft.com/office/drawing/2014/main" id="{944F8A2F-AB8B-47C7-B7F6-9B9848BADF2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6" name="Green Oval 37">
            <a:extLst>
              <a:ext uri="{FF2B5EF4-FFF2-40B4-BE49-F238E27FC236}">
                <a16:creationId xmlns:a16="http://schemas.microsoft.com/office/drawing/2014/main" id="{0777BAE5-8345-400E-BE5A-54ECA1911416}"/>
              </a:ext>
            </a:extLst>
          </p:cNvPr>
          <p:cNvGrpSpPr>
            <a:grpSpLocks noChangeAspect="1"/>
          </p:cNvGrpSpPr>
          <p:nvPr/>
        </p:nvGrpSpPr>
        <p:grpSpPr>
          <a:xfrm>
            <a:off x="7132379" y="3421084"/>
            <a:ext cx="301666" cy="301666"/>
            <a:chOff x="864708" y="7928616"/>
            <a:chExt cx="402336" cy="402336"/>
          </a:xfrm>
        </p:grpSpPr>
        <p:sp>
          <p:nvSpPr>
            <p:cNvPr id="237" name="Oval 236">
              <a:extLst>
                <a:ext uri="{FF2B5EF4-FFF2-40B4-BE49-F238E27FC236}">
                  <a16:creationId xmlns:a16="http://schemas.microsoft.com/office/drawing/2014/main" id="{EBBAD363-D422-48F1-A23D-D2D30BE2BAF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8" name="Oval 237">
              <a:extLst>
                <a:ext uri="{FF2B5EF4-FFF2-40B4-BE49-F238E27FC236}">
                  <a16:creationId xmlns:a16="http://schemas.microsoft.com/office/drawing/2014/main" id="{007A3683-BBAE-4ABB-B9CE-3000035F5B8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9" name="Green Oval 38">
            <a:extLst>
              <a:ext uri="{FF2B5EF4-FFF2-40B4-BE49-F238E27FC236}">
                <a16:creationId xmlns:a16="http://schemas.microsoft.com/office/drawing/2014/main" id="{040F9C46-2EDE-454F-A3B2-7F7AB6354B06}"/>
              </a:ext>
            </a:extLst>
          </p:cNvPr>
          <p:cNvGrpSpPr>
            <a:grpSpLocks noChangeAspect="1"/>
          </p:cNvGrpSpPr>
          <p:nvPr/>
        </p:nvGrpSpPr>
        <p:grpSpPr>
          <a:xfrm>
            <a:off x="9874800" y="5020829"/>
            <a:ext cx="301666" cy="301666"/>
            <a:chOff x="864708" y="7928616"/>
            <a:chExt cx="402336" cy="402336"/>
          </a:xfrm>
        </p:grpSpPr>
        <p:sp>
          <p:nvSpPr>
            <p:cNvPr id="240" name="Oval 239">
              <a:extLst>
                <a:ext uri="{FF2B5EF4-FFF2-40B4-BE49-F238E27FC236}">
                  <a16:creationId xmlns:a16="http://schemas.microsoft.com/office/drawing/2014/main" id="{17F03B44-009D-4A18-AE34-2A5AB7196FB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1" name="Oval 240">
              <a:extLst>
                <a:ext uri="{FF2B5EF4-FFF2-40B4-BE49-F238E27FC236}">
                  <a16:creationId xmlns:a16="http://schemas.microsoft.com/office/drawing/2014/main" id="{1F564138-3483-42EB-BC25-6429B0DEFE8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42" name="Green Oval 39">
            <a:extLst>
              <a:ext uri="{FF2B5EF4-FFF2-40B4-BE49-F238E27FC236}">
                <a16:creationId xmlns:a16="http://schemas.microsoft.com/office/drawing/2014/main" id="{9EDDC578-343C-4F16-B64E-DBBC92F5ADC2}"/>
              </a:ext>
            </a:extLst>
          </p:cNvPr>
          <p:cNvGrpSpPr>
            <a:grpSpLocks noChangeAspect="1"/>
          </p:cNvGrpSpPr>
          <p:nvPr/>
        </p:nvGrpSpPr>
        <p:grpSpPr>
          <a:xfrm>
            <a:off x="7056200" y="1516624"/>
            <a:ext cx="301666" cy="301666"/>
            <a:chOff x="864708" y="7928616"/>
            <a:chExt cx="402336" cy="402336"/>
          </a:xfrm>
        </p:grpSpPr>
        <p:sp>
          <p:nvSpPr>
            <p:cNvPr id="243" name="Oval 242">
              <a:extLst>
                <a:ext uri="{FF2B5EF4-FFF2-40B4-BE49-F238E27FC236}">
                  <a16:creationId xmlns:a16="http://schemas.microsoft.com/office/drawing/2014/main" id="{12AAC000-E974-4879-AF33-7AD726154F7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4" name="Oval 243">
              <a:extLst>
                <a:ext uri="{FF2B5EF4-FFF2-40B4-BE49-F238E27FC236}">
                  <a16:creationId xmlns:a16="http://schemas.microsoft.com/office/drawing/2014/main" id="{C4351AF4-8CA5-4951-B10D-6407B7ADEDC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45" name="Green Oval 40">
            <a:extLst>
              <a:ext uri="{FF2B5EF4-FFF2-40B4-BE49-F238E27FC236}">
                <a16:creationId xmlns:a16="http://schemas.microsoft.com/office/drawing/2014/main" id="{86BC0870-2AEF-42EB-A66B-E3F411C97006}"/>
              </a:ext>
            </a:extLst>
          </p:cNvPr>
          <p:cNvGrpSpPr>
            <a:grpSpLocks noChangeAspect="1"/>
          </p:cNvGrpSpPr>
          <p:nvPr/>
        </p:nvGrpSpPr>
        <p:grpSpPr>
          <a:xfrm>
            <a:off x="10331872" y="4182868"/>
            <a:ext cx="301666" cy="301666"/>
            <a:chOff x="864708" y="7928616"/>
            <a:chExt cx="402336" cy="402336"/>
          </a:xfrm>
        </p:grpSpPr>
        <p:sp>
          <p:nvSpPr>
            <p:cNvPr id="246" name="Oval 245">
              <a:extLst>
                <a:ext uri="{FF2B5EF4-FFF2-40B4-BE49-F238E27FC236}">
                  <a16:creationId xmlns:a16="http://schemas.microsoft.com/office/drawing/2014/main" id="{919F355C-81B9-49A4-874D-3A98F64C45F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7" name="Oval 246">
              <a:extLst>
                <a:ext uri="{FF2B5EF4-FFF2-40B4-BE49-F238E27FC236}">
                  <a16:creationId xmlns:a16="http://schemas.microsoft.com/office/drawing/2014/main" id="{5761859E-4D94-4BFA-91BD-634841CD7FC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48" name="Green Oval 41">
            <a:extLst>
              <a:ext uri="{FF2B5EF4-FFF2-40B4-BE49-F238E27FC236}">
                <a16:creationId xmlns:a16="http://schemas.microsoft.com/office/drawing/2014/main" id="{EF5E6432-DF2D-4272-8513-E8DDA60458BE}"/>
              </a:ext>
            </a:extLst>
          </p:cNvPr>
          <p:cNvGrpSpPr>
            <a:grpSpLocks noChangeAspect="1"/>
          </p:cNvGrpSpPr>
          <p:nvPr/>
        </p:nvGrpSpPr>
        <p:grpSpPr>
          <a:xfrm>
            <a:off x="9493908" y="1668981"/>
            <a:ext cx="301666" cy="301666"/>
            <a:chOff x="864708" y="7928616"/>
            <a:chExt cx="402336" cy="402336"/>
          </a:xfrm>
        </p:grpSpPr>
        <p:sp>
          <p:nvSpPr>
            <p:cNvPr id="249" name="Oval 248">
              <a:extLst>
                <a:ext uri="{FF2B5EF4-FFF2-40B4-BE49-F238E27FC236}">
                  <a16:creationId xmlns:a16="http://schemas.microsoft.com/office/drawing/2014/main" id="{9DAEF29B-B058-45D7-99AA-4C6FCC2C96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0" name="Oval 249">
              <a:extLst>
                <a:ext uri="{FF2B5EF4-FFF2-40B4-BE49-F238E27FC236}">
                  <a16:creationId xmlns:a16="http://schemas.microsoft.com/office/drawing/2014/main" id="{CC84A9C4-9DFE-4E84-A122-2B06087ED15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1" name="Green Oval 42">
            <a:extLst>
              <a:ext uri="{FF2B5EF4-FFF2-40B4-BE49-F238E27FC236}">
                <a16:creationId xmlns:a16="http://schemas.microsoft.com/office/drawing/2014/main" id="{060089C7-8002-4C90-A8F7-0C8E75AB2DEC}"/>
              </a:ext>
            </a:extLst>
          </p:cNvPr>
          <p:cNvGrpSpPr>
            <a:grpSpLocks noChangeAspect="1"/>
          </p:cNvGrpSpPr>
          <p:nvPr/>
        </p:nvGrpSpPr>
        <p:grpSpPr>
          <a:xfrm>
            <a:off x="7132379" y="3803501"/>
            <a:ext cx="301666" cy="301666"/>
            <a:chOff x="864708" y="7928616"/>
            <a:chExt cx="402336" cy="402336"/>
          </a:xfrm>
        </p:grpSpPr>
        <p:sp>
          <p:nvSpPr>
            <p:cNvPr id="252" name="Oval 251">
              <a:extLst>
                <a:ext uri="{FF2B5EF4-FFF2-40B4-BE49-F238E27FC236}">
                  <a16:creationId xmlns:a16="http://schemas.microsoft.com/office/drawing/2014/main" id="{97B1278D-C128-4980-9A36-0BDBC010AFA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3" name="Oval 252">
              <a:extLst>
                <a:ext uri="{FF2B5EF4-FFF2-40B4-BE49-F238E27FC236}">
                  <a16:creationId xmlns:a16="http://schemas.microsoft.com/office/drawing/2014/main" id="{4EFF5894-0334-4A1F-8567-E3B211A12CA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4" name="Green Oval 43">
            <a:extLst>
              <a:ext uri="{FF2B5EF4-FFF2-40B4-BE49-F238E27FC236}">
                <a16:creationId xmlns:a16="http://schemas.microsoft.com/office/drawing/2014/main" id="{64DD0F3D-C7D0-485D-B3FD-ABF13B7C71EA}"/>
              </a:ext>
            </a:extLst>
          </p:cNvPr>
          <p:cNvGrpSpPr>
            <a:grpSpLocks noChangeAspect="1"/>
          </p:cNvGrpSpPr>
          <p:nvPr/>
        </p:nvGrpSpPr>
        <p:grpSpPr>
          <a:xfrm>
            <a:off x="10181038" y="4835147"/>
            <a:ext cx="301666" cy="301666"/>
            <a:chOff x="864708" y="7928616"/>
            <a:chExt cx="402336" cy="402336"/>
          </a:xfrm>
        </p:grpSpPr>
        <p:sp>
          <p:nvSpPr>
            <p:cNvPr id="255" name="Oval 254">
              <a:extLst>
                <a:ext uri="{FF2B5EF4-FFF2-40B4-BE49-F238E27FC236}">
                  <a16:creationId xmlns:a16="http://schemas.microsoft.com/office/drawing/2014/main" id="{9CC7BBCC-11BE-4487-A856-3CCE8B4D0A7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6" name="Oval 255">
              <a:extLst>
                <a:ext uri="{FF2B5EF4-FFF2-40B4-BE49-F238E27FC236}">
                  <a16:creationId xmlns:a16="http://schemas.microsoft.com/office/drawing/2014/main" id="{19FF353A-9EE7-4732-8435-BD43B7C6BC9D}"/>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een Oval 44">
            <a:extLst>
              <a:ext uri="{FF2B5EF4-FFF2-40B4-BE49-F238E27FC236}">
                <a16:creationId xmlns:a16="http://schemas.microsoft.com/office/drawing/2014/main" id="{0C2B04F2-B7AB-457B-8851-2666DE0F373D}"/>
              </a:ext>
            </a:extLst>
          </p:cNvPr>
          <p:cNvGrpSpPr>
            <a:grpSpLocks noChangeAspect="1"/>
          </p:cNvGrpSpPr>
          <p:nvPr/>
        </p:nvGrpSpPr>
        <p:grpSpPr>
          <a:xfrm>
            <a:off x="8808302" y="1364269"/>
            <a:ext cx="301666" cy="301666"/>
            <a:chOff x="864708" y="7928616"/>
            <a:chExt cx="402336" cy="402336"/>
          </a:xfrm>
        </p:grpSpPr>
        <p:sp>
          <p:nvSpPr>
            <p:cNvPr id="258" name="Oval 257">
              <a:extLst>
                <a:ext uri="{FF2B5EF4-FFF2-40B4-BE49-F238E27FC236}">
                  <a16:creationId xmlns:a16="http://schemas.microsoft.com/office/drawing/2014/main" id="{19F1FE1F-84C7-4544-9457-D062AB563F0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9" name="Oval 258">
              <a:extLst>
                <a:ext uri="{FF2B5EF4-FFF2-40B4-BE49-F238E27FC236}">
                  <a16:creationId xmlns:a16="http://schemas.microsoft.com/office/drawing/2014/main" id="{D70B3A89-47C8-4BC5-9C46-25F0ED4723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een Oval 45">
            <a:extLst>
              <a:ext uri="{FF2B5EF4-FFF2-40B4-BE49-F238E27FC236}">
                <a16:creationId xmlns:a16="http://schemas.microsoft.com/office/drawing/2014/main" id="{DFD8225B-A556-481C-ADE8-37218A5BD23E}"/>
              </a:ext>
            </a:extLst>
          </p:cNvPr>
          <p:cNvGrpSpPr>
            <a:grpSpLocks noChangeAspect="1"/>
          </p:cNvGrpSpPr>
          <p:nvPr/>
        </p:nvGrpSpPr>
        <p:grpSpPr>
          <a:xfrm>
            <a:off x="8884480" y="3632036"/>
            <a:ext cx="301666" cy="301666"/>
            <a:chOff x="864708" y="7928616"/>
            <a:chExt cx="402336" cy="402336"/>
          </a:xfrm>
        </p:grpSpPr>
        <p:sp>
          <p:nvSpPr>
            <p:cNvPr id="261" name="Oval 260">
              <a:extLst>
                <a:ext uri="{FF2B5EF4-FFF2-40B4-BE49-F238E27FC236}">
                  <a16:creationId xmlns:a16="http://schemas.microsoft.com/office/drawing/2014/main" id="{7C9685C7-AEF3-4083-8A2F-373FCAAC676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2" name="Oval 261">
              <a:extLst>
                <a:ext uri="{FF2B5EF4-FFF2-40B4-BE49-F238E27FC236}">
                  <a16:creationId xmlns:a16="http://schemas.microsoft.com/office/drawing/2014/main" id="{EC72785B-E281-4F74-B97F-72EA51E91C1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3" name="Green Oval 46">
            <a:extLst>
              <a:ext uri="{FF2B5EF4-FFF2-40B4-BE49-F238E27FC236}">
                <a16:creationId xmlns:a16="http://schemas.microsoft.com/office/drawing/2014/main" id="{CE705661-390D-48EA-AEAA-3D849EB25C7D}"/>
              </a:ext>
            </a:extLst>
          </p:cNvPr>
          <p:cNvGrpSpPr>
            <a:grpSpLocks noChangeAspect="1"/>
          </p:cNvGrpSpPr>
          <p:nvPr/>
        </p:nvGrpSpPr>
        <p:grpSpPr>
          <a:xfrm>
            <a:off x="9570086" y="4944651"/>
            <a:ext cx="301666" cy="301666"/>
            <a:chOff x="864708" y="7928616"/>
            <a:chExt cx="402336" cy="402336"/>
          </a:xfrm>
        </p:grpSpPr>
        <p:sp>
          <p:nvSpPr>
            <p:cNvPr id="264" name="Oval 263">
              <a:extLst>
                <a:ext uri="{FF2B5EF4-FFF2-40B4-BE49-F238E27FC236}">
                  <a16:creationId xmlns:a16="http://schemas.microsoft.com/office/drawing/2014/main" id="{B1620CA2-6DE3-42EF-922E-C710D81A3CC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5" name="Oval 264">
              <a:extLst>
                <a:ext uri="{FF2B5EF4-FFF2-40B4-BE49-F238E27FC236}">
                  <a16:creationId xmlns:a16="http://schemas.microsoft.com/office/drawing/2014/main" id="{211AA73F-7CAC-43AB-BE79-5C5E56D76B36}"/>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6" name="Green Oval 47">
            <a:extLst>
              <a:ext uri="{FF2B5EF4-FFF2-40B4-BE49-F238E27FC236}">
                <a16:creationId xmlns:a16="http://schemas.microsoft.com/office/drawing/2014/main" id="{E14A50F4-3323-42DE-906A-12CA370542E9}"/>
              </a:ext>
            </a:extLst>
          </p:cNvPr>
          <p:cNvGrpSpPr>
            <a:grpSpLocks noChangeAspect="1"/>
          </p:cNvGrpSpPr>
          <p:nvPr/>
        </p:nvGrpSpPr>
        <p:grpSpPr>
          <a:xfrm>
            <a:off x="1342822" y="1242065"/>
            <a:ext cx="301666" cy="301666"/>
            <a:chOff x="864708" y="7928616"/>
            <a:chExt cx="402336" cy="402336"/>
          </a:xfrm>
        </p:grpSpPr>
        <p:sp>
          <p:nvSpPr>
            <p:cNvPr id="267" name="Oval 266">
              <a:extLst>
                <a:ext uri="{FF2B5EF4-FFF2-40B4-BE49-F238E27FC236}">
                  <a16:creationId xmlns:a16="http://schemas.microsoft.com/office/drawing/2014/main" id="{0E3E9C0B-643F-439F-AB84-D60A374D128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8" name="Oval 267">
              <a:extLst>
                <a:ext uri="{FF2B5EF4-FFF2-40B4-BE49-F238E27FC236}">
                  <a16:creationId xmlns:a16="http://schemas.microsoft.com/office/drawing/2014/main" id="{BEE2CF87-4250-477F-B28D-D374640048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9" name="Green Oval 48">
            <a:extLst>
              <a:ext uri="{FF2B5EF4-FFF2-40B4-BE49-F238E27FC236}">
                <a16:creationId xmlns:a16="http://schemas.microsoft.com/office/drawing/2014/main" id="{57D759E7-FC6A-4375-925E-ED546BFD3AC7}"/>
              </a:ext>
            </a:extLst>
          </p:cNvPr>
          <p:cNvGrpSpPr>
            <a:grpSpLocks noChangeAspect="1"/>
          </p:cNvGrpSpPr>
          <p:nvPr/>
        </p:nvGrpSpPr>
        <p:grpSpPr>
          <a:xfrm>
            <a:off x="2104605" y="1288089"/>
            <a:ext cx="301666" cy="301666"/>
            <a:chOff x="864708" y="7928616"/>
            <a:chExt cx="402336" cy="402336"/>
          </a:xfrm>
        </p:grpSpPr>
        <p:sp>
          <p:nvSpPr>
            <p:cNvPr id="270" name="Oval 269">
              <a:extLst>
                <a:ext uri="{FF2B5EF4-FFF2-40B4-BE49-F238E27FC236}">
                  <a16:creationId xmlns:a16="http://schemas.microsoft.com/office/drawing/2014/main" id="{0E01ED1E-06EE-4E5D-A8B4-35C6B99AAD9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1" name="Oval 270">
              <a:extLst>
                <a:ext uri="{FF2B5EF4-FFF2-40B4-BE49-F238E27FC236}">
                  <a16:creationId xmlns:a16="http://schemas.microsoft.com/office/drawing/2014/main" id="{6CC9B52B-61F2-4CE5-A08F-0B1C69F31274}"/>
                </a:ext>
              </a:extLst>
            </p:cNvPr>
            <p:cNvSpPr/>
            <p:nvPr/>
          </p:nvSpPr>
          <p:spPr bwMode="auto">
            <a:xfrm>
              <a:off x="911669" y="7975580"/>
              <a:ext cx="308414" cy="308408"/>
            </a:xfrm>
            <a:prstGeom prst="ellipse">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2" name="Green Oval 49">
            <a:extLst>
              <a:ext uri="{FF2B5EF4-FFF2-40B4-BE49-F238E27FC236}">
                <a16:creationId xmlns:a16="http://schemas.microsoft.com/office/drawing/2014/main" id="{052558F5-5ACC-455C-9A49-C586EB70A46E}"/>
              </a:ext>
            </a:extLst>
          </p:cNvPr>
          <p:cNvGrpSpPr>
            <a:grpSpLocks noChangeAspect="1"/>
          </p:cNvGrpSpPr>
          <p:nvPr/>
        </p:nvGrpSpPr>
        <p:grpSpPr>
          <a:xfrm>
            <a:off x="1953773" y="1816451"/>
            <a:ext cx="301666" cy="301666"/>
            <a:chOff x="864708" y="7928616"/>
            <a:chExt cx="402336" cy="402336"/>
          </a:xfrm>
        </p:grpSpPr>
        <p:sp>
          <p:nvSpPr>
            <p:cNvPr id="273" name="Oval 272">
              <a:extLst>
                <a:ext uri="{FF2B5EF4-FFF2-40B4-BE49-F238E27FC236}">
                  <a16:creationId xmlns:a16="http://schemas.microsoft.com/office/drawing/2014/main" id="{3ECCC58B-9D5C-409D-9A8C-1FBF604000B1}"/>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 name="Oval 273">
              <a:extLst>
                <a:ext uri="{FF2B5EF4-FFF2-40B4-BE49-F238E27FC236}">
                  <a16:creationId xmlns:a16="http://schemas.microsoft.com/office/drawing/2014/main" id="{275F087E-D309-43FD-AF3F-15F36148339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5" name="Green Oval 50">
            <a:extLst>
              <a:ext uri="{FF2B5EF4-FFF2-40B4-BE49-F238E27FC236}">
                <a16:creationId xmlns:a16="http://schemas.microsoft.com/office/drawing/2014/main" id="{A7367897-B16A-4BB6-990A-4807A7A05282}"/>
              </a:ext>
            </a:extLst>
          </p:cNvPr>
          <p:cNvGrpSpPr>
            <a:grpSpLocks noChangeAspect="1"/>
          </p:cNvGrpSpPr>
          <p:nvPr/>
        </p:nvGrpSpPr>
        <p:grpSpPr>
          <a:xfrm>
            <a:off x="3018747" y="754841"/>
            <a:ext cx="301666" cy="301666"/>
            <a:chOff x="864708" y="7928616"/>
            <a:chExt cx="402336" cy="402336"/>
          </a:xfrm>
        </p:grpSpPr>
        <p:sp>
          <p:nvSpPr>
            <p:cNvPr id="276" name="Oval 275">
              <a:extLst>
                <a:ext uri="{FF2B5EF4-FFF2-40B4-BE49-F238E27FC236}">
                  <a16:creationId xmlns:a16="http://schemas.microsoft.com/office/drawing/2014/main" id="{D1136110-968E-46C0-B43D-922751B1476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 name="Oval 276">
              <a:extLst>
                <a:ext uri="{FF2B5EF4-FFF2-40B4-BE49-F238E27FC236}">
                  <a16:creationId xmlns:a16="http://schemas.microsoft.com/office/drawing/2014/main" id="{157726F8-F03E-4D2D-9FE8-FE550D6DE01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8" name="Green Oval 51">
            <a:extLst>
              <a:ext uri="{FF2B5EF4-FFF2-40B4-BE49-F238E27FC236}">
                <a16:creationId xmlns:a16="http://schemas.microsoft.com/office/drawing/2014/main" id="{E5F3DDF7-B993-4EC4-871B-C01CCC51E3A9}"/>
              </a:ext>
            </a:extLst>
          </p:cNvPr>
          <p:cNvGrpSpPr>
            <a:grpSpLocks noChangeAspect="1"/>
          </p:cNvGrpSpPr>
          <p:nvPr/>
        </p:nvGrpSpPr>
        <p:grpSpPr>
          <a:xfrm>
            <a:off x="2333141" y="1765665"/>
            <a:ext cx="301666" cy="301666"/>
            <a:chOff x="864708" y="7928616"/>
            <a:chExt cx="402336" cy="402336"/>
          </a:xfrm>
        </p:grpSpPr>
        <p:sp>
          <p:nvSpPr>
            <p:cNvPr id="279" name="Oval 278">
              <a:extLst>
                <a:ext uri="{FF2B5EF4-FFF2-40B4-BE49-F238E27FC236}">
                  <a16:creationId xmlns:a16="http://schemas.microsoft.com/office/drawing/2014/main" id="{ECA12A85-11CE-4079-8669-9BA1DC9576EF}"/>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0" name="Oval 279">
              <a:extLst>
                <a:ext uri="{FF2B5EF4-FFF2-40B4-BE49-F238E27FC236}">
                  <a16:creationId xmlns:a16="http://schemas.microsoft.com/office/drawing/2014/main" id="{33517646-DC1C-41C9-B8D0-1A10C24DEDC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81" name="Green Oval 52">
            <a:extLst>
              <a:ext uri="{FF2B5EF4-FFF2-40B4-BE49-F238E27FC236}">
                <a16:creationId xmlns:a16="http://schemas.microsoft.com/office/drawing/2014/main" id="{463B789D-406E-4A95-813D-CC3C7EB65BE6}"/>
              </a:ext>
            </a:extLst>
          </p:cNvPr>
          <p:cNvGrpSpPr>
            <a:grpSpLocks noChangeAspect="1"/>
          </p:cNvGrpSpPr>
          <p:nvPr/>
        </p:nvGrpSpPr>
        <p:grpSpPr>
          <a:xfrm>
            <a:off x="2409318" y="2583122"/>
            <a:ext cx="301666" cy="301666"/>
            <a:chOff x="864708" y="7928616"/>
            <a:chExt cx="402336" cy="402336"/>
          </a:xfrm>
        </p:grpSpPr>
        <p:sp>
          <p:nvSpPr>
            <p:cNvPr id="282" name="Oval 281">
              <a:extLst>
                <a:ext uri="{FF2B5EF4-FFF2-40B4-BE49-F238E27FC236}">
                  <a16:creationId xmlns:a16="http://schemas.microsoft.com/office/drawing/2014/main" id="{8DF08378-4E28-4DA0-B443-99094944A72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3" name="Oval 282">
              <a:extLst>
                <a:ext uri="{FF2B5EF4-FFF2-40B4-BE49-F238E27FC236}">
                  <a16:creationId xmlns:a16="http://schemas.microsoft.com/office/drawing/2014/main" id="{C2A4DB2C-8297-4A4A-8015-4BF8627E76F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84" name="Green Oval 53">
            <a:extLst>
              <a:ext uri="{FF2B5EF4-FFF2-40B4-BE49-F238E27FC236}">
                <a16:creationId xmlns:a16="http://schemas.microsoft.com/office/drawing/2014/main" id="{9BC4E16F-8D40-43E8-B6DA-CC0476183741}"/>
              </a:ext>
            </a:extLst>
          </p:cNvPr>
          <p:cNvGrpSpPr>
            <a:grpSpLocks noChangeAspect="1"/>
          </p:cNvGrpSpPr>
          <p:nvPr/>
        </p:nvGrpSpPr>
        <p:grpSpPr>
          <a:xfrm>
            <a:off x="2778822" y="2358682"/>
            <a:ext cx="301666" cy="301666"/>
            <a:chOff x="864708" y="7928616"/>
            <a:chExt cx="402336" cy="402336"/>
          </a:xfrm>
        </p:grpSpPr>
        <p:sp>
          <p:nvSpPr>
            <p:cNvPr id="285" name="Oval 284">
              <a:extLst>
                <a:ext uri="{FF2B5EF4-FFF2-40B4-BE49-F238E27FC236}">
                  <a16:creationId xmlns:a16="http://schemas.microsoft.com/office/drawing/2014/main" id="{3232FE8D-02E8-4C1C-93DA-0037E01CC38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6" name="Oval 285">
              <a:extLst>
                <a:ext uri="{FF2B5EF4-FFF2-40B4-BE49-F238E27FC236}">
                  <a16:creationId xmlns:a16="http://schemas.microsoft.com/office/drawing/2014/main" id="{37223D79-A787-4893-9205-55D17CC877C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87" name="Green Oval 54">
            <a:extLst>
              <a:ext uri="{FF2B5EF4-FFF2-40B4-BE49-F238E27FC236}">
                <a16:creationId xmlns:a16="http://schemas.microsoft.com/office/drawing/2014/main" id="{46C6E232-AE98-4E8B-8B56-A074592B53B8}"/>
              </a:ext>
            </a:extLst>
          </p:cNvPr>
          <p:cNvGrpSpPr>
            <a:grpSpLocks noChangeAspect="1"/>
          </p:cNvGrpSpPr>
          <p:nvPr/>
        </p:nvGrpSpPr>
        <p:grpSpPr>
          <a:xfrm>
            <a:off x="6067406" y="3344906"/>
            <a:ext cx="301666" cy="301666"/>
            <a:chOff x="864708" y="7928616"/>
            <a:chExt cx="402336" cy="402336"/>
          </a:xfrm>
        </p:grpSpPr>
        <p:sp>
          <p:nvSpPr>
            <p:cNvPr id="288" name="Oval 287">
              <a:extLst>
                <a:ext uri="{FF2B5EF4-FFF2-40B4-BE49-F238E27FC236}">
                  <a16:creationId xmlns:a16="http://schemas.microsoft.com/office/drawing/2014/main" id="{596D297B-5120-4D39-AF36-A6DC71649E7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9" name="Oval 288">
              <a:extLst>
                <a:ext uri="{FF2B5EF4-FFF2-40B4-BE49-F238E27FC236}">
                  <a16:creationId xmlns:a16="http://schemas.microsoft.com/office/drawing/2014/main" id="{E7114C77-FD26-4AEC-B42A-B23709E6EEF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90" name="Green Oval 55">
            <a:extLst>
              <a:ext uri="{FF2B5EF4-FFF2-40B4-BE49-F238E27FC236}">
                <a16:creationId xmlns:a16="http://schemas.microsoft.com/office/drawing/2014/main" id="{FFB9AA15-41DE-457A-9D75-98E0E1F3FE7F}"/>
              </a:ext>
            </a:extLst>
          </p:cNvPr>
          <p:cNvGrpSpPr>
            <a:grpSpLocks noChangeAspect="1"/>
          </p:cNvGrpSpPr>
          <p:nvPr/>
        </p:nvGrpSpPr>
        <p:grpSpPr>
          <a:xfrm>
            <a:off x="2180783" y="2889361"/>
            <a:ext cx="301666" cy="301666"/>
            <a:chOff x="864708" y="7928616"/>
            <a:chExt cx="402336" cy="402336"/>
          </a:xfrm>
        </p:grpSpPr>
        <p:sp>
          <p:nvSpPr>
            <p:cNvPr id="291" name="Oval 290">
              <a:extLst>
                <a:ext uri="{FF2B5EF4-FFF2-40B4-BE49-F238E27FC236}">
                  <a16:creationId xmlns:a16="http://schemas.microsoft.com/office/drawing/2014/main" id="{0EBA4654-C616-4B92-A98B-9D98D10E6FD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2" name="Oval 291">
              <a:extLst>
                <a:ext uri="{FF2B5EF4-FFF2-40B4-BE49-F238E27FC236}">
                  <a16:creationId xmlns:a16="http://schemas.microsoft.com/office/drawing/2014/main" id="{91EBCD81-B414-4E59-B178-DD069B669F0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93" name="Green Oval 56">
            <a:extLst>
              <a:ext uri="{FF2B5EF4-FFF2-40B4-BE49-F238E27FC236}">
                <a16:creationId xmlns:a16="http://schemas.microsoft.com/office/drawing/2014/main" id="{5C80013C-8EDF-404C-B128-47EE9873C4A1}"/>
              </a:ext>
            </a:extLst>
          </p:cNvPr>
          <p:cNvGrpSpPr>
            <a:grpSpLocks noChangeAspect="1"/>
          </p:cNvGrpSpPr>
          <p:nvPr/>
        </p:nvGrpSpPr>
        <p:grpSpPr>
          <a:xfrm>
            <a:off x="2637853" y="1592803"/>
            <a:ext cx="301666" cy="301666"/>
            <a:chOff x="864708" y="7928616"/>
            <a:chExt cx="402336" cy="402336"/>
          </a:xfrm>
        </p:grpSpPr>
        <p:sp>
          <p:nvSpPr>
            <p:cNvPr id="294" name="Oval 293">
              <a:extLst>
                <a:ext uri="{FF2B5EF4-FFF2-40B4-BE49-F238E27FC236}">
                  <a16:creationId xmlns:a16="http://schemas.microsoft.com/office/drawing/2014/main" id="{0D41959A-418B-41ED-9C07-4E94CCAD49C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5" name="Oval 294">
              <a:extLst>
                <a:ext uri="{FF2B5EF4-FFF2-40B4-BE49-F238E27FC236}">
                  <a16:creationId xmlns:a16="http://schemas.microsoft.com/office/drawing/2014/main" id="{690FCD65-25F3-4CFE-9101-0DEC8C19ADE9}"/>
                </a:ext>
              </a:extLst>
            </p:cNvPr>
            <p:cNvSpPr/>
            <p:nvPr/>
          </p:nvSpPr>
          <p:spPr bwMode="auto">
            <a:xfrm>
              <a:off x="911669" y="7975580"/>
              <a:ext cx="308414" cy="308408"/>
            </a:xfrm>
            <a:prstGeom prst="ellipse">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96" name="Green Oval 57">
            <a:extLst>
              <a:ext uri="{FF2B5EF4-FFF2-40B4-BE49-F238E27FC236}">
                <a16:creationId xmlns:a16="http://schemas.microsoft.com/office/drawing/2014/main" id="{628FDB5A-321E-4971-8EC1-9E5364DDB79E}"/>
              </a:ext>
            </a:extLst>
          </p:cNvPr>
          <p:cNvGrpSpPr>
            <a:grpSpLocks noChangeAspect="1"/>
          </p:cNvGrpSpPr>
          <p:nvPr/>
        </p:nvGrpSpPr>
        <p:grpSpPr>
          <a:xfrm>
            <a:off x="3902733" y="5422228"/>
            <a:ext cx="301666" cy="301666"/>
            <a:chOff x="864708" y="7928616"/>
            <a:chExt cx="402336" cy="402336"/>
          </a:xfrm>
        </p:grpSpPr>
        <p:sp>
          <p:nvSpPr>
            <p:cNvPr id="297" name="Oval 296">
              <a:extLst>
                <a:ext uri="{FF2B5EF4-FFF2-40B4-BE49-F238E27FC236}">
                  <a16:creationId xmlns:a16="http://schemas.microsoft.com/office/drawing/2014/main" id="{55175418-D849-46D2-8999-B6573B44C12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8" name="Oval 297">
              <a:extLst>
                <a:ext uri="{FF2B5EF4-FFF2-40B4-BE49-F238E27FC236}">
                  <a16:creationId xmlns:a16="http://schemas.microsoft.com/office/drawing/2014/main" id="{6FA0E58B-A55E-4F85-8578-A8A1F6C62B2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99" name="Green Oval 58">
            <a:extLst>
              <a:ext uri="{FF2B5EF4-FFF2-40B4-BE49-F238E27FC236}">
                <a16:creationId xmlns:a16="http://schemas.microsoft.com/office/drawing/2014/main" id="{B3E00C94-8C32-4E7D-B170-A76A42B7E5AF}"/>
              </a:ext>
            </a:extLst>
          </p:cNvPr>
          <p:cNvGrpSpPr>
            <a:grpSpLocks noChangeAspect="1"/>
          </p:cNvGrpSpPr>
          <p:nvPr/>
        </p:nvGrpSpPr>
        <p:grpSpPr>
          <a:xfrm>
            <a:off x="3601067" y="1516624"/>
            <a:ext cx="301666" cy="301666"/>
            <a:chOff x="864708" y="7928616"/>
            <a:chExt cx="402336" cy="402336"/>
          </a:xfrm>
        </p:grpSpPr>
        <p:sp>
          <p:nvSpPr>
            <p:cNvPr id="300" name="Oval 299">
              <a:extLst>
                <a:ext uri="{FF2B5EF4-FFF2-40B4-BE49-F238E27FC236}">
                  <a16:creationId xmlns:a16="http://schemas.microsoft.com/office/drawing/2014/main" id="{FDBAF6AD-9720-44ED-99DE-6B34B884833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1" name="Oval 300">
              <a:extLst>
                <a:ext uri="{FF2B5EF4-FFF2-40B4-BE49-F238E27FC236}">
                  <a16:creationId xmlns:a16="http://schemas.microsoft.com/office/drawing/2014/main" id="{C895BEEA-485D-41FF-AD07-A2F8F7E5ACE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02" name="Green Oval 59">
            <a:extLst>
              <a:ext uri="{FF2B5EF4-FFF2-40B4-BE49-F238E27FC236}">
                <a16:creationId xmlns:a16="http://schemas.microsoft.com/office/drawing/2014/main" id="{ED88020C-59E3-4B6C-AC51-AD751A253C39}"/>
              </a:ext>
            </a:extLst>
          </p:cNvPr>
          <p:cNvGrpSpPr>
            <a:grpSpLocks noChangeAspect="1"/>
          </p:cNvGrpSpPr>
          <p:nvPr/>
        </p:nvGrpSpPr>
        <p:grpSpPr>
          <a:xfrm>
            <a:off x="3018747" y="3421084"/>
            <a:ext cx="301666" cy="301666"/>
            <a:chOff x="864708" y="7928616"/>
            <a:chExt cx="402336" cy="402336"/>
          </a:xfrm>
        </p:grpSpPr>
        <p:sp>
          <p:nvSpPr>
            <p:cNvPr id="303" name="Oval 302">
              <a:extLst>
                <a:ext uri="{FF2B5EF4-FFF2-40B4-BE49-F238E27FC236}">
                  <a16:creationId xmlns:a16="http://schemas.microsoft.com/office/drawing/2014/main" id="{389A4325-1C81-4488-B8C6-C8DA7C7B6420}"/>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4" name="Oval 303">
              <a:extLst>
                <a:ext uri="{FF2B5EF4-FFF2-40B4-BE49-F238E27FC236}">
                  <a16:creationId xmlns:a16="http://schemas.microsoft.com/office/drawing/2014/main" id="{9B7654F9-0A09-434B-BD69-62A2464A405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05" name="Green Oval 60">
            <a:extLst>
              <a:ext uri="{FF2B5EF4-FFF2-40B4-BE49-F238E27FC236}">
                <a16:creationId xmlns:a16="http://schemas.microsoft.com/office/drawing/2014/main" id="{04A283E4-9F6F-4A58-9E7A-C8BA37E7F2C3}"/>
              </a:ext>
            </a:extLst>
          </p:cNvPr>
          <p:cNvGrpSpPr>
            <a:grpSpLocks noChangeAspect="1"/>
          </p:cNvGrpSpPr>
          <p:nvPr/>
        </p:nvGrpSpPr>
        <p:grpSpPr>
          <a:xfrm>
            <a:off x="4009064" y="4182868"/>
            <a:ext cx="301666" cy="301666"/>
            <a:chOff x="864708" y="7928616"/>
            <a:chExt cx="402336" cy="402336"/>
          </a:xfrm>
        </p:grpSpPr>
        <p:sp>
          <p:nvSpPr>
            <p:cNvPr id="306" name="Oval 305">
              <a:extLst>
                <a:ext uri="{FF2B5EF4-FFF2-40B4-BE49-F238E27FC236}">
                  <a16:creationId xmlns:a16="http://schemas.microsoft.com/office/drawing/2014/main" id="{36BFC6D5-47D1-451D-B7CE-88D1495A9490}"/>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7" name="Oval 306">
              <a:extLst>
                <a:ext uri="{FF2B5EF4-FFF2-40B4-BE49-F238E27FC236}">
                  <a16:creationId xmlns:a16="http://schemas.microsoft.com/office/drawing/2014/main" id="{3ADDE012-1A61-4909-B7B2-81B93257C43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08" name="Yellow Oval 28">
            <a:extLst>
              <a:ext uri="{FF2B5EF4-FFF2-40B4-BE49-F238E27FC236}">
                <a16:creationId xmlns:a16="http://schemas.microsoft.com/office/drawing/2014/main" id="{3ADF61E4-8F8A-460E-B04A-2F51A8B35A48}"/>
              </a:ext>
            </a:extLst>
          </p:cNvPr>
          <p:cNvGrpSpPr>
            <a:grpSpLocks noChangeAspect="1"/>
          </p:cNvGrpSpPr>
          <p:nvPr/>
        </p:nvGrpSpPr>
        <p:grpSpPr>
          <a:xfrm>
            <a:off x="1799892" y="1364269"/>
            <a:ext cx="201110" cy="201110"/>
            <a:chOff x="864708" y="7928616"/>
            <a:chExt cx="402336" cy="402336"/>
          </a:xfrm>
        </p:grpSpPr>
        <p:sp>
          <p:nvSpPr>
            <p:cNvPr id="309" name="Oval 308">
              <a:extLst>
                <a:ext uri="{FF2B5EF4-FFF2-40B4-BE49-F238E27FC236}">
                  <a16:creationId xmlns:a16="http://schemas.microsoft.com/office/drawing/2014/main" id="{498EA2E3-C01D-4230-BA72-4423B6A49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Oval 309">
              <a:extLst>
                <a:ext uri="{FF2B5EF4-FFF2-40B4-BE49-F238E27FC236}">
                  <a16:creationId xmlns:a16="http://schemas.microsoft.com/office/drawing/2014/main" id="{2B624B7C-A437-4568-B6CA-A32098FF1A9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1" name="Yellow Oval 29">
            <a:extLst>
              <a:ext uri="{FF2B5EF4-FFF2-40B4-BE49-F238E27FC236}">
                <a16:creationId xmlns:a16="http://schemas.microsoft.com/office/drawing/2014/main" id="{825C35FB-C236-4101-8EFB-225910AE1EB5}"/>
              </a:ext>
            </a:extLst>
          </p:cNvPr>
          <p:cNvGrpSpPr>
            <a:grpSpLocks noChangeAspect="1"/>
          </p:cNvGrpSpPr>
          <p:nvPr/>
        </p:nvGrpSpPr>
        <p:grpSpPr>
          <a:xfrm>
            <a:off x="3094924" y="1745162"/>
            <a:ext cx="201110" cy="201110"/>
            <a:chOff x="864708" y="7928616"/>
            <a:chExt cx="402336" cy="402336"/>
          </a:xfrm>
        </p:grpSpPr>
        <p:sp>
          <p:nvSpPr>
            <p:cNvPr id="312" name="Oval 311">
              <a:extLst>
                <a:ext uri="{FF2B5EF4-FFF2-40B4-BE49-F238E27FC236}">
                  <a16:creationId xmlns:a16="http://schemas.microsoft.com/office/drawing/2014/main" id="{6B1CEB29-1935-43AE-AAA7-0207F14AA6A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Oval 312">
              <a:extLst>
                <a:ext uri="{FF2B5EF4-FFF2-40B4-BE49-F238E27FC236}">
                  <a16:creationId xmlns:a16="http://schemas.microsoft.com/office/drawing/2014/main" id="{DAC825F2-1E5F-4D28-9BFE-01024321985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4" name="Yellow Oval 30">
            <a:extLst>
              <a:ext uri="{FF2B5EF4-FFF2-40B4-BE49-F238E27FC236}">
                <a16:creationId xmlns:a16="http://schemas.microsoft.com/office/drawing/2014/main" id="{1EB3AC24-323A-423F-A6F5-659D06758FCE}"/>
              </a:ext>
            </a:extLst>
          </p:cNvPr>
          <p:cNvGrpSpPr>
            <a:grpSpLocks noChangeAspect="1"/>
          </p:cNvGrpSpPr>
          <p:nvPr/>
        </p:nvGrpSpPr>
        <p:grpSpPr>
          <a:xfrm>
            <a:off x="1647536" y="1516625"/>
            <a:ext cx="201110" cy="201110"/>
            <a:chOff x="864708" y="7928616"/>
            <a:chExt cx="402336" cy="402336"/>
          </a:xfrm>
        </p:grpSpPr>
        <p:sp>
          <p:nvSpPr>
            <p:cNvPr id="315" name="Oval 314">
              <a:extLst>
                <a:ext uri="{FF2B5EF4-FFF2-40B4-BE49-F238E27FC236}">
                  <a16:creationId xmlns:a16="http://schemas.microsoft.com/office/drawing/2014/main" id="{C0C59BF0-0E09-4B31-A2CE-BB73C491822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D535ECEF-2CB7-45A9-9D10-D7191DD8DBF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7" name="Yellow Oval 31">
            <a:extLst>
              <a:ext uri="{FF2B5EF4-FFF2-40B4-BE49-F238E27FC236}">
                <a16:creationId xmlns:a16="http://schemas.microsoft.com/office/drawing/2014/main" id="{4AB29CCC-BB60-4D41-A1BD-6C4666362B7A}"/>
              </a:ext>
            </a:extLst>
          </p:cNvPr>
          <p:cNvGrpSpPr>
            <a:grpSpLocks noChangeAspect="1"/>
          </p:cNvGrpSpPr>
          <p:nvPr/>
        </p:nvGrpSpPr>
        <p:grpSpPr>
          <a:xfrm>
            <a:off x="2409319" y="1111358"/>
            <a:ext cx="201110" cy="201110"/>
            <a:chOff x="864708" y="7928616"/>
            <a:chExt cx="402336" cy="402336"/>
          </a:xfrm>
        </p:grpSpPr>
        <p:sp>
          <p:nvSpPr>
            <p:cNvPr id="318" name="Oval 317">
              <a:extLst>
                <a:ext uri="{FF2B5EF4-FFF2-40B4-BE49-F238E27FC236}">
                  <a16:creationId xmlns:a16="http://schemas.microsoft.com/office/drawing/2014/main" id="{1161EDBB-D2FC-4CBA-98CA-6516F4E25FD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Oval 318">
              <a:extLst>
                <a:ext uri="{FF2B5EF4-FFF2-40B4-BE49-F238E27FC236}">
                  <a16:creationId xmlns:a16="http://schemas.microsoft.com/office/drawing/2014/main" id="{E3B3ACE4-79E7-450F-8277-EDEDAC3D856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0" name="Yellow Oval 32">
            <a:extLst>
              <a:ext uri="{FF2B5EF4-FFF2-40B4-BE49-F238E27FC236}">
                <a16:creationId xmlns:a16="http://schemas.microsoft.com/office/drawing/2014/main" id="{961E47AE-7F00-423A-A2CD-0BAC66512CE2}"/>
              </a:ext>
            </a:extLst>
          </p:cNvPr>
          <p:cNvGrpSpPr>
            <a:grpSpLocks noChangeAspect="1"/>
          </p:cNvGrpSpPr>
          <p:nvPr/>
        </p:nvGrpSpPr>
        <p:grpSpPr>
          <a:xfrm>
            <a:off x="3299084" y="4182870"/>
            <a:ext cx="201110" cy="201110"/>
            <a:chOff x="864708" y="7928616"/>
            <a:chExt cx="402336" cy="402336"/>
          </a:xfrm>
        </p:grpSpPr>
        <p:sp>
          <p:nvSpPr>
            <p:cNvPr id="321" name="Oval 320">
              <a:extLst>
                <a:ext uri="{FF2B5EF4-FFF2-40B4-BE49-F238E27FC236}">
                  <a16:creationId xmlns:a16="http://schemas.microsoft.com/office/drawing/2014/main" id="{69E1494B-F41C-43C3-A36F-0A60102E096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Oval 321">
              <a:extLst>
                <a:ext uri="{FF2B5EF4-FFF2-40B4-BE49-F238E27FC236}">
                  <a16:creationId xmlns:a16="http://schemas.microsoft.com/office/drawing/2014/main" id="{8D0CC744-5522-49E5-84B0-D80B3E93D41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3" name="Yellow Oval 33">
            <a:extLst>
              <a:ext uri="{FF2B5EF4-FFF2-40B4-BE49-F238E27FC236}">
                <a16:creationId xmlns:a16="http://schemas.microsoft.com/office/drawing/2014/main" id="{6683747B-D774-4A02-AC59-EB92F9F549DB}"/>
              </a:ext>
            </a:extLst>
          </p:cNvPr>
          <p:cNvGrpSpPr>
            <a:grpSpLocks noChangeAspect="1"/>
          </p:cNvGrpSpPr>
          <p:nvPr/>
        </p:nvGrpSpPr>
        <p:grpSpPr>
          <a:xfrm>
            <a:off x="2918193" y="1111358"/>
            <a:ext cx="201110" cy="201110"/>
            <a:chOff x="864708" y="7928616"/>
            <a:chExt cx="402336" cy="402336"/>
          </a:xfrm>
        </p:grpSpPr>
        <p:sp>
          <p:nvSpPr>
            <p:cNvPr id="324" name="Oval 323">
              <a:extLst>
                <a:ext uri="{FF2B5EF4-FFF2-40B4-BE49-F238E27FC236}">
                  <a16:creationId xmlns:a16="http://schemas.microsoft.com/office/drawing/2014/main" id="{0839D667-7677-4850-9D2B-ADCE7DC7431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Oval 324">
              <a:extLst>
                <a:ext uri="{FF2B5EF4-FFF2-40B4-BE49-F238E27FC236}">
                  <a16:creationId xmlns:a16="http://schemas.microsoft.com/office/drawing/2014/main" id="{99EC60D9-EA9B-4D33-992B-20BFAF4CA72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6" name="Yellow Oval 34">
            <a:extLst>
              <a:ext uri="{FF2B5EF4-FFF2-40B4-BE49-F238E27FC236}">
                <a16:creationId xmlns:a16="http://schemas.microsoft.com/office/drawing/2014/main" id="{5D389B83-9705-4797-A6BB-C43A783443E7}"/>
              </a:ext>
            </a:extLst>
          </p:cNvPr>
          <p:cNvGrpSpPr>
            <a:grpSpLocks noChangeAspect="1"/>
          </p:cNvGrpSpPr>
          <p:nvPr/>
        </p:nvGrpSpPr>
        <p:grpSpPr>
          <a:xfrm>
            <a:off x="6660391" y="1668984"/>
            <a:ext cx="201110" cy="201110"/>
            <a:chOff x="864708" y="7928616"/>
            <a:chExt cx="402336" cy="402336"/>
          </a:xfrm>
        </p:grpSpPr>
        <p:sp>
          <p:nvSpPr>
            <p:cNvPr id="327" name="Oval 326">
              <a:extLst>
                <a:ext uri="{FF2B5EF4-FFF2-40B4-BE49-F238E27FC236}">
                  <a16:creationId xmlns:a16="http://schemas.microsoft.com/office/drawing/2014/main" id="{3F869983-AF6A-4615-B970-5A29CFED9BE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Oval 327">
              <a:extLst>
                <a:ext uri="{FF2B5EF4-FFF2-40B4-BE49-F238E27FC236}">
                  <a16:creationId xmlns:a16="http://schemas.microsoft.com/office/drawing/2014/main" id="{1D28A461-232D-45FE-9141-C59EA0BDA8A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9" name="Yellow Oval 34">
            <a:extLst>
              <a:ext uri="{FF2B5EF4-FFF2-40B4-BE49-F238E27FC236}">
                <a16:creationId xmlns:a16="http://schemas.microsoft.com/office/drawing/2014/main" id="{E1AED361-7D7F-46ED-B9C3-C7BF28244A4B}"/>
              </a:ext>
            </a:extLst>
          </p:cNvPr>
          <p:cNvGrpSpPr>
            <a:grpSpLocks noChangeAspect="1"/>
          </p:cNvGrpSpPr>
          <p:nvPr/>
        </p:nvGrpSpPr>
        <p:grpSpPr>
          <a:xfrm>
            <a:off x="7589451" y="2095264"/>
            <a:ext cx="201110" cy="201110"/>
            <a:chOff x="864708" y="7928616"/>
            <a:chExt cx="402336" cy="402336"/>
          </a:xfrm>
        </p:grpSpPr>
        <p:sp>
          <p:nvSpPr>
            <p:cNvPr id="330" name="Oval 329">
              <a:extLst>
                <a:ext uri="{FF2B5EF4-FFF2-40B4-BE49-F238E27FC236}">
                  <a16:creationId xmlns:a16="http://schemas.microsoft.com/office/drawing/2014/main" id="{F8BC52DD-9835-4DBF-A5CA-2409CACB5B7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1" name="Oval 330">
              <a:extLst>
                <a:ext uri="{FF2B5EF4-FFF2-40B4-BE49-F238E27FC236}">
                  <a16:creationId xmlns:a16="http://schemas.microsoft.com/office/drawing/2014/main" id="{4091A559-313E-409F-B0AD-BB5B3B0976C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32" name="Yellow Oval 35">
            <a:extLst>
              <a:ext uri="{FF2B5EF4-FFF2-40B4-BE49-F238E27FC236}">
                <a16:creationId xmlns:a16="http://schemas.microsoft.com/office/drawing/2014/main" id="{11EFDC78-DD15-4F6F-ACF4-26AE0EC60492}"/>
              </a:ext>
            </a:extLst>
          </p:cNvPr>
          <p:cNvGrpSpPr>
            <a:grpSpLocks noChangeAspect="1"/>
          </p:cNvGrpSpPr>
          <p:nvPr/>
        </p:nvGrpSpPr>
        <p:grpSpPr>
          <a:xfrm>
            <a:off x="1799892" y="1048573"/>
            <a:ext cx="201110" cy="201110"/>
            <a:chOff x="864708" y="7928616"/>
            <a:chExt cx="402336" cy="402336"/>
          </a:xfrm>
        </p:grpSpPr>
        <p:sp>
          <p:nvSpPr>
            <p:cNvPr id="333" name="Oval 332">
              <a:extLst>
                <a:ext uri="{FF2B5EF4-FFF2-40B4-BE49-F238E27FC236}">
                  <a16:creationId xmlns:a16="http://schemas.microsoft.com/office/drawing/2014/main" id="{5B3FF5EE-8171-461B-A751-4C68E8AB47F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4" name="Oval 333">
              <a:extLst>
                <a:ext uri="{FF2B5EF4-FFF2-40B4-BE49-F238E27FC236}">
                  <a16:creationId xmlns:a16="http://schemas.microsoft.com/office/drawing/2014/main" id="{72345C9D-90CD-4C41-BB62-B5DE96FDBED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35" name="Yellow Oval 36">
            <a:extLst>
              <a:ext uri="{FF2B5EF4-FFF2-40B4-BE49-F238E27FC236}">
                <a16:creationId xmlns:a16="http://schemas.microsoft.com/office/drawing/2014/main" id="{EB01AF38-A32C-46A9-B3BC-B0203147E417}"/>
              </a:ext>
            </a:extLst>
          </p:cNvPr>
          <p:cNvGrpSpPr>
            <a:grpSpLocks noChangeAspect="1"/>
          </p:cNvGrpSpPr>
          <p:nvPr/>
        </p:nvGrpSpPr>
        <p:grpSpPr>
          <a:xfrm>
            <a:off x="2256963" y="1592804"/>
            <a:ext cx="201110" cy="201110"/>
            <a:chOff x="864708" y="7928616"/>
            <a:chExt cx="402336" cy="402336"/>
          </a:xfrm>
        </p:grpSpPr>
        <p:sp>
          <p:nvSpPr>
            <p:cNvPr id="336" name="Oval 335">
              <a:extLst>
                <a:ext uri="{FF2B5EF4-FFF2-40B4-BE49-F238E27FC236}">
                  <a16:creationId xmlns:a16="http://schemas.microsoft.com/office/drawing/2014/main" id="{4A99EAA8-7BE1-459D-B271-A75A589E79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7" name="Oval 336">
              <a:extLst>
                <a:ext uri="{FF2B5EF4-FFF2-40B4-BE49-F238E27FC236}">
                  <a16:creationId xmlns:a16="http://schemas.microsoft.com/office/drawing/2014/main" id="{953C2940-2FA4-4A72-BECA-58B00626650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38" name="Yellow Oval 37">
            <a:extLst>
              <a:ext uri="{FF2B5EF4-FFF2-40B4-BE49-F238E27FC236}">
                <a16:creationId xmlns:a16="http://schemas.microsoft.com/office/drawing/2014/main" id="{01777C9E-7F40-4337-ACBB-ACCCE527EF73}"/>
              </a:ext>
            </a:extLst>
          </p:cNvPr>
          <p:cNvGrpSpPr>
            <a:grpSpLocks noChangeAspect="1"/>
          </p:cNvGrpSpPr>
          <p:nvPr/>
        </p:nvGrpSpPr>
        <p:grpSpPr>
          <a:xfrm>
            <a:off x="2485498" y="1364269"/>
            <a:ext cx="201110" cy="201110"/>
            <a:chOff x="864708" y="7928616"/>
            <a:chExt cx="402336" cy="402336"/>
          </a:xfrm>
        </p:grpSpPr>
        <p:sp>
          <p:nvSpPr>
            <p:cNvPr id="339" name="Oval 338">
              <a:extLst>
                <a:ext uri="{FF2B5EF4-FFF2-40B4-BE49-F238E27FC236}">
                  <a16:creationId xmlns:a16="http://schemas.microsoft.com/office/drawing/2014/main" id="{E6CA4D2F-C175-4F7B-A9FF-AF58C5D3A22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Oval 339">
              <a:extLst>
                <a:ext uri="{FF2B5EF4-FFF2-40B4-BE49-F238E27FC236}">
                  <a16:creationId xmlns:a16="http://schemas.microsoft.com/office/drawing/2014/main" id="{E79E638F-812C-4F48-9993-BE9A3F84E60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41" name="Yellow Oval 38">
            <a:extLst>
              <a:ext uri="{FF2B5EF4-FFF2-40B4-BE49-F238E27FC236}">
                <a16:creationId xmlns:a16="http://schemas.microsoft.com/office/drawing/2014/main" id="{19028A4C-0FD9-4C6D-A46F-FE1564BCC054}"/>
              </a:ext>
            </a:extLst>
          </p:cNvPr>
          <p:cNvGrpSpPr>
            <a:grpSpLocks noChangeAspect="1"/>
          </p:cNvGrpSpPr>
          <p:nvPr/>
        </p:nvGrpSpPr>
        <p:grpSpPr>
          <a:xfrm>
            <a:off x="2097306" y="831021"/>
            <a:ext cx="201110" cy="201110"/>
            <a:chOff x="864708" y="7928616"/>
            <a:chExt cx="402336" cy="402336"/>
          </a:xfrm>
        </p:grpSpPr>
        <p:sp>
          <p:nvSpPr>
            <p:cNvPr id="342" name="Oval 341">
              <a:extLst>
                <a:ext uri="{FF2B5EF4-FFF2-40B4-BE49-F238E27FC236}">
                  <a16:creationId xmlns:a16="http://schemas.microsoft.com/office/drawing/2014/main" id="{AFA02B29-E9F8-4D68-96C3-3AE81B26734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3" name="Oval 342">
              <a:extLst>
                <a:ext uri="{FF2B5EF4-FFF2-40B4-BE49-F238E27FC236}">
                  <a16:creationId xmlns:a16="http://schemas.microsoft.com/office/drawing/2014/main" id="{31C67B0E-08C1-40A8-AEBB-EDF31C730EB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44" name="Yellow Oval 39">
            <a:extLst>
              <a:ext uri="{FF2B5EF4-FFF2-40B4-BE49-F238E27FC236}">
                <a16:creationId xmlns:a16="http://schemas.microsoft.com/office/drawing/2014/main" id="{062B8801-D4CC-49AB-A20D-F3B21C33B8E0}"/>
              </a:ext>
            </a:extLst>
          </p:cNvPr>
          <p:cNvGrpSpPr>
            <a:grpSpLocks noChangeAspect="1"/>
          </p:cNvGrpSpPr>
          <p:nvPr/>
        </p:nvGrpSpPr>
        <p:grpSpPr>
          <a:xfrm>
            <a:off x="6980023" y="2202231"/>
            <a:ext cx="201110" cy="201110"/>
            <a:chOff x="864708" y="7928616"/>
            <a:chExt cx="402336" cy="402336"/>
          </a:xfrm>
        </p:grpSpPr>
        <p:sp>
          <p:nvSpPr>
            <p:cNvPr id="345" name="Oval 344">
              <a:extLst>
                <a:ext uri="{FF2B5EF4-FFF2-40B4-BE49-F238E27FC236}">
                  <a16:creationId xmlns:a16="http://schemas.microsoft.com/office/drawing/2014/main" id="{26382076-BC2A-428E-86E6-CA7C7EB1BE2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Oval 345">
              <a:extLst>
                <a:ext uri="{FF2B5EF4-FFF2-40B4-BE49-F238E27FC236}">
                  <a16:creationId xmlns:a16="http://schemas.microsoft.com/office/drawing/2014/main" id="{4464B4B6-003A-46C7-9AD3-C6930CB6E7F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47" name="Yellow Oval 40">
            <a:extLst>
              <a:ext uri="{FF2B5EF4-FFF2-40B4-BE49-F238E27FC236}">
                <a16:creationId xmlns:a16="http://schemas.microsoft.com/office/drawing/2014/main" id="{6971A017-16BD-4DB9-8727-1FE0DC4B8E8E}"/>
              </a:ext>
            </a:extLst>
          </p:cNvPr>
          <p:cNvGrpSpPr>
            <a:grpSpLocks noChangeAspect="1"/>
          </p:cNvGrpSpPr>
          <p:nvPr/>
        </p:nvGrpSpPr>
        <p:grpSpPr>
          <a:xfrm>
            <a:off x="2256963" y="2659301"/>
            <a:ext cx="201110" cy="201110"/>
            <a:chOff x="864708" y="7928616"/>
            <a:chExt cx="402336" cy="402336"/>
          </a:xfrm>
        </p:grpSpPr>
        <p:sp>
          <p:nvSpPr>
            <p:cNvPr id="348" name="Oval 347">
              <a:extLst>
                <a:ext uri="{FF2B5EF4-FFF2-40B4-BE49-F238E27FC236}">
                  <a16:creationId xmlns:a16="http://schemas.microsoft.com/office/drawing/2014/main" id="{1D40134C-EFBA-4C27-BE88-3421BA9E697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9" name="Oval 348">
              <a:extLst>
                <a:ext uri="{FF2B5EF4-FFF2-40B4-BE49-F238E27FC236}">
                  <a16:creationId xmlns:a16="http://schemas.microsoft.com/office/drawing/2014/main" id="{6CCF3C05-97CD-42DD-966D-FE5E5FAFF0E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0" name="Yellow Oval 41">
            <a:extLst>
              <a:ext uri="{FF2B5EF4-FFF2-40B4-BE49-F238E27FC236}">
                <a16:creationId xmlns:a16="http://schemas.microsoft.com/office/drawing/2014/main" id="{AFFF77A5-73FD-4A56-8E8D-9A6E5A58015F}"/>
              </a:ext>
            </a:extLst>
          </p:cNvPr>
          <p:cNvGrpSpPr>
            <a:grpSpLocks noChangeAspect="1"/>
          </p:cNvGrpSpPr>
          <p:nvPr/>
        </p:nvGrpSpPr>
        <p:grpSpPr>
          <a:xfrm>
            <a:off x="2333141" y="831021"/>
            <a:ext cx="201110" cy="201110"/>
            <a:chOff x="864708" y="7928616"/>
            <a:chExt cx="402336" cy="402336"/>
          </a:xfrm>
        </p:grpSpPr>
        <p:sp>
          <p:nvSpPr>
            <p:cNvPr id="351" name="Oval 350">
              <a:extLst>
                <a:ext uri="{FF2B5EF4-FFF2-40B4-BE49-F238E27FC236}">
                  <a16:creationId xmlns:a16="http://schemas.microsoft.com/office/drawing/2014/main" id="{1AA11BCB-941F-4761-BAE7-13344912D30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2" name="Oval 351">
              <a:extLst>
                <a:ext uri="{FF2B5EF4-FFF2-40B4-BE49-F238E27FC236}">
                  <a16:creationId xmlns:a16="http://schemas.microsoft.com/office/drawing/2014/main" id="{2633A092-DDE9-487C-BF44-1ABA7E2B929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3" name="Yellow Oval 42">
            <a:extLst>
              <a:ext uri="{FF2B5EF4-FFF2-40B4-BE49-F238E27FC236}">
                <a16:creationId xmlns:a16="http://schemas.microsoft.com/office/drawing/2014/main" id="{C814742E-AAFE-48AA-A48D-01E6D4DBF5A5}"/>
              </a:ext>
            </a:extLst>
          </p:cNvPr>
          <p:cNvGrpSpPr>
            <a:grpSpLocks noChangeAspect="1"/>
          </p:cNvGrpSpPr>
          <p:nvPr/>
        </p:nvGrpSpPr>
        <p:grpSpPr>
          <a:xfrm>
            <a:off x="3731778" y="1821340"/>
            <a:ext cx="201110" cy="201110"/>
            <a:chOff x="864708" y="7928616"/>
            <a:chExt cx="402336" cy="402336"/>
          </a:xfrm>
        </p:grpSpPr>
        <p:sp>
          <p:nvSpPr>
            <p:cNvPr id="354" name="Oval 353">
              <a:extLst>
                <a:ext uri="{FF2B5EF4-FFF2-40B4-BE49-F238E27FC236}">
                  <a16:creationId xmlns:a16="http://schemas.microsoft.com/office/drawing/2014/main" id="{269EC0E8-4403-48BE-AC8C-4583851CB1E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a:extLst>
                <a:ext uri="{FF2B5EF4-FFF2-40B4-BE49-F238E27FC236}">
                  <a16:creationId xmlns:a16="http://schemas.microsoft.com/office/drawing/2014/main" id="{C685DE83-0078-41B6-821A-F422138B24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6" name="Yellow Oval 43">
            <a:extLst>
              <a:ext uri="{FF2B5EF4-FFF2-40B4-BE49-F238E27FC236}">
                <a16:creationId xmlns:a16="http://schemas.microsoft.com/office/drawing/2014/main" id="{B2CD2356-836C-4F51-BF3A-5C795177676F}"/>
              </a:ext>
            </a:extLst>
          </p:cNvPr>
          <p:cNvGrpSpPr>
            <a:grpSpLocks noChangeAspect="1"/>
          </p:cNvGrpSpPr>
          <p:nvPr/>
        </p:nvGrpSpPr>
        <p:grpSpPr>
          <a:xfrm>
            <a:off x="2409319" y="3040195"/>
            <a:ext cx="201110" cy="201110"/>
            <a:chOff x="864708" y="7928616"/>
            <a:chExt cx="402336" cy="402336"/>
          </a:xfrm>
        </p:grpSpPr>
        <p:sp>
          <p:nvSpPr>
            <p:cNvPr id="357" name="Oval 356">
              <a:extLst>
                <a:ext uri="{FF2B5EF4-FFF2-40B4-BE49-F238E27FC236}">
                  <a16:creationId xmlns:a16="http://schemas.microsoft.com/office/drawing/2014/main" id="{6F8045CC-807D-4550-A6C5-AE57A2D2CE8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8" name="Oval 357">
              <a:extLst>
                <a:ext uri="{FF2B5EF4-FFF2-40B4-BE49-F238E27FC236}">
                  <a16:creationId xmlns:a16="http://schemas.microsoft.com/office/drawing/2014/main" id="{6CFACAE4-59F5-4A76-8C45-50110DD40E7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Yellow Oval 44">
            <a:extLst>
              <a:ext uri="{FF2B5EF4-FFF2-40B4-BE49-F238E27FC236}">
                <a16:creationId xmlns:a16="http://schemas.microsoft.com/office/drawing/2014/main" id="{7327B5FB-ED52-4731-9851-9D5B02E0BBA8}"/>
              </a:ext>
            </a:extLst>
          </p:cNvPr>
          <p:cNvGrpSpPr>
            <a:grpSpLocks noChangeAspect="1"/>
          </p:cNvGrpSpPr>
          <p:nvPr/>
        </p:nvGrpSpPr>
        <p:grpSpPr>
          <a:xfrm>
            <a:off x="6637538" y="1440447"/>
            <a:ext cx="201110" cy="201110"/>
            <a:chOff x="864708" y="7928616"/>
            <a:chExt cx="402336" cy="402336"/>
          </a:xfrm>
        </p:grpSpPr>
        <p:sp>
          <p:nvSpPr>
            <p:cNvPr id="360" name="Oval 359">
              <a:extLst>
                <a:ext uri="{FF2B5EF4-FFF2-40B4-BE49-F238E27FC236}">
                  <a16:creationId xmlns:a16="http://schemas.microsoft.com/office/drawing/2014/main" id="{75BA12A8-F5CB-4B89-BFF1-D3C1DCAB2F9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Oval 360">
              <a:extLst>
                <a:ext uri="{FF2B5EF4-FFF2-40B4-BE49-F238E27FC236}">
                  <a16:creationId xmlns:a16="http://schemas.microsoft.com/office/drawing/2014/main" id="{6B920576-8377-478D-BCA5-77AEA56BD7E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Yellow Oval 45">
            <a:extLst>
              <a:ext uri="{FF2B5EF4-FFF2-40B4-BE49-F238E27FC236}">
                <a16:creationId xmlns:a16="http://schemas.microsoft.com/office/drawing/2014/main" id="{E4CA512C-B053-4CB4-AD67-0E0956338FC9}"/>
              </a:ext>
            </a:extLst>
          </p:cNvPr>
          <p:cNvGrpSpPr>
            <a:grpSpLocks noChangeAspect="1"/>
          </p:cNvGrpSpPr>
          <p:nvPr/>
        </p:nvGrpSpPr>
        <p:grpSpPr>
          <a:xfrm>
            <a:off x="7284736" y="2110501"/>
            <a:ext cx="201110" cy="201110"/>
            <a:chOff x="864708" y="7928616"/>
            <a:chExt cx="402336" cy="402336"/>
          </a:xfrm>
        </p:grpSpPr>
        <p:sp>
          <p:nvSpPr>
            <p:cNvPr id="363" name="Oval 362">
              <a:extLst>
                <a:ext uri="{FF2B5EF4-FFF2-40B4-BE49-F238E27FC236}">
                  <a16:creationId xmlns:a16="http://schemas.microsoft.com/office/drawing/2014/main" id="{FC2A94C4-DED2-4573-BA6C-2CDE4A6625C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Oval 363">
              <a:extLst>
                <a:ext uri="{FF2B5EF4-FFF2-40B4-BE49-F238E27FC236}">
                  <a16:creationId xmlns:a16="http://schemas.microsoft.com/office/drawing/2014/main" id="{5F882AFD-1C1F-4128-9757-0EF8E48E76F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Yellow Oval 46">
            <a:extLst>
              <a:ext uri="{FF2B5EF4-FFF2-40B4-BE49-F238E27FC236}">
                <a16:creationId xmlns:a16="http://schemas.microsoft.com/office/drawing/2014/main" id="{307AD2A7-7937-42C3-8508-0F4B64FC7D27}"/>
              </a:ext>
            </a:extLst>
          </p:cNvPr>
          <p:cNvGrpSpPr>
            <a:grpSpLocks noChangeAspect="1"/>
          </p:cNvGrpSpPr>
          <p:nvPr/>
        </p:nvGrpSpPr>
        <p:grpSpPr>
          <a:xfrm>
            <a:off x="6474199" y="3344907"/>
            <a:ext cx="201110" cy="201110"/>
            <a:chOff x="864708" y="7928616"/>
            <a:chExt cx="402336" cy="402336"/>
          </a:xfrm>
        </p:grpSpPr>
        <p:sp>
          <p:nvSpPr>
            <p:cNvPr id="366" name="Oval 365">
              <a:extLst>
                <a:ext uri="{FF2B5EF4-FFF2-40B4-BE49-F238E27FC236}">
                  <a16:creationId xmlns:a16="http://schemas.microsoft.com/office/drawing/2014/main" id="{E38CFD2B-3348-46C3-A225-CF78A0FE7FE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Oval 366">
              <a:extLst>
                <a:ext uri="{FF2B5EF4-FFF2-40B4-BE49-F238E27FC236}">
                  <a16:creationId xmlns:a16="http://schemas.microsoft.com/office/drawing/2014/main" id="{FE5402C8-6D48-4E67-B5C8-82C179C5458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8" name="Yellow Oval 47">
            <a:extLst>
              <a:ext uri="{FF2B5EF4-FFF2-40B4-BE49-F238E27FC236}">
                <a16:creationId xmlns:a16="http://schemas.microsoft.com/office/drawing/2014/main" id="{AA77BD20-4D60-4AC6-9002-2475A4911D12}"/>
              </a:ext>
            </a:extLst>
          </p:cNvPr>
          <p:cNvGrpSpPr>
            <a:grpSpLocks noChangeAspect="1"/>
          </p:cNvGrpSpPr>
          <p:nvPr/>
        </p:nvGrpSpPr>
        <p:grpSpPr>
          <a:xfrm>
            <a:off x="2485498" y="2126053"/>
            <a:ext cx="201110" cy="201110"/>
            <a:chOff x="864708" y="7928616"/>
            <a:chExt cx="402336" cy="402336"/>
          </a:xfrm>
        </p:grpSpPr>
        <p:sp>
          <p:nvSpPr>
            <p:cNvPr id="369" name="Oval 368">
              <a:extLst>
                <a:ext uri="{FF2B5EF4-FFF2-40B4-BE49-F238E27FC236}">
                  <a16:creationId xmlns:a16="http://schemas.microsoft.com/office/drawing/2014/main" id="{06D20313-FE45-4B5C-8001-647911397F6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Oval 369">
              <a:extLst>
                <a:ext uri="{FF2B5EF4-FFF2-40B4-BE49-F238E27FC236}">
                  <a16:creationId xmlns:a16="http://schemas.microsoft.com/office/drawing/2014/main" id="{F5C7D108-B2B5-4D43-BCBA-E4221826E99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71" name="Yellow Oval 48">
            <a:extLst>
              <a:ext uri="{FF2B5EF4-FFF2-40B4-BE49-F238E27FC236}">
                <a16:creationId xmlns:a16="http://schemas.microsoft.com/office/drawing/2014/main" id="{D2C71000-8E9F-43CB-9204-BA1E5BE26F2F}"/>
              </a:ext>
            </a:extLst>
          </p:cNvPr>
          <p:cNvGrpSpPr>
            <a:grpSpLocks noChangeAspect="1"/>
          </p:cNvGrpSpPr>
          <p:nvPr/>
        </p:nvGrpSpPr>
        <p:grpSpPr>
          <a:xfrm>
            <a:off x="2918193" y="2735481"/>
            <a:ext cx="201110" cy="201110"/>
            <a:chOff x="864708" y="7928616"/>
            <a:chExt cx="402336" cy="402336"/>
          </a:xfrm>
        </p:grpSpPr>
        <p:sp>
          <p:nvSpPr>
            <p:cNvPr id="372" name="Oval 371">
              <a:extLst>
                <a:ext uri="{FF2B5EF4-FFF2-40B4-BE49-F238E27FC236}">
                  <a16:creationId xmlns:a16="http://schemas.microsoft.com/office/drawing/2014/main" id="{DF6ED9BB-0510-4FBE-81D4-C62073EF62F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 name="Oval 372">
              <a:extLst>
                <a:ext uri="{FF2B5EF4-FFF2-40B4-BE49-F238E27FC236}">
                  <a16:creationId xmlns:a16="http://schemas.microsoft.com/office/drawing/2014/main" id="{5C54D491-F10F-436E-AA5B-CB028323F41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74" name="Yellow Oval 49">
            <a:extLst>
              <a:ext uri="{FF2B5EF4-FFF2-40B4-BE49-F238E27FC236}">
                <a16:creationId xmlns:a16="http://schemas.microsoft.com/office/drawing/2014/main" id="{79674E32-DE7D-470D-9D5C-4E430B8B44CA}"/>
              </a:ext>
            </a:extLst>
          </p:cNvPr>
          <p:cNvGrpSpPr>
            <a:grpSpLocks noChangeAspect="1"/>
          </p:cNvGrpSpPr>
          <p:nvPr/>
        </p:nvGrpSpPr>
        <p:grpSpPr>
          <a:xfrm>
            <a:off x="2561677" y="907199"/>
            <a:ext cx="201110" cy="201110"/>
            <a:chOff x="864708" y="7928616"/>
            <a:chExt cx="402336" cy="402336"/>
          </a:xfrm>
        </p:grpSpPr>
        <p:sp>
          <p:nvSpPr>
            <p:cNvPr id="375" name="Oval 374">
              <a:extLst>
                <a:ext uri="{FF2B5EF4-FFF2-40B4-BE49-F238E27FC236}">
                  <a16:creationId xmlns:a16="http://schemas.microsoft.com/office/drawing/2014/main" id="{128C8456-16FB-44CC-BDC8-674000825E6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 name="Oval 375">
              <a:extLst>
                <a:ext uri="{FF2B5EF4-FFF2-40B4-BE49-F238E27FC236}">
                  <a16:creationId xmlns:a16="http://schemas.microsoft.com/office/drawing/2014/main" id="{34E4C938-2EFA-435D-8514-99CC4B3496B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77" name="Yellow Oval 50">
            <a:extLst>
              <a:ext uri="{FF2B5EF4-FFF2-40B4-BE49-F238E27FC236}">
                <a16:creationId xmlns:a16="http://schemas.microsoft.com/office/drawing/2014/main" id="{6A580A2A-8D74-40C1-9927-893807B95A4F}"/>
              </a:ext>
            </a:extLst>
          </p:cNvPr>
          <p:cNvGrpSpPr>
            <a:grpSpLocks noChangeAspect="1"/>
          </p:cNvGrpSpPr>
          <p:nvPr/>
        </p:nvGrpSpPr>
        <p:grpSpPr>
          <a:xfrm>
            <a:off x="7741807" y="1592804"/>
            <a:ext cx="201110" cy="201110"/>
            <a:chOff x="864708" y="7928616"/>
            <a:chExt cx="402336" cy="402336"/>
          </a:xfrm>
        </p:grpSpPr>
        <p:sp>
          <p:nvSpPr>
            <p:cNvPr id="378" name="Oval 377">
              <a:extLst>
                <a:ext uri="{FF2B5EF4-FFF2-40B4-BE49-F238E27FC236}">
                  <a16:creationId xmlns:a16="http://schemas.microsoft.com/office/drawing/2014/main" id="{CB64B517-FA6D-41A2-91B4-875F3A4299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66DA5E89-E486-464E-9003-6CC1ECD3E17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0" name="Yellow Oval 51">
            <a:extLst>
              <a:ext uri="{FF2B5EF4-FFF2-40B4-BE49-F238E27FC236}">
                <a16:creationId xmlns:a16="http://schemas.microsoft.com/office/drawing/2014/main" id="{A01D1883-A75E-451D-801B-FFA9E7CEC6C4}"/>
              </a:ext>
            </a:extLst>
          </p:cNvPr>
          <p:cNvGrpSpPr>
            <a:grpSpLocks noChangeAspect="1"/>
          </p:cNvGrpSpPr>
          <p:nvPr/>
        </p:nvGrpSpPr>
        <p:grpSpPr>
          <a:xfrm>
            <a:off x="7488895" y="3047494"/>
            <a:ext cx="201110" cy="201110"/>
            <a:chOff x="864708" y="7928616"/>
            <a:chExt cx="402336" cy="402336"/>
          </a:xfrm>
        </p:grpSpPr>
        <p:sp>
          <p:nvSpPr>
            <p:cNvPr id="381" name="Oval 380">
              <a:extLst>
                <a:ext uri="{FF2B5EF4-FFF2-40B4-BE49-F238E27FC236}">
                  <a16:creationId xmlns:a16="http://schemas.microsoft.com/office/drawing/2014/main" id="{C99C5277-E06C-4486-A89C-94DF07221B3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FADE666F-AFE8-43B6-96A1-E762B637C9D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3" name="Yellow Oval 52">
            <a:extLst>
              <a:ext uri="{FF2B5EF4-FFF2-40B4-BE49-F238E27FC236}">
                <a16:creationId xmlns:a16="http://schemas.microsoft.com/office/drawing/2014/main" id="{E33B0874-5EA4-44EC-B7B1-6EC2037A27A3}"/>
              </a:ext>
            </a:extLst>
          </p:cNvPr>
          <p:cNvGrpSpPr>
            <a:grpSpLocks noChangeAspect="1"/>
          </p:cNvGrpSpPr>
          <p:nvPr/>
        </p:nvGrpSpPr>
        <p:grpSpPr>
          <a:xfrm>
            <a:off x="6675310" y="4767920"/>
            <a:ext cx="201110" cy="201110"/>
            <a:chOff x="864708" y="7928616"/>
            <a:chExt cx="402336" cy="402336"/>
          </a:xfrm>
        </p:grpSpPr>
        <p:sp>
          <p:nvSpPr>
            <p:cNvPr id="384" name="Oval 383">
              <a:extLst>
                <a:ext uri="{FF2B5EF4-FFF2-40B4-BE49-F238E27FC236}">
                  <a16:creationId xmlns:a16="http://schemas.microsoft.com/office/drawing/2014/main" id="{C50A1E29-8AB7-47C8-84F5-DD9A0A121C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Oval 384">
              <a:extLst>
                <a:ext uri="{FF2B5EF4-FFF2-40B4-BE49-F238E27FC236}">
                  <a16:creationId xmlns:a16="http://schemas.microsoft.com/office/drawing/2014/main" id="{39421FAF-32BC-49AE-831A-0B4567A3995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6" name="Yellow Oval 53">
            <a:extLst>
              <a:ext uri="{FF2B5EF4-FFF2-40B4-BE49-F238E27FC236}">
                <a16:creationId xmlns:a16="http://schemas.microsoft.com/office/drawing/2014/main" id="{FBD6C169-41D8-441B-9131-7344E27773BB}"/>
              </a:ext>
            </a:extLst>
          </p:cNvPr>
          <p:cNvGrpSpPr>
            <a:grpSpLocks noChangeAspect="1"/>
          </p:cNvGrpSpPr>
          <p:nvPr/>
        </p:nvGrpSpPr>
        <p:grpSpPr>
          <a:xfrm>
            <a:off x="5660615" y="2354588"/>
            <a:ext cx="201110" cy="201110"/>
            <a:chOff x="864708" y="7928616"/>
            <a:chExt cx="402336" cy="402336"/>
          </a:xfrm>
        </p:grpSpPr>
        <p:sp>
          <p:nvSpPr>
            <p:cNvPr id="387" name="Oval 386">
              <a:extLst>
                <a:ext uri="{FF2B5EF4-FFF2-40B4-BE49-F238E27FC236}">
                  <a16:creationId xmlns:a16="http://schemas.microsoft.com/office/drawing/2014/main" id="{3033E000-6627-43B1-A385-979BA47ECBB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8" name="Oval 387">
              <a:extLst>
                <a:ext uri="{FF2B5EF4-FFF2-40B4-BE49-F238E27FC236}">
                  <a16:creationId xmlns:a16="http://schemas.microsoft.com/office/drawing/2014/main" id="{8D6DA60A-E281-4151-8929-D5E21B3EEEC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9" name="Yellow Oval 54">
            <a:extLst>
              <a:ext uri="{FF2B5EF4-FFF2-40B4-BE49-F238E27FC236}">
                <a16:creationId xmlns:a16="http://schemas.microsoft.com/office/drawing/2014/main" id="{BAD6C0F9-1412-453D-9ED4-27B3C95DE96F}"/>
              </a:ext>
            </a:extLst>
          </p:cNvPr>
          <p:cNvGrpSpPr>
            <a:grpSpLocks noChangeAspect="1"/>
          </p:cNvGrpSpPr>
          <p:nvPr/>
        </p:nvGrpSpPr>
        <p:grpSpPr>
          <a:xfrm>
            <a:off x="2485498" y="1592804"/>
            <a:ext cx="201110" cy="201110"/>
            <a:chOff x="864708" y="7928616"/>
            <a:chExt cx="402336" cy="402336"/>
          </a:xfrm>
        </p:grpSpPr>
        <p:sp>
          <p:nvSpPr>
            <p:cNvPr id="390" name="Oval 389">
              <a:extLst>
                <a:ext uri="{FF2B5EF4-FFF2-40B4-BE49-F238E27FC236}">
                  <a16:creationId xmlns:a16="http://schemas.microsoft.com/office/drawing/2014/main" id="{B371A357-8D1A-4994-BB00-551DA7156B6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Oval 390">
              <a:extLst>
                <a:ext uri="{FF2B5EF4-FFF2-40B4-BE49-F238E27FC236}">
                  <a16:creationId xmlns:a16="http://schemas.microsoft.com/office/drawing/2014/main" id="{2E3FA08A-0945-43D1-A124-A53D5350178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2" name="Yellow Oval 55">
            <a:extLst>
              <a:ext uri="{FF2B5EF4-FFF2-40B4-BE49-F238E27FC236}">
                <a16:creationId xmlns:a16="http://schemas.microsoft.com/office/drawing/2014/main" id="{7B35BEA9-CA2E-4373-ACC7-79C0FCC53BCD}"/>
              </a:ext>
            </a:extLst>
          </p:cNvPr>
          <p:cNvGrpSpPr>
            <a:grpSpLocks noChangeAspect="1"/>
          </p:cNvGrpSpPr>
          <p:nvPr/>
        </p:nvGrpSpPr>
        <p:grpSpPr>
          <a:xfrm>
            <a:off x="3018747" y="518055"/>
            <a:ext cx="201110" cy="201110"/>
            <a:chOff x="864708" y="7928616"/>
            <a:chExt cx="402336" cy="402336"/>
          </a:xfrm>
        </p:grpSpPr>
        <p:sp>
          <p:nvSpPr>
            <p:cNvPr id="393" name="Oval 392">
              <a:extLst>
                <a:ext uri="{FF2B5EF4-FFF2-40B4-BE49-F238E27FC236}">
                  <a16:creationId xmlns:a16="http://schemas.microsoft.com/office/drawing/2014/main" id="{90C3BE5A-A0C9-4A93-8D3A-BF346EC720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4" name="Oval 393">
              <a:extLst>
                <a:ext uri="{FF2B5EF4-FFF2-40B4-BE49-F238E27FC236}">
                  <a16:creationId xmlns:a16="http://schemas.microsoft.com/office/drawing/2014/main" id="{BA0A5F36-E92A-4BCF-B68A-E1F67469A38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5" name="Yellow Oval 56">
            <a:extLst>
              <a:ext uri="{FF2B5EF4-FFF2-40B4-BE49-F238E27FC236}">
                <a16:creationId xmlns:a16="http://schemas.microsoft.com/office/drawing/2014/main" id="{360812EA-D00F-4B1C-956D-A52FA3805FEC}"/>
              </a:ext>
            </a:extLst>
          </p:cNvPr>
          <p:cNvGrpSpPr>
            <a:grpSpLocks noChangeAspect="1"/>
          </p:cNvGrpSpPr>
          <p:nvPr/>
        </p:nvGrpSpPr>
        <p:grpSpPr>
          <a:xfrm>
            <a:off x="7284736" y="2659301"/>
            <a:ext cx="201110" cy="201110"/>
            <a:chOff x="864708" y="7928616"/>
            <a:chExt cx="402336" cy="402336"/>
          </a:xfrm>
        </p:grpSpPr>
        <p:sp>
          <p:nvSpPr>
            <p:cNvPr id="396" name="Oval 395">
              <a:extLst>
                <a:ext uri="{FF2B5EF4-FFF2-40B4-BE49-F238E27FC236}">
                  <a16:creationId xmlns:a16="http://schemas.microsoft.com/office/drawing/2014/main" id="{A3F6D403-0FCD-4936-B088-F7C9990056D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7" name="Oval 396">
              <a:extLst>
                <a:ext uri="{FF2B5EF4-FFF2-40B4-BE49-F238E27FC236}">
                  <a16:creationId xmlns:a16="http://schemas.microsoft.com/office/drawing/2014/main" id="{F76419D0-F29C-4A23-A26D-F7FDDBAD38C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8" name="Yellow Oval 57">
            <a:extLst>
              <a:ext uri="{FF2B5EF4-FFF2-40B4-BE49-F238E27FC236}">
                <a16:creationId xmlns:a16="http://schemas.microsoft.com/office/drawing/2014/main" id="{A8867319-999C-4F39-BCE4-91C78FE138B0}"/>
              </a:ext>
            </a:extLst>
          </p:cNvPr>
          <p:cNvGrpSpPr>
            <a:grpSpLocks noChangeAspect="1"/>
          </p:cNvGrpSpPr>
          <p:nvPr/>
        </p:nvGrpSpPr>
        <p:grpSpPr>
          <a:xfrm>
            <a:off x="6980023" y="4182870"/>
            <a:ext cx="201110" cy="201110"/>
            <a:chOff x="864708" y="7928616"/>
            <a:chExt cx="402336" cy="402336"/>
          </a:xfrm>
        </p:grpSpPr>
        <p:sp>
          <p:nvSpPr>
            <p:cNvPr id="399" name="Oval 398">
              <a:extLst>
                <a:ext uri="{FF2B5EF4-FFF2-40B4-BE49-F238E27FC236}">
                  <a16:creationId xmlns:a16="http://schemas.microsoft.com/office/drawing/2014/main" id="{06FAE6FD-E480-4DB1-BF01-C5D7222AD2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0" name="Oval 399">
              <a:extLst>
                <a:ext uri="{FF2B5EF4-FFF2-40B4-BE49-F238E27FC236}">
                  <a16:creationId xmlns:a16="http://schemas.microsoft.com/office/drawing/2014/main" id="{9DDCFD84-07E6-407D-A60D-9D96CD624BE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01" name="Yellow Oval 58">
            <a:extLst>
              <a:ext uri="{FF2B5EF4-FFF2-40B4-BE49-F238E27FC236}">
                <a16:creationId xmlns:a16="http://schemas.microsoft.com/office/drawing/2014/main" id="{6797429E-8741-4175-B2F2-6ECE2DEF9FF0}"/>
              </a:ext>
            </a:extLst>
          </p:cNvPr>
          <p:cNvGrpSpPr>
            <a:grpSpLocks noChangeAspect="1"/>
          </p:cNvGrpSpPr>
          <p:nvPr/>
        </p:nvGrpSpPr>
        <p:grpSpPr>
          <a:xfrm>
            <a:off x="6444045" y="2202231"/>
            <a:ext cx="201110" cy="201110"/>
            <a:chOff x="864708" y="7928616"/>
            <a:chExt cx="402336" cy="402336"/>
          </a:xfrm>
        </p:grpSpPr>
        <p:sp>
          <p:nvSpPr>
            <p:cNvPr id="402" name="Oval 401">
              <a:extLst>
                <a:ext uri="{FF2B5EF4-FFF2-40B4-BE49-F238E27FC236}">
                  <a16:creationId xmlns:a16="http://schemas.microsoft.com/office/drawing/2014/main" id="{25645394-7154-4599-82BC-371C5F0919D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5C09F044-C904-4BEB-AB16-1BE8FABEF9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04" name="Yellow Oval 59">
            <a:extLst>
              <a:ext uri="{FF2B5EF4-FFF2-40B4-BE49-F238E27FC236}">
                <a16:creationId xmlns:a16="http://schemas.microsoft.com/office/drawing/2014/main" id="{60A561C9-8370-4415-A3E3-63E363EBF326}"/>
              </a:ext>
            </a:extLst>
          </p:cNvPr>
          <p:cNvGrpSpPr>
            <a:grpSpLocks noChangeAspect="1"/>
          </p:cNvGrpSpPr>
          <p:nvPr/>
        </p:nvGrpSpPr>
        <p:grpSpPr>
          <a:xfrm>
            <a:off x="2256963" y="2025498"/>
            <a:ext cx="201110" cy="201110"/>
            <a:chOff x="864708" y="7928616"/>
            <a:chExt cx="402336" cy="402336"/>
          </a:xfrm>
        </p:grpSpPr>
        <p:sp>
          <p:nvSpPr>
            <p:cNvPr id="405" name="Oval 404">
              <a:extLst>
                <a:ext uri="{FF2B5EF4-FFF2-40B4-BE49-F238E27FC236}">
                  <a16:creationId xmlns:a16="http://schemas.microsoft.com/office/drawing/2014/main" id="{68CDB0F7-AF5D-4504-AB19-277C3213799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6" name="Oval 405">
              <a:extLst>
                <a:ext uri="{FF2B5EF4-FFF2-40B4-BE49-F238E27FC236}">
                  <a16:creationId xmlns:a16="http://schemas.microsoft.com/office/drawing/2014/main" id="{0EF1CEF0-DF3B-4BCE-B125-5EEF6C277A1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07" name="Yellow Oval 60">
            <a:extLst>
              <a:ext uri="{FF2B5EF4-FFF2-40B4-BE49-F238E27FC236}">
                <a16:creationId xmlns:a16="http://schemas.microsoft.com/office/drawing/2014/main" id="{FEC696A4-5708-4718-81C7-0D961AAA59C8}"/>
              </a:ext>
            </a:extLst>
          </p:cNvPr>
          <p:cNvGrpSpPr>
            <a:grpSpLocks noChangeAspect="1"/>
          </p:cNvGrpSpPr>
          <p:nvPr/>
        </p:nvGrpSpPr>
        <p:grpSpPr>
          <a:xfrm>
            <a:off x="3732094" y="4335227"/>
            <a:ext cx="201110" cy="201110"/>
            <a:chOff x="864708" y="7928616"/>
            <a:chExt cx="402336" cy="402336"/>
          </a:xfrm>
        </p:grpSpPr>
        <p:sp>
          <p:nvSpPr>
            <p:cNvPr id="408" name="Oval 407">
              <a:extLst>
                <a:ext uri="{FF2B5EF4-FFF2-40B4-BE49-F238E27FC236}">
                  <a16:creationId xmlns:a16="http://schemas.microsoft.com/office/drawing/2014/main" id="{26D19D6D-7BBE-4AAD-9EB7-E109F95D501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9" name="Oval 408">
              <a:extLst>
                <a:ext uri="{FF2B5EF4-FFF2-40B4-BE49-F238E27FC236}">
                  <a16:creationId xmlns:a16="http://schemas.microsoft.com/office/drawing/2014/main" id="{4A9C4F3E-B944-4D00-B059-2B5BCD0F2EF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0" name="Yellow Oval 61">
            <a:extLst>
              <a:ext uri="{FF2B5EF4-FFF2-40B4-BE49-F238E27FC236}">
                <a16:creationId xmlns:a16="http://schemas.microsoft.com/office/drawing/2014/main" id="{F3F65199-AADA-4CE4-87AE-BFEAD5AFC35A}"/>
              </a:ext>
            </a:extLst>
          </p:cNvPr>
          <p:cNvGrpSpPr>
            <a:grpSpLocks noChangeAspect="1"/>
          </p:cNvGrpSpPr>
          <p:nvPr/>
        </p:nvGrpSpPr>
        <p:grpSpPr>
          <a:xfrm>
            <a:off x="7132380" y="1211913"/>
            <a:ext cx="201110" cy="201110"/>
            <a:chOff x="864708" y="7928616"/>
            <a:chExt cx="402336" cy="402336"/>
          </a:xfrm>
        </p:grpSpPr>
        <p:sp>
          <p:nvSpPr>
            <p:cNvPr id="411" name="Oval 410">
              <a:extLst>
                <a:ext uri="{FF2B5EF4-FFF2-40B4-BE49-F238E27FC236}">
                  <a16:creationId xmlns:a16="http://schemas.microsoft.com/office/drawing/2014/main" id="{BCA8DE35-15D2-458E-ACED-34B6ACCE055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Oval 411">
              <a:extLst>
                <a:ext uri="{FF2B5EF4-FFF2-40B4-BE49-F238E27FC236}">
                  <a16:creationId xmlns:a16="http://schemas.microsoft.com/office/drawing/2014/main" id="{059EFC85-4D73-4399-9B79-58230C3E73F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3" name="Yellow Oval 62">
            <a:extLst>
              <a:ext uri="{FF2B5EF4-FFF2-40B4-BE49-F238E27FC236}">
                <a16:creationId xmlns:a16="http://schemas.microsoft.com/office/drawing/2014/main" id="{5F7437D4-1B04-4986-B0CA-8BE1ACC33DFB}"/>
              </a:ext>
            </a:extLst>
          </p:cNvPr>
          <p:cNvGrpSpPr>
            <a:grpSpLocks noChangeAspect="1"/>
          </p:cNvGrpSpPr>
          <p:nvPr/>
        </p:nvGrpSpPr>
        <p:grpSpPr>
          <a:xfrm>
            <a:off x="6903845" y="3954335"/>
            <a:ext cx="201110" cy="201110"/>
            <a:chOff x="864708" y="7928616"/>
            <a:chExt cx="402336" cy="402336"/>
          </a:xfrm>
        </p:grpSpPr>
        <p:sp>
          <p:nvSpPr>
            <p:cNvPr id="414" name="Oval 413">
              <a:extLst>
                <a:ext uri="{FF2B5EF4-FFF2-40B4-BE49-F238E27FC236}">
                  <a16:creationId xmlns:a16="http://schemas.microsoft.com/office/drawing/2014/main" id="{26D7EA2B-6BD9-4ED1-A691-78CF6C6FEDC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5" name="Oval 414">
              <a:extLst>
                <a:ext uri="{FF2B5EF4-FFF2-40B4-BE49-F238E27FC236}">
                  <a16:creationId xmlns:a16="http://schemas.microsoft.com/office/drawing/2014/main" id="{667717E4-FC4A-4010-A338-CA56B301EC7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6" name="Yellow Oval 63">
            <a:extLst>
              <a:ext uri="{FF2B5EF4-FFF2-40B4-BE49-F238E27FC236}">
                <a16:creationId xmlns:a16="http://schemas.microsoft.com/office/drawing/2014/main" id="{1C9E2225-2D3D-4E61-A63A-37B5683E6AC0}"/>
              </a:ext>
            </a:extLst>
          </p:cNvPr>
          <p:cNvGrpSpPr>
            <a:grpSpLocks noChangeAspect="1"/>
          </p:cNvGrpSpPr>
          <p:nvPr/>
        </p:nvGrpSpPr>
        <p:grpSpPr>
          <a:xfrm>
            <a:off x="6574755" y="4487583"/>
            <a:ext cx="201110" cy="201110"/>
            <a:chOff x="864708" y="7928616"/>
            <a:chExt cx="402336" cy="402336"/>
          </a:xfrm>
        </p:grpSpPr>
        <p:sp>
          <p:nvSpPr>
            <p:cNvPr id="417" name="Oval 416">
              <a:extLst>
                <a:ext uri="{FF2B5EF4-FFF2-40B4-BE49-F238E27FC236}">
                  <a16:creationId xmlns:a16="http://schemas.microsoft.com/office/drawing/2014/main" id="{72A30BD2-24C0-4BEC-A121-ACFDE708FCD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8" name="Oval 417">
              <a:extLst>
                <a:ext uri="{FF2B5EF4-FFF2-40B4-BE49-F238E27FC236}">
                  <a16:creationId xmlns:a16="http://schemas.microsoft.com/office/drawing/2014/main" id="{EAAEB5A0-668D-46C9-A10A-77028527ADC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9" name="Yellow Oval 64">
            <a:extLst>
              <a:ext uri="{FF2B5EF4-FFF2-40B4-BE49-F238E27FC236}">
                <a16:creationId xmlns:a16="http://schemas.microsoft.com/office/drawing/2014/main" id="{DC6F8A40-0DAF-47E6-A368-74CF72BA8C2A}"/>
              </a:ext>
            </a:extLst>
          </p:cNvPr>
          <p:cNvGrpSpPr>
            <a:grpSpLocks noChangeAspect="1"/>
          </p:cNvGrpSpPr>
          <p:nvPr/>
        </p:nvGrpSpPr>
        <p:grpSpPr>
          <a:xfrm>
            <a:off x="5507052" y="3116372"/>
            <a:ext cx="201110" cy="201110"/>
            <a:chOff x="864708" y="7928616"/>
            <a:chExt cx="402336" cy="402336"/>
          </a:xfrm>
        </p:grpSpPr>
        <p:sp>
          <p:nvSpPr>
            <p:cNvPr id="420" name="Oval 419">
              <a:extLst>
                <a:ext uri="{FF2B5EF4-FFF2-40B4-BE49-F238E27FC236}">
                  <a16:creationId xmlns:a16="http://schemas.microsoft.com/office/drawing/2014/main" id="{CAA57171-486D-4708-8581-057471B54F4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1" name="Oval 420">
              <a:extLst>
                <a:ext uri="{FF2B5EF4-FFF2-40B4-BE49-F238E27FC236}">
                  <a16:creationId xmlns:a16="http://schemas.microsoft.com/office/drawing/2014/main" id="{85D5F511-F390-432F-9D16-8E3A5D47417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22" name="Yellow Oval 65">
            <a:extLst>
              <a:ext uri="{FF2B5EF4-FFF2-40B4-BE49-F238E27FC236}">
                <a16:creationId xmlns:a16="http://schemas.microsoft.com/office/drawing/2014/main" id="{04BA6252-868D-4BBD-A8BA-F34B230A9686}"/>
              </a:ext>
            </a:extLst>
          </p:cNvPr>
          <p:cNvGrpSpPr>
            <a:grpSpLocks noChangeAspect="1"/>
          </p:cNvGrpSpPr>
          <p:nvPr/>
        </p:nvGrpSpPr>
        <p:grpSpPr>
          <a:xfrm>
            <a:off x="1926666" y="1592804"/>
            <a:ext cx="201110" cy="201110"/>
            <a:chOff x="864708" y="7928616"/>
            <a:chExt cx="402336" cy="402336"/>
          </a:xfrm>
        </p:grpSpPr>
        <p:sp>
          <p:nvSpPr>
            <p:cNvPr id="423" name="Oval 422">
              <a:extLst>
                <a:ext uri="{FF2B5EF4-FFF2-40B4-BE49-F238E27FC236}">
                  <a16:creationId xmlns:a16="http://schemas.microsoft.com/office/drawing/2014/main" id="{279F233C-C929-4519-AD65-33079803FED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Oval 423">
              <a:extLst>
                <a:ext uri="{FF2B5EF4-FFF2-40B4-BE49-F238E27FC236}">
                  <a16:creationId xmlns:a16="http://schemas.microsoft.com/office/drawing/2014/main" id="{ED3535FD-7726-4E4C-9285-27A7DD75647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25" name="Yellow Oval 66">
            <a:extLst>
              <a:ext uri="{FF2B5EF4-FFF2-40B4-BE49-F238E27FC236}">
                <a16:creationId xmlns:a16="http://schemas.microsoft.com/office/drawing/2014/main" id="{E974A6A2-00FE-49DE-9B34-EF3EDCFA4D3C}"/>
              </a:ext>
            </a:extLst>
          </p:cNvPr>
          <p:cNvGrpSpPr>
            <a:grpSpLocks noChangeAspect="1"/>
          </p:cNvGrpSpPr>
          <p:nvPr/>
        </p:nvGrpSpPr>
        <p:grpSpPr>
          <a:xfrm>
            <a:off x="4847028" y="480283"/>
            <a:ext cx="201110" cy="201110"/>
            <a:chOff x="864708" y="7928616"/>
            <a:chExt cx="402336" cy="402336"/>
          </a:xfrm>
        </p:grpSpPr>
        <p:sp>
          <p:nvSpPr>
            <p:cNvPr id="426" name="Oval 425">
              <a:extLst>
                <a:ext uri="{FF2B5EF4-FFF2-40B4-BE49-F238E27FC236}">
                  <a16:creationId xmlns:a16="http://schemas.microsoft.com/office/drawing/2014/main" id="{F961269D-C767-4945-8247-8C4085A77BF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Oval 426">
              <a:extLst>
                <a:ext uri="{FF2B5EF4-FFF2-40B4-BE49-F238E27FC236}">
                  <a16:creationId xmlns:a16="http://schemas.microsoft.com/office/drawing/2014/main" id="{0CF6AB04-FF6D-4FA1-A007-89F9A10171E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28" name="Yellow Oval 67">
            <a:extLst>
              <a:ext uri="{FF2B5EF4-FFF2-40B4-BE49-F238E27FC236}">
                <a16:creationId xmlns:a16="http://schemas.microsoft.com/office/drawing/2014/main" id="{DAF1FE2D-847A-4763-BE14-6B968B5CA043}"/>
              </a:ext>
            </a:extLst>
          </p:cNvPr>
          <p:cNvGrpSpPr>
            <a:grpSpLocks noChangeAspect="1"/>
          </p:cNvGrpSpPr>
          <p:nvPr/>
        </p:nvGrpSpPr>
        <p:grpSpPr>
          <a:xfrm>
            <a:off x="4389959" y="1211913"/>
            <a:ext cx="201110" cy="201110"/>
            <a:chOff x="864708" y="7928616"/>
            <a:chExt cx="402336" cy="402336"/>
          </a:xfrm>
        </p:grpSpPr>
        <p:sp>
          <p:nvSpPr>
            <p:cNvPr id="429" name="Oval 428">
              <a:extLst>
                <a:ext uri="{FF2B5EF4-FFF2-40B4-BE49-F238E27FC236}">
                  <a16:creationId xmlns:a16="http://schemas.microsoft.com/office/drawing/2014/main" id="{D583FADA-75DD-4675-826D-65592522407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Oval 429">
              <a:extLst>
                <a:ext uri="{FF2B5EF4-FFF2-40B4-BE49-F238E27FC236}">
                  <a16:creationId xmlns:a16="http://schemas.microsoft.com/office/drawing/2014/main" id="{EE9F613D-1B40-460C-9B96-DDAED07800B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31" name="Yellow Oval 68">
            <a:extLst>
              <a:ext uri="{FF2B5EF4-FFF2-40B4-BE49-F238E27FC236}">
                <a16:creationId xmlns:a16="http://schemas.microsoft.com/office/drawing/2014/main" id="{DEFFBFBF-3D9D-42E5-A569-42F431B32B12}"/>
              </a:ext>
            </a:extLst>
          </p:cNvPr>
          <p:cNvGrpSpPr>
            <a:grpSpLocks noChangeAspect="1"/>
          </p:cNvGrpSpPr>
          <p:nvPr/>
        </p:nvGrpSpPr>
        <p:grpSpPr>
          <a:xfrm>
            <a:off x="6466899" y="4182870"/>
            <a:ext cx="201110" cy="201110"/>
            <a:chOff x="864708" y="7928616"/>
            <a:chExt cx="402336" cy="402336"/>
          </a:xfrm>
        </p:grpSpPr>
        <p:sp>
          <p:nvSpPr>
            <p:cNvPr id="432" name="Oval 431">
              <a:extLst>
                <a:ext uri="{FF2B5EF4-FFF2-40B4-BE49-F238E27FC236}">
                  <a16:creationId xmlns:a16="http://schemas.microsoft.com/office/drawing/2014/main" id="{DC16D476-2589-4275-9AA2-D99A1AB62DD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3" name="Oval 432">
              <a:extLst>
                <a:ext uri="{FF2B5EF4-FFF2-40B4-BE49-F238E27FC236}">
                  <a16:creationId xmlns:a16="http://schemas.microsoft.com/office/drawing/2014/main" id="{E9CB85BB-F118-4483-9505-2630B2611C6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34" name="Yellow Oval 69">
            <a:extLst>
              <a:ext uri="{FF2B5EF4-FFF2-40B4-BE49-F238E27FC236}">
                <a16:creationId xmlns:a16="http://schemas.microsoft.com/office/drawing/2014/main" id="{CE6C324A-C1E1-4B9F-84DA-85AE876438E4}"/>
              </a:ext>
            </a:extLst>
          </p:cNvPr>
          <p:cNvGrpSpPr>
            <a:grpSpLocks noChangeAspect="1"/>
          </p:cNvGrpSpPr>
          <p:nvPr/>
        </p:nvGrpSpPr>
        <p:grpSpPr>
          <a:xfrm>
            <a:off x="5660615" y="2025498"/>
            <a:ext cx="201110" cy="201110"/>
            <a:chOff x="864708" y="7928616"/>
            <a:chExt cx="402336" cy="402336"/>
          </a:xfrm>
        </p:grpSpPr>
        <p:sp>
          <p:nvSpPr>
            <p:cNvPr id="435" name="Oval 434">
              <a:extLst>
                <a:ext uri="{FF2B5EF4-FFF2-40B4-BE49-F238E27FC236}">
                  <a16:creationId xmlns:a16="http://schemas.microsoft.com/office/drawing/2014/main" id="{6F7AC503-5F81-4564-8E80-E730CD501A3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Oval 435">
              <a:extLst>
                <a:ext uri="{FF2B5EF4-FFF2-40B4-BE49-F238E27FC236}">
                  <a16:creationId xmlns:a16="http://schemas.microsoft.com/office/drawing/2014/main" id="{BD2B5886-9B4C-4E05-B471-B8F4BB2AD02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37" name="Yellow Oval 70">
            <a:extLst>
              <a:ext uri="{FF2B5EF4-FFF2-40B4-BE49-F238E27FC236}">
                <a16:creationId xmlns:a16="http://schemas.microsoft.com/office/drawing/2014/main" id="{D5F3DA07-FD96-47E0-824D-E7E9C710A33B}"/>
              </a:ext>
            </a:extLst>
          </p:cNvPr>
          <p:cNvGrpSpPr>
            <a:grpSpLocks noChangeAspect="1"/>
          </p:cNvGrpSpPr>
          <p:nvPr/>
        </p:nvGrpSpPr>
        <p:grpSpPr>
          <a:xfrm>
            <a:off x="3628174" y="5325546"/>
            <a:ext cx="201110" cy="201110"/>
            <a:chOff x="864708" y="7928616"/>
            <a:chExt cx="402336" cy="402336"/>
          </a:xfrm>
        </p:grpSpPr>
        <p:sp>
          <p:nvSpPr>
            <p:cNvPr id="438" name="Oval 437">
              <a:extLst>
                <a:ext uri="{FF2B5EF4-FFF2-40B4-BE49-F238E27FC236}">
                  <a16:creationId xmlns:a16="http://schemas.microsoft.com/office/drawing/2014/main" id="{1649121D-1E50-49E9-8988-DE60CD773CA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9F425A35-FDC2-40A3-84B9-C2476544232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0" name="Yellow Oval 71">
            <a:extLst>
              <a:ext uri="{FF2B5EF4-FFF2-40B4-BE49-F238E27FC236}">
                <a16:creationId xmlns:a16="http://schemas.microsoft.com/office/drawing/2014/main" id="{56A08B6D-7196-4AB4-A09A-EE0E6CA14FF1}"/>
              </a:ext>
            </a:extLst>
          </p:cNvPr>
          <p:cNvGrpSpPr>
            <a:grpSpLocks noChangeAspect="1"/>
          </p:cNvGrpSpPr>
          <p:nvPr/>
        </p:nvGrpSpPr>
        <p:grpSpPr>
          <a:xfrm>
            <a:off x="3551996" y="4411405"/>
            <a:ext cx="201110" cy="201110"/>
            <a:chOff x="864708" y="7928616"/>
            <a:chExt cx="402336" cy="402336"/>
          </a:xfrm>
        </p:grpSpPr>
        <p:sp>
          <p:nvSpPr>
            <p:cNvPr id="441" name="Oval 440">
              <a:extLst>
                <a:ext uri="{FF2B5EF4-FFF2-40B4-BE49-F238E27FC236}">
                  <a16:creationId xmlns:a16="http://schemas.microsoft.com/office/drawing/2014/main" id="{A1B4EA4C-777E-462E-BBB3-3673ED77FF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6F66E008-B269-403D-966F-999A4C8CE55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3" name="Yellow Oval 72">
            <a:extLst>
              <a:ext uri="{FF2B5EF4-FFF2-40B4-BE49-F238E27FC236}">
                <a16:creationId xmlns:a16="http://schemas.microsoft.com/office/drawing/2014/main" id="{2FACBB5A-94B4-46AC-885A-DAD545CEB63D}"/>
              </a:ext>
            </a:extLst>
          </p:cNvPr>
          <p:cNvGrpSpPr>
            <a:grpSpLocks noChangeAspect="1"/>
          </p:cNvGrpSpPr>
          <p:nvPr/>
        </p:nvGrpSpPr>
        <p:grpSpPr>
          <a:xfrm>
            <a:off x="4542315" y="980013"/>
            <a:ext cx="201110" cy="201110"/>
            <a:chOff x="864708" y="7928616"/>
            <a:chExt cx="402336" cy="402336"/>
          </a:xfrm>
        </p:grpSpPr>
        <p:sp>
          <p:nvSpPr>
            <p:cNvPr id="444" name="Oval 443">
              <a:extLst>
                <a:ext uri="{FF2B5EF4-FFF2-40B4-BE49-F238E27FC236}">
                  <a16:creationId xmlns:a16="http://schemas.microsoft.com/office/drawing/2014/main" id="{DBB589AF-B778-4E10-B8E9-B0D1C01F535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5" name="Oval 444">
              <a:extLst>
                <a:ext uri="{FF2B5EF4-FFF2-40B4-BE49-F238E27FC236}">
                  <a16:creationId xmlns:a16="http://schemas.microsoft.com/office/drawing/2014/main" id="{E039EF29-FDCF-4453-8AFA-660D42C4626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6" name="Yellow Oval 73">
            <a:extLst>
              <a:ext uri="{FF2B5EF4-FFF2-40B4-BE49-F238E27FC236}">
                <a16:creationId xmlns:a16="http://schemas.microsoft.com/office/drawing/2014/main" id="{2514B00B-8DDA-40B7-983F-188A54632A49}"/>
              </a:ext>
            </a:extLst>
          </p:cNvPr>
          <p:cNvGrpSpPr>
            <a:grpSpLocks noChangeAspect="1"/>
          </p:cNvGrpSpPr>
          <p:nvPr/>
        </p:nvGrpSpPr>
        <p:grpSpPr>
          <a:xfrm>
            <a:off x="6980023" y="3649621"/>
            <a:ext cx="201110" cy="201110"/>
            <a:chOff x="864708" y="7928616"/>
            <a:chExt cx="402336" cy="402336"/>
          </a:xfrm>
        </p:grpSpPr>
        <p:sp>
          <p:nvSpPr>
            <p:cNvPr id="447" name="Oval 446">
              <a:extLst>
                <a:ext uri="{FF2B5EF4-FFF2-40B4-BE49-F238E27FC236}">
                  <a16:creationId xmlns:a16="http://schemas.microsoft.com/office/drawing/2014/main" id="{23FFCE88-E487-4E83-8133-73B9D564B61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8" name="Oval 447">
              <a:extLst>
                <a:ext uri="{FF2B5EF4-FFF2-40B4-BE49-F238E27FC236}">
                  <a16:creationId xmlns:a16="http://schemas.microsoft.com/office/drawing/2014/main" id="{F098FDB0-98B5-4149-AF0D-A2A1C3C5734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9" name="Yellow Oval 74">
            <a:extLst>
              <a:ext uri="{FF2B5EF4-FFF2-40B4-BE49-F238E27FC236}">
                <a16:creationId xmlns:a16="http://schemas.microsoft.com/office/drawing/2014/main" id="{A4EF5EA6-CB5C-4732-B8FA-ECA1B3083D84}"/>
              </a:ext>
            </a:extLst>
          </p:cNvPr>
          <p:cNvGrpSpPr>
            <a:grpSpLocks noChangeAspect="1"/>
          </p:cNvGrpSpPr>
          <p:nvPr/>
        </p:nvGrpSpPr>
        <p:grpSpPr>
          <a:xfrm>
            <a:off x="6218240" y="2278410"/>
            <a:ext cx="201110" cy="201110"/>
            <a:chOff x="864708" y="7928616"/>
            <a:chExt cx="402336" cy="402336"/>
          </a:xfrm>
        </p:grpSpPr>
        <p:sp>
          <p:nvSpPr>
            <p:cNvPr id="450" name="Oval 449">
              <a:extLst>
                <a:ext uri="{FF2B5EF4-FFF2-40B4-BE49-F238E27FC236}">
                  <a16:creationId xmlns:a16="http://schemas.microsoft.com/office/drawing/2014/main" id="{63495946-7EE3-4C11-96E2-2A2E32030BC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Oval 450">
              <a:extLst>
                <a:ext uri="{FF2B5EF4-FFF2-40B4-BE49-F238E27FC236}">
                  <a16:creationId xmlns:a16="http://schemas.microsoft.com/office/drawing/2014/main" id="{1D710580-FF38-4AFC-87B7-4919739F665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2" name="Yellow Oval 75">
            <a:extLst>
              <a:ext uri="{FF2B5EF4-FFF2-40B4-BE49-F238E27FC236}">
                <a16:creationId xmlns:a16="http://schemas.microsoft.com/office/drawing/2014/main" id="{F8E459CF-0EF8-40F0-AEBD-F948BFDCD9AD}"/>
              </a:ext>
            </a:extLst>
          </p:cNvPr>
          <p:cNvGrpSpPr>
            <a:grpSpLocks noChangeAspect="1"/>
          </p:cNvGrpSpPr>
          <p:nvPr/>
        </p:nvGrpSpPr>
        <p:grpSpPr>
          <a:xfrm>
            <a:off x="6017129" y="3116372"/>
            <a:ext cx="201110" cy="201110"/>
            <a:chOff x="864708" y="7928616"/>
            <a:chExt cx="402336" cy="402336"/>
          </a:xfrm>
        </p:grpSpPr>
        <p:sp>
          <p:nvSpPr>
            <p:cNvPr id="453" name="Oval 452">
              <a:extLst>
                <a:ext uri="{FF2B5EF4-FFF2-40B4-BE49-F238E27FC236}">
                  <a16:creationId xmlns:a16="http://schemas.microsoft.com/office/drawing/2014/main" id="{EA99E6DD-0CAF-4688-807B-53F705566E3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Oval 453">
              <a:extLst>
                <a:ext uri="{FF2B5EF4-FFF2-40B4-BE49-F238E27FC236}">
                  <a16:creationId xmlns:a16="http://schemas.microsoft.com/office/drawing/2014/main" id="{4763FCF8-0F72-48D5-B5D9-27E71338BB3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5" name="Yellow Oval 76">
            <a:extLst>
              <a:ext uri="{FF2B5EF4-FFF2-40B4-BE49-F238E27FC236}">
                <a16:creationId xmlns:a16="http://schemas.microsoft.com/office/drawing/2014/main" id="{9306F4F0-E86B-45A1-ADD3-94D50483E4F6}"/>
              </a:ext>
            </a:extLst>
          </p:cNvPr>
          <p:cNvGrpSpPr>
            <a:grpSpLocks noChangeAspect="1"/>
          </p:cNvGrpSpPr>
          <p:nvPr/>
        </p:nvGrpSpPr>
        <p:grpSpPr>
          <a:xfrm>
            <a:off x="3628174" y="5020832"/>
            <a:ext cx="201110" cy="201110"/>
            <a:chOff x="864708" y="7928616"/>
            <a:chExt cx="402336" cy="402336"/>
          </a:xfrm>
        </p:grpSpPr>
        <p:sp>
          <p:nvSpPr>
            <p:cNvPr id="456" name="Oval 455">
              <a:extLst>
                <a:ext uri="{FF2B5EF4-FFF2-40B4-BE49-F238E27FC236}">
                  <a16:creationId xmlns:a16="http://schemas.microsoft.com/office/drawing/2014/main" id="{A171C269-0A1C-4F23-BBF4-C2991770E13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Oval 456">
              <a:extLst>
                <a:ext uri="{FF2B5EF4-FFF2-40B4-BE49-F238E27FC236}">
                  <a16:creationId xmlns:a16="http://schemas.microsoft.com/office/drawing/2014/main" id="{C5CD6DF5-8DEE-4E91-A484-E31478887F7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58" name="Yellow Oval 77">
            <a:extLst>
              <a:ext uri="{FF2B5EF4-FFF2-40B4-BE49-F238E27FC236}">
                <a16:creationId xmlns:a16="http://schemas.microsoft.com/office/drawing/2014/main" id="{1D4D14A3-23BC-494E-9882-04DCA7A15CB2}"/>
              </a:ext>
            </a:extLst>
          </p:cNvPr>
          <p:cNvGrpSpPr>
            <a:grpSpLocks noChangeAspect="1"/>
          </p:cNvGrpSpPr>
          <p:nvPr/>
        </p:nvGrpSpPr>
        <p:grpSpPr>
          <a:xfrm>
            <a:off x="4877817" y="907199"/>
            <a:ext cx="201110" cy="201110"/>
            <a:chOff x="864708" y="7928616"/>
            <a:chExt cx="402336" cy="402336"/>
          </a:xfrm>
        </p:grpSpPr>
        <p:sp>
          <p:nvSpPr>
            <p:cNvPr id="459" name="Oval 458">
              <a:extLst>
                <a:ext uri="{FF2B5EF4-FFF2-40B4-BE49-F238E27FC236}">
                  <a16:creationId xmlns:a16="http://schemas.microsoft.com/office/drawing/2014/main" id="{B333BAEB-7DB8-4663-9429-835B1C42DBD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Oval 459">
              <a:extLst>
                <a:ext uri="{FF2B5EF4-FFF2-40B4-BE49-F238E27FC236}">
                  <a16:creationId xmlns:a16="http://schemas.microsoft.com/office/drawing/2014/main" id="{8B872CBF-ED39-4F50-B05A-96A310254E1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1" name="Yellow Oval 78">
            <a:extLst>
              <a:ext uri="{FF2B5EF4-FFF2-40B4-BE49-F238E27FC236}">
                <a16:creationId xmlns:a16="http://schemas.microsoft.com/office/drawing/2014/main" id="{09B1835F-C260-4284-B3FE-974D979A7D08}"/>
              </a:ext>
            </a:extLst>
          </p:cNvPr>
          <p:cNvGrpSpPr>
            <a:grpSpLocks noChangeAspect="1"/>
          </p:cNvGrpSpPr>
          <p:nvPr/>
        </p:nvGrpSpPr>
        <p:grpSpPr>
          <a:xfrm>
            <a:off x="6751487" y="4182870"/>
            <a:ext cx="201110" cy="201110"/>
            <a:chOff x="864708" y="7928616"/>
            <a:chExt cx="402336" cy="402336"/>
          </a:xfrm>
        </p:grpSpPr>
        <p:sp>
          <p:nvSpPr>
            <p:cNvPr id="462" name="Oval 461">
              <a:extLst>
                <a:ext uri="{FF2B5EF4-FFF2-40B4-BE49-F238E27FC236}">
                  <a16:creationId xmlns:a16="http://schemas.microsoft.com/office/drawing/2014/main" id="{F0EF6E4C-74DA-4A46-967B-EF6A1919190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3" name="Oval 462">
              <a:extLst>
                <a:ext uri="{FF2B5EF4-FFF2-40B4-BE49-F238E27FC236}">
                  <a16:creationId xmlns:a16="http://schemas.microsoft.com/office/drawing/2014/main" id="{9FA957E9-254C-4FA6-B5B2-304C81035D3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4" name="Yellow Oval 79">
            <a:extLst>
              <a:ext uri="{FF2B5EF4-FFF2-40B4-BE49-F238E27FC236}">
                <a16:creationId xmlns:a16="http://schemas.microsoft.com/office/drawing/2014/main" id="{281BFC5B-5D6E-41D7-B48A-2477E4DEA75E}"/>
              </a:ext>
            </a:extLst>
          </p:cNvPr>
          <p:cNvGrpSpPr>
            <a:grpSpLocks noChangeAspect="1"/>
          </p:cNvGrpSpPr>
          <p:nvPr/>
        </p:nvGrpSpPr>
        <p:grpSpPr>
          <a:xfrm>
            <a:off x="6218240" y="4106692"/>
            <a:ext cx="201110" cy="201110"/>
            <a:chOff x="864708" y="7928616"/>
            <a:chExt cx="402336" cy="402336"/>
          </a:xfrm>
        </p:grpSpPr>
        <p:sp>
          <p:nvSpPr>
            <p:cNvPr id="465" name="Oval 464">
              <a:extLst>
                <a:ext uri="{FF2B5EF4-FFF2-40B4-BE49-F238E27FC236}">
                  <a16:creationId xmlns:a16="http://schemas.microsoft.com/office/drawing/2014/main" id="{546728FE-8751-4CF4-A7D0-FC61BD9FA45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6" name="Oval 465">
              <a:extLst>
                <a:ext uri="{FF2B5EF4-FFF2-40B4-BE49-F238E27FC236}">
                  <a16:creationId xmlns:a16="http://schemas.microsoft.com/office/drawing/2014/main" id="{B1C7961A-04A2-42EE-BB8A-FE667FBD495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7" name="Yellow Oval 80">
            <a:extLst>
              <a:ext uri="{FF2B5EF4-FFF2-40B4-BE49-F238E27FC236}">
                <a16:creationId xmlns:a16="http://schemas.microsoft.com/office/drawing/2014/main" id="{704E35CF-63D2-4C69-B5CF-986060F68EE0}"/>
              </a:ext>
            </a:extLst>
          </p:cNvPr>
          <p:cNvGrpSpPr>
            <a:grpSpLocks noChangeAspect="1"/>
          </p:cNvGrpSpPr>
          <p:nvPr/>
        </p:nvGrpSpPr>
        <p:grpSpPr>
          <a:xfrm>
            <a:off x="6294418" y="3649621"/>
            <a:ext cx="201110" cy="201110"/>
            <a:chOff x="864708" y="7928616"/>
            <a:chExt cx="402336" cy="402336"/>
          </a:xfrm>
        </p:grpSpPr>
        <p:sp>
          <p:nvSpPr>
            <p:cNvPr id="468" name="Oval 467">
              <a:extLst>
                <a:ext uri="{FF2B5EF4-FFF2-40B4-BE49-F238E27FC236}">
                  <a16:creationId xmlns:a16="http://schemas.microsoft.com/office/drawing/2014/main" id="{1A679C4E-30D7-4620-BBD1-0BF6BDC002F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9" name="Oval 468">
              <a:extLst>
                <a:ext uri="{FF2B5EF4-FFF2-40B4-BE49-F238E27FC236}">
                  <a16:creationId xmlns:a16="http://schemas.microsoft.com/office/drawing/2014/main" id="{B5FB667A-C39F-477E-9AD2-F129D7A9D9A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0" name="Yellow Oval 81">
            <a:extLst>
              <a:ext uri="{FF2B5EF4-FFF2-40B4-BE49-F238E27FC236}">
                <a16:creationId xmlns:a16="http://schemas.microsoft.com/office/drawing/2014/main" id="{8AAD8140-2D66-4BFD-9D88-CE1BAA567DEF}"/>
              </a:ext>
            </a:extLst>
          </p:cNvPr>
          <p:cNvGrpSpPr>
            <a:grpSpLocks noChangeAspect="1"/>
          </p:cNvGrpSpPr>
          <p:nvPr/>
        </p:nvGrpSpPr>
        <p:grpSpPr>
          <a:xfrm>
            <a:off x="3171104" y="1211913"/>
            <a:ext cx="201110" cy="201110"/>
            <a:chOff x="864708" y="7928616"/>
            <a:chExt cx="402336" cy="402336"/>
          </a:xfrm>
        </p:grpSpPr>
        <p:sp>
          <p:nvSpPr>
            <p:cNvPr id="471" name="Oval 470">
              <a:extLst>
                <a:ext uri="{FF2B5EF4-FFF2-40B4-BE49-F238E27FC236}">
                  <a16:creationId xmlns:a16="http://schemas.microsoft.com/office/drawing/2014/main" id="{BBF6BA03-5780-454D-BDB5-5F2E994BF56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Oval 471">
              <a:extLst>
                <a:ext uri="{FF2B5EF4-FFF2-40B4-BE49-F238E27FC236}">
                  <a16:creationId xmlns:a16="http://schemas.microsoft.com/office/drawing/2014/main" id="{6CF07E55-BD16-4673-B9A7-3FD269C04B1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3" name="Yellow Oval 82">
            <a:extLst>
              <a:ext uri="{FF2B5EF4-FFF2-40B4-BE49-F238E27FC236}">
                <a16:creationId xmlns:a16="http://schemas.microsoft.com/office/drawing/2014/main" id="{CBEE6845-37F2-4A22-8284-422962F4B4AC}"/>
              </a:ext>
            </a:extLst>
          </p:cNvPr>
          <p:cNvGrpSpPr>
            <a:grpSpLocks noChangeAspect="1"/>
          </p:cNvGrpSpPr>
          <p:nvPr/>
        </p:nvGrpSpPr>
        <p:grpSpPr>
          <a:xfrm>
            <a:off x="4466137" y="4335227"/>
            <a:ext cx="201110" cy="201110"/>
            <a:chOff x="864708" y="7928616"/>
            <a:chExt cx="402336" cy="402336"/>
          </a:xfrm>
        </p:grpSpPr>
        <p:sp>
          <p:nvSpPr>
            <p:cNvPr id="474" name="Oval 473">
              <a:extLst>
                <a:ext uri="{FF2B5EF4-FFF2-40B4-BE49-F238E27FC236}">
                  <a16:creationId xmlns:a16="http://schemas.microsoft.com/office/drawing/2014/main" id="{F11A0945-4670-4F27-952D-27A8A6CDCC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5" name="Oval 474">
              <a:extLst>
                <a:ext uri="{FF2B5EF4-FFF2-40B4-BE49-F238E27FC236}">
                  <a16:creationId xmlns:a16="http://schemas.microsoft.com/office/drawing/2014/main" id="{929CE4A9-C24F-48FF-92D7-654228D5AE1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6" name="Yellow Oval 83">
            <a:extLst>
              <a:ext uri="{FF2B5EF4-FFF2-40B4-BE49-F238E27FC236}">
                <a16:creationId xmlns:a16="http://schemas.microsoft.com/office/drawing/2014/main" id="{896C2A28-3C45-4472-917E-00220A13187B}"/>
              </a:ext>
            </a:extLst>
          </p:cNvPr>
          <p:cNvGrpSpPr>
            <a:grpSpLocks noChangeAspect="1"/>
          </p:cNvGrpSpPr>
          <p:nvPr/>
        </p:nvGrpSpPr>
        <p:grpSpPr>
          <a:xfrm>
            <a:off x="6827667" y="2025498"/>
            <a:ext cx="201110" cy="201110"/>
            <a:chOff x="864708" y="7928616"/>
            <a:chExt cx="402336" cy="402336"/>
          </a:xfrm>
        </p:grpSpPr>
        <p:sp>
          <p:nvSpPr>
            <p:cNvPr id="477" name="Oval 476">
              <a:extLst>
                <a:ext uri="{FF2B5EF4-FFF2-40B4-BE49-F238E27FC236}">
                  <a16:creationId xmlns:a16="http://schemas.microsoft.com/office/drawing/2014/main" id="{4C8B638E-1CE8-4A5D-855F-91E7D45F2FD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8" name="Oval 477">
              <a:extLst>
                <a:ext uri="{FF2B5EF4-FFF2-40B4-BE49-F238E27FC236}">
                  <a16:creationId xmlns:a16="http://schemas.microsoft.com/office/drawing/2014/main" id="{8B843EF6-D233-4E86-9D3E-6CB264A01DF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9" name="Yellow Oval 84">
            <a:extLst>
              <a:ext uri="{FF2B5EF4-FFF2-40B4-BE49-F238E27FC236}">
                <a16:creationId xmlns:a16="http://schemas.microsoft.com/office/drawing/2014/main" id="{BA2C9322-80E6-4B94-9310-41F9F2E54A66}"/>
              </a:ext>
            </a:extLst>
          </p:cNvPr>
          <p:cNvGrpSpPr>
            <a:grpSpLocks noChangeAspect="1"/>
          </p:cNvGrpSpPr>
          <p:nvPr/>
        </p:nvGrpSpPr>
        <p:grpSpPr>
          <a:xfrm>
            <a:off x="6675310" y="3753224"/>
            <a:ext cx="201110" cy="201110"/>
            <a:chOff x="864708" y="7928616"/>
            <a:chExt cx="402336" cy="402336"/>
          </a:xfrm>
        </p:grpSpPr>
        <p:sp>
          <p:nvSpPr>
            <p:cNvPr id="480" name="Oval 479">
              <a:extLst>
                <a:ext uri="{FF2B5EF4-FFF2-40B4-BE49-F238E27FC236}">
                  <a16:creationId xmlns:a16="http://schemas.microsoft.com/office/drawing/2014/main" id="{E38891BE-24A7-4BE0-8065-30182D45D79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1" name="Oval 480">
              <a:extLst>
                <a:ext uri="{FF2B5EF4-FFF2-40B4-BE49-F238E27FC236}">
                  <a16:creationId xmlns:a16="http://schemas.microsoft.com/office/drawing/2014/main" id="{A31755E9-308B-4A11-9B48-6C3F5F9C248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2" name="Yellow Oval 85">
            <a:extLst>
              <a:ext uri="{FF2B5EF4-FFF2-40B4-BE49-F238E27FC236}">
                <a16:creationId xmlns:a16="http://schemas.microsoft.com/office/drawing/2014/main" id="{C14C5ACA-FD45-44A4-A963-8F2A976D5B75}"/>
              </a:ext>
            </a:extLst>
          </p:cNvPr>
          <p:cNvGrpSpPr>
            <a:grpSpLocks noChangeAspect="1"/>
          </p:cNvGrpSpPr>
          <p:nvPr/>
        </p:nvGrpSpPr>
        <p:grpSpPr>
          <a:xfrm>
            <a:off x="6294418" y="2854001"/>
            <a:ext cx="201110" cy="201110"/>
            <a:chOff x="864708" y="7928616"/>
            <a:chExt cx="402336" cy="402336"/>
          </a:xfrm>
        </p:grpSpPr>
        <p:sp>
          <p:nvSpPr>
            <p:cNvPr id="483" name="Oval 482">
              <a:extLst>
                <a:ext uri="{FF2B5EF4-FFF2-40B4-BE49-F238E27FC236}">
                  <a16:creationId xmlns:a16="http://schemas.microsoft.com/office/drawing/2014/main" id="{FFB1864B-5D0E-4319-B8E7-38B227024AC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4" name="Oval 483">
              <a:extLst>
                <a:ext uri="{FF2B5EF4-FFF2-40B4-BE49-F238E27FC236}">
                  <a16:creationId xmlns:a16="http://schemas.microsoft.com/office/drawing/2014/main" id="{BEBB8717-3FD8-4323-B1DF-554870906F8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5" name="Yellow Oval 86">
            <a:extLst>
              <a:ext uri="{FF2B5EF4-FFF2-40B4-BE49-F238E27FC236}">
                <a16:creationId xmlns:a16="http://schemas.microsoft.com/office/drawing/2014/main" id="{B3C6CB86-F08B-422B-9241-0D8348D78C20}"/>
              </a:ext>
            </a:extLst>
          </p:cNvPr>
          <p:cNvGrpSpPr>
            <a:grpSpLocks noChangeAspect="1"/>
          </p:cNvGrpSpPr>
          <p:nvPr/>
        </p:nvGrpSpPr>
        <p:grpSpPr>
          <a:xfrm>
            <a:off x="3299084" y="2278410"/>
            <a:ext cx="201110" cy="201110"/>
            <a:chOff x="864708" y="7928616"/>
            <a:chExt cx="402336" cy="402336"/>
          </a:xfrm>
        </p:grpSpPr>
        <p:sp>
          <p:nvSpPr>
            <p:cNvPr id="486" name="Oval 485">
              <a:extLst>
                <a:ext uri="{FF2B5EF4-FFF2-40B4-BE49-F238E27FC236}">
                  <a16:creationId xmlns:a16="http://schemas.microsoft.com/office/drawing/2014/main" id="{47422A9A-1188-4B38-BB66-A78FF52C7EF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7" name="Oval 486">
              <a:extLst>
                <a:ext uri="{FF2B5EF4-FFF2-40B4-BE49-F238E27FC236}">
                  <a16:creationId xmlns:a16="http://schemas.microsoft.com/office/drawing/2014/main" id="{9874EBFF-6031-4260-8CD2-7B7AAF3DC99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8" name="Yellow Oval 87">
            <a:extLst>
              <a:ext uri="{FF2B5EF4-FFF2-40B4-BE49-F238E27FC236}">
                <a16:creationId xmlns:a16="http://schemas.microsoft.com/office/drawing/2014/main" id="{472BA843-FA7F-47BD-914A-81E02FCB4202}"/>
              </a:ext>
            </a:extLst>
          </p:cNvPr>
          <p:cNvGrpSpPr>
            <a:grpSpLocks noChangeAspect="1"/>
          </p:cNvGrpSpPr>
          <p:nvPr/>
        </p:nvGrpSpPr>
        <p:grpSpPr>
          <a:xfrm>
            <a:off x="3628174" y="3954017"/>
            <a:ext cx="201110" cy="201110"/>
            <a:chOff x="864708" y="7928616"/>
            <a:chExt cx="402336" cy="402336"/>
          </a:xfrm>
        </p:grpSpPr>
        <p:sp>
          <p:nvSpPr>
            <p:cNvPr id="489" name="Oval 488">
              <a:extLst>
                <a:ext uri="{FF2B5EF4-FFF2-40B4-BE49-F238E27FC236}">
                  <a16:creationId xmlns:a16="http://schemas.microsoft.com/office/drawing/2014/main" id="{2F1B25BB-F236-4402-A7F5-9DB4D52D5AC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0" name="Oval 489">
              <a:extLst>
                <a:ext uri="{FF2B5EF4-FFF2-40B4-BE49-F238E27FC236}">
                  <a16:creationId xmlns:a16="http://schemas.microsoft.com/office/drawing/2014/main" id="{D9EB39E7-89CB-4A7A-9CF0-C8514E5270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91" name="Yellow Oval 88">
            <a:extLst>
              <a:ext uri="{FF2B5EF4-FFF2-40B4-BE49-F238E27FC236}">
                <a16:creationId xmlns:a16="http://schemas.microsoft.com/office/drawing/2014/main" id="{FF682720-E665-4DF6-B7CD-18D1D2F17EB9}"/>
              </a:ext>
            </a:extLst>
          </p:cNvPr>
          <p:cNvGrpSpPr>
            <a:grpSpLocks noChangeAspect="1"/>
          </p:cNvGrpSpPr>
          <p:nvPr/>
        </p:nvGrpSpPr>
        <p:grpSpPr>
          <a:xfrm>
            <a:off x="4161422" y="4697518"/>
            <a:ext cx="201110" cy="201110"/>
            <a:chOff x="864708" y="7928616"/>
            <a:chExt cx="402336" cy="402336"/>
          </a:xfrm>
        </p:grpSpPr>
        <p:sp>
          <p:nvSpPr>
            <p:cNvPr id="492" name="Oval 491">
              <a:extLst>
                <a:ext uri="{FF2B5EF4-FFF2-40B4-BE49-F238E27FC236}">
                  <a16:creationId xmlns:a16="http://schemas.microsoft.com/office/drawing/2014/main" id="{DB61920C-EA6B-4584-8D87-1D78FA0124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3" name="Oval 492">
              <a:extLst>
                <a:ext uri="{FF2B5EF4-FFF2-40B4-BE49-F238E27FC236}">
                  <a16:creationId xmlns:a16="http://schemas.microsoft.com/office/drawing/2014/main" id="{3F371263-A953-45EB-B5D5-0D76C702029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94" name="Yellow Oval 89">
            <a:extLst>
              <a:ext uri="{FF2B5EF4-FFF2-40B4-BE49-F238E27FC236}">
                <a16:creationId xmlns:a16="http://schemas.microsoft.com/office/drawing/2014/main" id="{A7B42B5C-24C2-45CF-9A6A-650DB2F1BB07}"/>
              </a:ext>
            </a:extLst>
          </p:cNvPr>
          <p:cNvGrpSpPr>
            <a:grpSpLocks noChangeAspect="1"/>
          </p:cNvGrpSpPr>
          <p:nvPr/>
        </p:nvGrpSpPr>
        <p:grpSpPr>
          <a:xfrm>
            <a:off x="6668010" y="3954335"/>
            <a:ext cx="201110" cy="201110"/>
            <a:chOff x="864708" y="7928616"/>
            <a:chExt cx="402336" cy="402336"/>
          </a:xfrm>
        </p:grpSpPr>
        <p:sp>
          <p:nvSpPr>
            <p:cNvPr id="495" name="Oval 494">
              <a:extLst>
                <a:ext uri="{FF2B5EF4-FFF2-40B4-BE49-F238E27FC236}">
                  <a16:creationId xmlns:a16="http://schemas.microsoft.com/office/drawing/2014/main" id="{A25987C3-4103-4314-BD35-A2BD534DA4E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6" name="Oval 495">
              <a:extLst>
                <a:ext uri="{FF2B5EF4-FFF2-40B4-BE49-F238E27FC236}">
                  <a16:creationId xmlns:a16="http://schemas.microsoft.com/office/drawing/2014/main" id="{233C6708-8E42-40AD-BC04-E70FB2EED5B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97" name="Yellow Oval 90">
            <a:extLst>
              <a:ext uri="{FF2B5EF4-FFF2-40B4-BE49-F238E27FC236}">
                <a16:creationId xmlns:a16="http://schemas.microsoft.com/office/drawing/2014/main" id="{D431BA93-5BDB-4784-BF93-8F6834988D3D}"/>
              </a:ext>
            </a:extLst>
          </p:cNvPr>
          <p:cNvGrpSpPr>
            <a:grpSpLocks noChangeAspect="1"/>
          </p:cNvGrpSpPr>
          <p:nvPr/>
        </p:nvGrpSpPr>
        <p:grpSpPr>
          <a:xfrm>
            <a:off x="5837347" y="2506945"/>
            <a:ext cx="201110" cy="201110"/>
            <a:chOff x="864708" y="7928616"/>
            <a:chExt cx="402336" cy="402336"/>
          </a:xfrm>
        </p:grpSpPr>
        <p:sp>
          <p:nvSpPr>
            <p:cNvPr id="498" name="Oval 497">
              <a:extLst>
                <a:ext uri="{FF2B5EF4-FFF2-40B4-BE49-F238E27FC236}">
                  <a16:creationId xmlns:a16="http://schemas.microsoft.com/office/drawing/2014/main" id="{29217083-D79D-4B4D-AB1A-B3A4F27C82F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Oval 498">
              <a:extLst>
                <a:ext uri="{FF2B5EF4-FFF2-40B4-BE49-F238E27FC236}">
                  <a16:creationId xmlns:a16="http://schemas.microsoft.com/office/drawing/2014/main" id="{A7670C0B-ED30-41D9-B575-87893438A7B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00" name="Yellow Oval 91">
            <a:extLst>
              <a:ext uri="{FF2B5EF4-FFF2-40B4-BE49-F238E27FC236}">
                <a16:creationId xmlns:a16="http://schemas.microsoft.com/office/drawing/2014/main" id="{7A60CF12-C2DB-4738-88F6-CF3344019BB7}"/>
              </a:ext>
            </a:extLst>
          </p:cNvPr>
          <p:cNvGrpSpPr>
            <a:grpSpLocks noChangeAspect="1"/>
          </p:cNvGrpSpPr>
          <p:nvPr/>
        </p:nvGrpSpPr>
        <p:grpSpPr>
          <a:xfrm>
            <a:off x="5994593" y="3760525"/>
            <a:ext cx="201110" cy="201110"/>
            <a:chOff x="864708" y="7928616"/>
            <a:chExt cx="402336" cy="402336"/>
          </a:xfrm>
        </p:grpSpPr>
        <p:sp>
          <p:nvSpPr>
            <p:cNvPr id="501" name="Oval 500">
              <a:extLst>
                <a:ext uri="{FF2B5EF4-FFF2-40B4-BE49-F238E27FC236}">
                  <a16:creationId xmlns:a16="http://schemas.microsoft.com/office/drawing/2014/main" id="{E2573B48-524E-49C3-B49F-A6F75451944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2" name="Oval 501">
              <a:extLst>
                <a:ext uri="{FF2B5EF4-FFF2-40B4-BE49-F238E27FC236}">
                  <a16:creationId xmlns:a16="http://schemas.microsoft.com/office/drawing/2014/main" id="{41EA8E30-5E50-462A-B1B6-B3F1CB20C91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03" name="Yellow Oval 92">
            <a:extLst>
              <a:ext uri="{FF2B5EF4-FFF2-40B4-BE49-F238E27FC236}">
                <a16:creationId xmlns:a16="http://schemas.microsoft.com/office/drawing/2014/main" id="{A5A44D26-98C4-4627-813D-EB8A5BE80208}"/>
              </a:ext>
            </a:extLst>
          </p:cNvPr>
          <p:cNvGrpSpPr>
            <a:grpSpLocks noChangeAspect="1"/>
          </p:cNvGrpSpPr>
          <p:nvPr/>
        </p:nvGrpSpPr>
        <p:grpSpPr>
          <a:xfrm>
            <a:off x="4389959" y="4767920"/>
            <a:ext cx="201110" cy="201110"/>
            <a:chOff x="864708" y="7928616"/>
            <a:chExt cx="402336" cy="402336"/>
          </a:xfrm>
        </p:grpSpPr>
        <p:sp>
          <p:nvSpPr>
            <p:cNvPr id="504" name="Oval 503">
              <a:extLst>
                <a:ext uri="{FF2B5EF4-FFF2-40B4-BE49-F238E27FC236}">
                  <a16:creationId xmlns:a16="http://schemas.microsoft.com/office/drawing/2014/main" id="{E1FDEB25-FCF1-43F6-B4A8-242B3C6AC87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5" name="Oval 504">
              <a:extLst>
                <a:ext uri="{FF2B5EF4-FFF2-40B4-BE49-F238E27FC236}">
                  <a16:creationId xmlns:a16="http://schemas.microsoft.com/office/drawing/2014/main" id="{35592AD3-16AA-4A45-9B4A-70C2348228A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06" name="Yellow Oval 93">
            <a:extLst>
              <a:ext uri="{FF2B5EF4-FFF2-40B4-BE49-F238E27FC236}">
                <a16:creationId xmlns:a16="http://schemas.microsoft.com/office/drawing/2014/main" id="{C9B13DF8-E799-4A03-8701-53FAAF601CDF}"/>
              </a:ext>
            </a:extLst>
          </p:cNvPr>
          <p:cNvGrpSpPr>
            <a:grpSpLocks noChangeAspect="1"/>
          </p:cNvGrpSpPr>
          <p:nvPr/>
        </p:nvGrpSpPr>
        <p:grpSpPr>
          <a:xfrm>
            <a:off x="3933206" y="4891011"/>
            <a:ext cx="201110" cy="201110"/>
            <a:chOff x="864708" y="7928616"/>
            <a:chExt cx="402336" cy="402336"/>
          </a:xfrm>
        </p:grpSpPr>
        <p:sp>
          <p:nvSpPr>
            <p:cNvPr id="507" name="Oval 506">
              <a:extLst>
                <a:ext uri="{FF2B5EF4-FFF2-40B4-BE49-F238E27FC236}">
                  <a16:creationId xmlns:a16="http://schemas.microsoft.com/office/drawing/2014/main" id="{193DBDFA-57A9-4F23-BF7C-A54894AD6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8" name="Oval 507">
              <a:extLst>
                <a:ext uri="{FF2B5EF4-FFF2-40B4-BE49-F238E27FC236}">
                  <a16:creationId xmlns:a16="http://schemas.microsoft.com/office/drawing/2014/main" id="{E830A5C3-FD63-45E6-9325-E2DAD6AA490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09" name="Yellow Oval 94">
            <a:extLst>
              <a:ext uri="{FF2B5EF4-FFF2-40B4-BE49-F238E27FC236}">
                <a16:creationId xmlns:a16="http://schemas.microsoft.com/office/drawing/2014/main" id="{539C0A7D-B5CD-47ED-92EB-93C97826D800}"/>
              </a:ext>
            </a:extLst>
          </p:cNvPr>
          <p:cNvGrpSpPr>
            <a:grpSpLocks noChangeAspect="1"/>
          </p:cNvGrpSpPr>
          <p:nvPr/>
        </p:nvGrpSpPr>
        <p:grpSpPr>
          <a:xfrm>
            <a:off x="4237600" y="4411405"/>
            <a:ext cx="201110" cy="201110"/>
            <a:chOff x="864708" y="7928616"/>
            <a:chExt cx="402336" cy="402336"/>
          </a:xfrm>
        </p:grpSpPr>
        <p:sp>
          <p:nvSpPr>
            <p:cNvPr id="510" name="Oval 509">
              <a:extLst>
                <a:ext uri="{FF2B5EF4-FFF2-40B4-BE49-F238E27FC236}">
                  <a16:creationId xmlns:a16="http://schemas.microsoft.com/office/drawing/2014/main" id="{2EBC4B5C-70F3-4A78-A0B5-5CB82FDDA75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1" name="Oval 510">
              <a:extLst>
                <a:ext uri="{FF2B5EF4-FFF2-40B4-BE49-F238E27FC236}">
                  <a16:creationId xmlns:a16="http://schemas.microsoft.com/office/drawing/2014/main" id="{4814056D-F694-48FF-B37E-57CAEC54941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2" name="Yellow Oval 95">
            <a:extLst>
              <a:ext uri="{FF2B5EF4-FFF2-40B4-BE49-F238E27FC236}">
                <a16:creationId xmlns:a16="http://schemas.microsoft.com/office/drawing/2014/main" id="{9B11A020-B5C2-4BC8-9E3A-539E4F418003}"/>
              </a:ext>
            </a:extLst>
          </p:cNvPr>
          <p:cNvGrpSpPr>
            <a:grpSpLocks noChangeAspect="1"/>
          </p:cNvGrpSpPr>
          <p:nvPr/>
        </p:nvGrpSpPr>
        <p:grpSpPr>
          <a:xfrm>
            <a:off x="6645157" y="3047494"/>
            <a:ext cx="201110" cy="201110"/>
            <a:chOff x="864708" y="7928616"/>
            <a:chExt cx="402336" cy="402336"/>
          </a:xfrm>
        </p:grpSpPr>
        <p:sp>
          <p:nvSpPr>
            <p:cNvPr id="513" name="Oval 512">
              <a:extLst>
                <a:ext uri="{FF2B5EF4-FFF2-40B4-BE49-F238E27FC236}">
                  <a16:creationId xmlns:a16="http://schemas.microsoft.com/office/drawing/2014/main" id="{3FB5CA7D-9249-4A7E-8E66-DE9BFC6CD9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4" name="Oval 513">
              <a:extLst>
                <a:ext uri="{FF2B5EF4-FFF2-40B4-BE49-F238E27FC236}">
                  <a16:creationId xmlns:a16="http://schemas.microsoft.com/office/drawing/2014/main" id="{BBCF3816-00A3-4B93-AE4F-4D23E585F7D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5" name="Yellow Oval 96">
            <a:extLst>
              <a:ext uri="{FF2B5EF4-FFF2-40B4-BE49-F238E27FC236}">
                <a16:creationId xmlns:a16="http://schemas.microsoft.com/office/drawing/2014/main" id="{5D525B36-1B28-48A5-8315-86A6A50AA6A6}"/>
              </a:ext>
            </a:extLst>
          </p:cNvPr>
          <p:cNvGrpSpPr>
            <a:grpSpLocks noChangeAspect="1"/>
          </p:cNvGrpSpPr>
          <p:nvPr/>
        </p:nvGrpSpPr>
        <p:grpSpPr>
          <a:xfrm>
            <a:off x="2817953" y="3421085"/>
            <a:ext cx="201110" cy="201110"/>
            <a:chOff x="864708" y="7928616"/>
            <a:chExt cx="402336" cy="402336"/>
          </a:xfrm>
        </p:grpSpPr>
        <p:sp>
          <p:nvSpPr>
            <p:cNvPr id="516" name="Oval 515">
              <a:extLst>
                <a:ext uri="{FF2B5EF4-FFF2-40B4-BE49-F238E27FC236}">
                  <a16:creationId xmlns:a16="http://schemas.microsoft.com/office/drawing/2014/main" id="{279A93FC-9272-4A9A-8DB3-9798517953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7" name="Oval 516">
              <a:extLst>
                <a:ext uri="{FF2B5EF4-FFF2-40B4-BE49-F238E27FC236}">
                  <a16:creationId xmlns:a16="http://schemas.microsoft.com/office/drawing/2014/main" id="{6A89E59E-F2B3-4AEB-90D1-34D3E102D15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8" name="Yellow Oval 97">
            <a:extLst>
              <a:ext uri="{FF2B5EF4-FFF2-40B4-BE49-F238E27FC236}">
                <a16:creationId xmlns:a16="http://schemas.microsoft.com/office/drawing/2014/main" id="{9ED76C89-A726-4FF1-B1A4-882AD5056D94}"/>
              </a:ext>
            </a:extLst>
          </p:cNvPr>
          <p:cNvGrpSpPr>
            <a:grpSpLocks noChangeAspect="1"/>
          </p:cNvGrpSpPr>
          <p:nvPr/>
        </p:nvGrpSpPr>
        <p:grpSpPr>
          <a:xfrm>
            <a:off x="4009065" y="5097010"/>
            <a:ext cx="201110" cy="201110"/>
            <a:chOff x="864708" y="7928616"/>
            <a:chExt cx="402336" cy="402336"/>
          </a:xfrm>
        </p:grpSpPr>
        <p:sp>
          <p:nvSpPr>
            <p:cNvPr id="519" name="Oval 518">
              <a:extLst>
                <a:ext uri="{FF2B5EF4-FFF2-40B4-BE49-F238E27FC236}">
                  <a16:creationId xmlns:a16="http://schemas.microsoft.com/office/drawing/2014/main" id="{077147B0-2A8F-405C-903C-F5CC8CD8C0E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0" name="Oval 519">
              <a:extLst>
                <a:ext uri="{FF2B5EF4-FFF2-40B4-BE49-F238E27FC236}">
                  <a16:creationId xmlns:a16="http://schemas.microsoft.com/office/drawing/2014/main" id="{EB2B5E0F-14A7-43BB-BF32-40CC083F8AA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21" name="Yellow Oval 98">
            <a:extLst>
              <a:ext uri="{FF2B5EF4-FFF2-40B4-BE49-F238E27FC236}">
                <a16:creationId xmlns:a16="http://schemas.microsoft.com/office/drawing/2014/main" id="{D3CC3FF5-9D2A-4530-B744-D1B782216166}"/>
              </a:ext>
            </a:extLst>
          </p:cNvPr>
          <p:cNvGrpSpPr>
            <a:grpSpLocks noChangeAspect="1"/>
          </p:cNvGrpSpPr>
          <p:nvPr/>
        </p:nvGrpSpPr>
        <p:grpSpPr>
          <a:xfrm>
            <a:off x="3361868" y="3954335"/>
            <a:ext cx="201110" cy="201110"/>
            <a:chOff x="864708" y="7928616"/>
            <a:chExt cx="402336" cy="402336"/>
          </a:xfrm>
        </p:grpSpPr>
        <p:sp>
          <p:nvSpPr>
            <p:cNvPr id="522" name="Oval 521">
              <a:extLst>
                <a:ext uri="{FF2B5EF4-FFF2-40B4-BE49-F238E27FC236}">
                  <a16:creationId xmlns:a16="http://schemas.microsoft.com/office/drawing/2014/main" id="{1604AA6A-AD66-4106-98BC-24A76F26FF4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3" name="Oval 522">
              <a:extLst>
                <a:ext uri="{FF2B5EF4-FFF2-40B4-BE49-F238E27FC236}">
                  <a16:creationId xmlns:a16="http://schemas.microsoft.com/office/drawing/2014/main" id="{877EB6DA-D598-4631-897F-06C1FEE1C09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24" name="Yellow Oval 99">
            <a:extLst>
              <a:ext uri="{FF2B5EF4-FFF2-40B4-BE49-F238E27FC236}">
                <a16:creationId xmlns:a16="http://schemas.microsoft.com/office/drawing/2014/main" id="{86263115-18D4-4E63-830F-613C816F8ABA}"/>
              </a:ext>
            </a:extLst>
          </p:cNvPr>
          <p:cNvGrpSpPr>
            <a:grpSpLocks noChangeAspect="1"/>
          </p:cNvGrpSpPr>
          <p:nvPr/>
        </p:nvGrpSpPr>
        <p:grpSpPr>
          <a:xfrm>
            <a:off x="3716859" y="4767920"/>
            <a:ext cx="201110" cy="201110"/>
            <a:chOff x="864708" y="7928616"/>
            <a:chExt cx="402336" cy="402336"/>
          </a:xfrm>
        </p:grpSpPr>
        <p:sp>
          <p:nvSpPr>
            <p:cNvPr id="525" name="Oval 524">
              <a:extLst>
                <a:ext uri="{FF2B5EF4-FFF2-40B4-BE49-F238E27FC236}">
                  <a16:creationId xmlns:a16="http://schemas.microsoft.com/office/drawing/2014/main" id="{EDAF02B0-C408-48BE-A2FB-F2BE2F7E8C4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6" name="Oval 525">
              <a:extLst>
                <a:ext uri="{FF2B5EF4-FFF2-40B4-BE49-F238E27FC236}">
                  <a16:creationId xmlns:a16="http://schemas.microsoft.com/office/drawing/2014/main" id="{C3A9A4CB-DD9F-4804-92C7-AC79D7AB927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27" name="Yellow Oval 100">
            <a:extLst>
              <a:ext uri="{FF2B5EF4-FFF2-40B4-BE49-F238E27FC236}">
                <a16:creationId xmlns:a16="http://schemas.microsoft.com/office/drawing/2014/main" id="{33126AA7-26D4-4FB3-8453-5DD88578B99E}"/>
              </a:ext>
            </a:extLst>
          </p:cNvPr>
          <p:cNvGrpSpPr>
            <a:grpSpLocks noChangeAspect="1"/>
          </p:cNvGrpSpPr>
          <p:nvPr/>
        </p:nvGrpSpPr>
        <p:grpSpPr>
          <a:xfrm>
            <a:off x="3913845" y="4063051"/>
            <a:ext cx="201110" cy="201110"/>
            <a:chOff x="864708" y="7928616"/>
            <a:chExt cx="402336" cy="402336"/>
          </a:xfrm>
        </p:grpSpPr>
        <p:sp>
          <p:nvSpPr>
            <p:cNvPr id="528" name="Oval 527">
              <a:extLst>
                <a:ext uri="{FF2B5EF4-FFF2-40B4-BE49-F238E27FC236}">
                  <a16:creationId xmlns:a16="http://schemas.microsoft.com/office/drawing/2014/main" id="{BCBD9202-34EC-4345-BD44-D4C7F9ADEE6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9" name="Oval 528">
              <a:extLst>
                <a:ext uri="{FF2B5EF4-FFF2-40B4-BE49-F238E27FC236}">
                  <a16:creationId xmlns:a16="http://schemas.microsoft.com/office/drawing/2014/main" id="{2D28C689-9CEE-4D7E-B256-280397F86A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0" name="Green Oval 61">
            <a:extLst>
              <a:ext uri="{FF2B5EF4-FFF2-40B4-BE49-F238E27FC236}">
                <a16:creationId xmlns:a16="http://schemas.microsoft.com/office/drawing/2014/main" id="{20290475-7B86-4210-B97E-740165134358}"/>
              </a:ext>
            </a:extLst>
          </p:cNvPr>
          <p:cNvGrpSpPr>
            <a:grpSpLocks noChangeAspect="1"/>
          </p:cNvGrpSpPr>
          <p:nvPr/>
        </p:nvGrpSpPr>
        <p:grpSpPr>
          <a:xfrm>
            <a:off x="4770849" y="1288089"/>
            <a:ext cx="301666" cy="301666"/>
            <a:chOff x="864708" y="7928616"/>
            <a:chExt cx="402336" cy="402336"/>
          </a:xfrm>
        </p:grpSpPr>
        <p:sp>
          <p:nvSpPr>
            <p:cNvPr id="531" name="Oval 530">
              <a:extLst>
                <a:ext uri="{FF2B5EF4-FFF2-40B4-BE49-F238E27FC236}">
                  <a16:creationId xmlns:a16="http://schemas.microsoft.com/office/drawing/2014/main" id="{20F2288B-AA61-4678-BDCC-BBF7BF8E3082}"/>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32" name="Oval 531">
              <a:extLst>
                <a:ext uri="{FF2B5EF4-FFF2-40B4-BE49-F238E27FC236}">
                  <a16:creationId xmlns:a16="http://schemas.microsoft.com/office/drawing/2014/main" id="{25B9B5DC-888F-4726-B5EF-6D60AF930F7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33" name="Yellow Oval 101">
            <a:extLst>
              <a:ext uri="{FF2B5EF4-FFF2-40B4-BE49-F238E27FC236}">
                <a16:creationId xmlns:a16="http://schemas.microsoft.com/office/drawing/2014/main" id="{1B942652-ED4B-42AB-8606-543A6044C6CC}"/>
              </a:ext>
            </a:extLst>
          </p:cNvPr>
          <p:cNvGrpSpPr>
            <a:grpSpLocks noChangeAspect="1"/>
          </p:cNvGrpSpPr>
          <p:nvPr/>
        </p:nvGrpSpPr>
        <p:grpSpPr>
          <a:xfrm>
            <a:off x="6903845" y="1516625"/>
            <a:ext cx="201110" cy="201110"/>
            <a:chOff x="864708" y="7928616"/>
            <a:chExt cx="402336" cy="402336"/>
          </a:xfrm>
        </p:grpSpPr>
        <p:sp>
          <p:nvSpPr>
            <p:cNvPr id="534" name="Oval 533">
              <a:extLst>
                <a:ext uri="{FF2B5EF4-FFF2-40B4-BE49-F238E27FC236}">
                  <a16:creationId xmlns:a16="http://schemas.microsoft.com/office/drawing/2014/main" id="{507BE9DF-FE99-4C4F-8AC7-6333E611BE1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5" name="Oval 534">
              <a:extLst>
                <a:ext uri="{FF2B5EF4-FFF2-40B4-BE49-F238E27FC236}">
                  <a16:creationId xmlns:a16="http://schemas.microsoft.com/office/drawing/2014/main" id="{8D67A341-B4AD-4744-A1E9-B98B2FB6AE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6" name="Yellow Oval 102">
            <a:extLst>
              <a:ext uri="{FF2B5EF4-FFF2-40B4-BE49-F238E27FC236}">
                <a16:creationId xmlns:a16="http://schemas.microsoft.com/office/drawing/2014/main" id="{DE9E16F6-6389-4EA8-B500-D5F2C63F1712}"/>
              </a:ext>
            </a:extLst>
          </p:cNvPr>
          <p:cNvGrpSpPr>
            <a:grpSpLocks noChangeAspect="1"/>
          </p:cNvGrpSpPr>
          <p:nvPr/>
        </p:nvGrpSpPr>
        <p:grpSpPr>
          <a:xfrm>
            <a:off x="7056202" y="1924943"/>
            <a:ext cx="201110" cy="201110"/>
            <a:chOff x="864708" y="7928616"/>
            <a:chExt cx="402336" cy="402336"/>
          </a:xfrm>
        </p:grpSpPr>
        <p:sp>
          <p:nvSpPr>
            <p:cNvPr id="537" name="Oval 536">
              <a:extLst>
                <a:ext uri="{FF2B5EF4-FFF2-40B4-BE49-F238E27FC236}">
                  <a16:creationId xmlns:a16="http://schemas.microsoft.com/office/drawing/2014/main" id="{267B23DB-E0D3-4315-8495-F2AAA5040A5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8" name="Oval 537">
              <a:extLst>
                <a:ext uri="{FF2B5EF4-FFF2-40B4-BE49-F238E27FC236}">
                  <a16:creationId xmlns:a16="http://schemas.microsoft.com/office/drawing/2014/main" id="{5A3D71FD-D9DB-4558-9404-B8B31EE21C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9" name="Yellow Oval 103">
            <a:extLst>
              <a:ext uri="{FF2B5EF4-FFF2-40B4-BE49-F238E27FC236}">
                <a16:creationId xmlns:a16="http://schemas.microsoft.com/office/drawing/2014/main" id="{F7127678-20FE-46B5-8516-CE3D024718F3}"/>
              </a:ext>
            </a:extLst>
          </p:cNvPr>
          <p:cNvGrpSpPr>
            <a:grpSpLocks noChangeAspect="1"/>
          </p:cNvGrpSpPr>
          <p:nvPr/>
        </p:nvGrpSpPr>
        <p:grpSpPr>
          <a:xfrm>
            <a:off x="7389927" y="1516625"/>
            <a:ext cx="201110" cy="201110"/>
            <a:chOff x="864708" y="7928616"/>
            <a:chExt cx="402336" cy="402336"/>
          </a:xfrm>
        </p:grpSpPr>
        <p:sp>
          <p:nvSpPr>
            <p:cNvPr id="540" name="Oval 539">
              <a:extLst>
                <a:ext uri="{FF2B5EF4-FFF2-40B4-BE49-F238E27FC236}">
                  <a16:creationId xmlns:a16="http://schemas.microsoft.com/office/drawing/2014/main" id="{DDEA4594-E6DB-442A-A550-496E16C7D03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1" name="Oval 540">
              <a:extLst>
                <a:ext uri="{FF2B5EF4-FFF2-40B4-BE49-F238E27FC236}">
                  <a16:creationId xmlns:a16="http://schemas.microsoft.com/office/drawing/2014/main" id="{19E69A9D-47C1-4DF2-A245-9FD4A2F37F4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2" name="Yellow Oval 104">
            <a:extLst>
              <a:ext uri="{FF2B5EF4-FFF2-40B4-BE49-F238E27FC236}">
                <a16:creationId xmlns:a16="http://schemas.microsoft.com/office/drawing/2014/main" id="{82EAD604-71C5-4EBD-B79D-A296BD0A3851}"/>
              </a:ext>
            </a:extLst>
          </p:cNvPr>
          <p:cNvGrpSpPr>
            <a:grpSpLocks noChangeAspect="1"/>
          </p:cNvGrpSpPr>
          <p:nvPr/>
        </p:nvGrpSpPr>
        <p:grpSpPr>
          <a:xfrm>
            <a:off x="7665629" y="1910658"/>
            <a:ext cx="201110" cy="201110"/>
            <a:chOff x="864708" y="7928616"/>
            <a:chExt cx="402336" cy="402336"/>
          </a:xfrm>
        </p:grpSpPr>
        <p:sp>
          <p:nvSpPr>
            <p:cNvPr id="543" name="Oval 542">
              <a:extLst>
                <a:ext uri="{FF2B5EF4-FFF2-40B4-BE49-F238E27FC236}">
                  <a16:creationId xmlns:a16="http://schemas.microsoft.com/office/drawing/2014/main" id="{D9EF9E00-2887-49E0-ABDE-ECF651EB8C4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B181E384-7C67-4486-AECF-EDFB65FAF36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5" name="Yellow Oval 105">
            <a:extLst>
              <a:ext uri="{FF2B5EF4-FFF2-40B4-BE49-F238E27FC236}">
                <a16:creationId xmlns:a16="http://schemas.microsoft.com/office/drawing/2014/main" id="{1CEFF696-C146-40C6-A094-490924D647F0}"/>
              </a:ext>
            </a:extLst>
          </p:cNvPr>
          <p:cNvGrpSpPr>
            <a:grpSpLocks noChangeAspect="1"/>
          </p:cNvGrpSpPr>
          <p:nvPr/>
        </p:nvGrpSpPr>
        <p:grpSpPr>
          <a:xfrm>
            <a:off x="8198878" y="1924943"/>
            <a:ext cx="201110" cy="201110"/>
            <a:chOff x="864708" y="7928616"/>
            <a:chExt cx="402336" cy="402336"/>
          </a:xfrm>
        </p:grpSpPr>
        <p:sp>
          <p:nvSpPr>
            <p:cNvPr id="546" name="Oval 545">
              <a:extLst>
                <a:ext uri="{FF2B5EF4-FFF2-40B4-BE49-F238E27FC236}">
                  <a16:creationId xmlns:a16="http://schemas.microsoft.com/office/drawing/2014/main" id="{64DA576F-7C55-46F5-A073-9CDAAF2E518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D602CC66-109D-41A9-883B-5F17AEEF588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Yellow Oval 106">
            <a:extLst>
              <a:ext uri="{FF2B5EF4-FFF2-40B4-BE49-F238E27FC236}">
                <a16:creationId xmlns:a16="http://schemas.microsoft.com/office/drawing/2014/main" id="{0DAF990A-7B44-4C79-A01F-94FB89AD3D19}"/>
              </a:ext>
            </a:extLst>
          </p:cNvPr>
          <p:cNvGrpSpPr>
            <a:grpSpLocks noChangeAspect="1"/>
          </p:cNvGrpSpPr>
          <p:nvPr/>
        </p:nvGrpSpPr>
        <p:grpSpPr>
          <a:xfrm>
            <a:off x="7817985" y="2202231"/>
            <a:ext cx="201110" cy="201110"/>
            <a:chOff x="864708" y="7928616"/>
            <a:chExt cx="402336" cy="402336"/>
          </a:xfrm>
        </p:grpSpPr>
        <p:sp>
          <p:nvSpPr>
            <p:cNvPr id="549" name="Oval 548">
              <a:extLst>
                <a:ext uri="{FF2B5EF4-FFF2-40B4-BE49-F238E27FC236}">
                  <a16:creationId xmlns:a16="http://schemas.microsoft.com/office/drawing/2014/main" id="{2E6622B5-B7DD-4224-BEB2-F6D8EEC24BC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A7421B44-C9F4-4FD4-9A9C-0272300B6A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51" name="Yellow Oval 107">
            <a:extLst>
              <a:ext uri="{FF2B5EF4-FFF2-40B4-BE49-F238E27FC236}">
                <a16:creationId xmlns:a16="http://schemas.microsoft.com/office/drawing/2014/main" id="{DA3BB128-71EF-4E0B-96FB-5116B33B9A27}"/>
              </a:ext>
            </a:extLst>
          </p:cNvPr>
          <p:cNvGrpSpPr>
            <a:grpSpLocks noChangeAspect="1"/>
          </p:cNvGrpSpPr>
          <p:nvPr/>
        </p:nvGrpSpPr>
        <p:grpSpPr>
          <a:xfrm>
            <a:off x="7741807" y="2839084"/>
            <a:ext cx="201110" cy="201110"/>
            <a:chOff x="864708" y="7928616"/>
            <a:chExt cx="402336" cy="402336"/>
          </a:xfrm>
        </p:grpSpPr>
        <p:sp>
          <p:nvSpPr>
            <p:cNvPr id="552" name="Oval 551">
              <a:extLst>
                <a:ext uri="{FF2B5EF4-FFF2-40B4-BE49-F238E27FC236}">
                  <a16:creationId xmlns:a16="http://schemas.microsoft.com/office/drawing/2014/main" id="{FD31BCA5-1526-44B7-930E-E345D467F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EC73F9C4-D593-4FB5-8190-B6D9B3F9D7A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54" name="Yellow Oval 108">
            <a:extLst>
              <a:ext uri="{FF2B5EF4-FFF2-40B4-BE49-F238E27FC236}">
                <a16:creationId xmlns:a16="http://schemas.microsoft.com/office/drawing/2014/main" id="{9C289298-001E-4284-B854-4A4E8656DF8D}"/>
              </a:ext>
            </a:extLst>
          </p:cNvPr>
          <p:cNvGrpSpPr>
            <a:grpSpLocks noChangeAspect="1"/>
          </p:cNvGrpSpPr>
          <p:nvPr/>
        </p:nvGrpSpPr>
        <p:grpSpPr>
          <a:xfrm>
            <a:off x="7383579" y="2856542"/>
            <a:ext cx="201110" cy="201110"/>
            <a:chOff x="864708" y="7928616"/>
            <a:chExt cx="402336" cy="402336"/>
          </a:xfrm>
        </p:grpSpPr>
        <p:sp>
          <p:nvSpPr>
            <p:cNvPr id="555" name="Oval 554">
              <a:extLst>
                <a:ext uri="{FF2B5EF4-FFF2-40B4-BE49-F238E27FC236}">
                  <a16:creationId xmlns:a16="http://schemas.microsoft.com/office/drawing/2014/main" id="{107DD3AA-C810-4416-B784-407FDD004F9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7A56CBC0-66C8-40F9-B21D-B7CEDB31D94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57" name="Yellow Oval 109">
            <a:extLst>
              <a:ext uri="{FF2B5EF4-FFF2-40B4-BE49-F238E27FC236}">
                <a16:creationId xmlns:a16="http://schemas.microsoft.com/office/drawing/2014/main" id="{2F7F43F4-4C9A-43EC-BEC3-898264507896}"/>
              </a:ext>
            </a:extLst>
          </p:cNvPr>
          <p:cNvGrpSpPr>
            <a:grpSpLocks noChangeAspect="1"/>
          </p:cNvGrpSpPr>
          <p:nvPr/>
        </p:nvGrpSpPr>
        <p:grpSpPr>
          <a:xfrm>
            <a:off x="8503591" y="2839084"/>
            <a:ext cx="201110" cy="201110"/>
            <a:chOff x="864708" y="7928616"/>
            <a:chExt cx="402336" cy="402336"/>
          </a:xfrm>
        </p:grpSpPr>
        <p:sp>
          <p:nvSpPr>
            <p:cNvPr id="558" name="Oval 557">
              <a:extLst>
                <a:ext uri="{FF2B5EF4-FFF2-40B4-BE49-F238E27FC236}">
                  <a16:creationId xmlns:a16="http://schemas.microsoft.com/office/drawing/2014/main" id="{3A850A3A-9F86-4E9A-884F-D3C1BF3B30B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ED83DB7E-EBFF-471D-B6EF-73B5DE579A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0" name="Yellow Oval 110">
            <a:extLst>
              <a:ext uri="{FF2B5EF4-FFF2-40B4-BE49-F238E27FC236}">
                <a16:creationId xmlns:a16="http://schemas.microsoft.com/office/drawing/2014/main" id="{D7975DB1-FF00-4D18-BE4B-08B6CC6F466E}"/>
              </a:ext>
            </a:extLst>
          </p:cNvPr>
          <p:cNvGrpSpPr>
            <a:grpSpLocks noChangeAspect="1"/>
          </p:cNvGrpSpPr>
          <p:nvPr/>
        </p:nvGrpSpPr>
        <p:grpSpPr>
          <a:xfrm>
            <a:off x="8884483" y="2735481"/>
            <a:ext cx="201110" cy="201110"/>
            <a:chOff x="864708" y="7928616"/>
            <a:chExt cx="402336" cy="402336"/>
          </a:xfrm>
        </p:grpSpPr>
        <p:sp>
          <p:nvSpPr>
            <p:cNvPr id="561" name="Oval 560">
              <a:extLst>
                <a:ext uri="{FF2B5EF4-FFF2-40B4-BE49-F238E27FC236}">
                  <a16:creationId xmlns:a16="http://schemas.microsoft.com/office/drawing/2014/main" id="{98BDF1DB-8CE1-4DF1-9648-EB89A0A0E07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52A9DCFD-0340-4D4B-A476-252999ADD95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3" name="Yellow Oval 111">
            <a:extLst>
              <a:ext uri="{FF2B5EF4-FFF2-40B4-BE49-F238E27FC236}">
                <a16:creationId xmlns:a16="http://schemas.microsoft.com/office/drawing/2014/main" id="{805DE114-3118-4E39-ACB4-0F10FB6522E1}"/>
              </a:ext>
            </a:extLst>
          </p:cNvPr>
          <p:cNvGrpSpPr>
            <a:grpSpLocks noChangeAspect="1"/>
          </p:cNvGrpSpPr>
          <p:nvPr/>
        </p:nvGrpSpPr>
        <p:grpSpPr>
          <a:xfrm>
            <a:off x="8808305" y="3344907"/>
            <a:ext cx="201110" cy="201110"/>
            <a:chOff x="864708" y="7928616"/>
            <a:chExt cx="402336" cy="402336"/>
          </a:xfrm>
        </p:grpSpPr>
        <p:sp>
          <p:nvSpPr>
            <p:cNvPr id="564" name="Oval 563">
              <a:extLst>
                <a:ext uri="{FF2B5EF4-FFF2-40B4-BE49-F238E27FC236}">
                  <a16:creationId xmlns:a16="http://schemas.microsoft.com/office/drawing/2014/main" id="{29AA193B-958A-47B3-9862-FAF80869D05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5" name="Oval 564">
              <a:extLst>
                <a:ext uri="{FF2B5EF4-FFF2-40B4-BE49-F238E27FC236}">
                  <a16:creationId xmlns:a16="http://schemas.microsoft.com/office/drawing/2014/main" id="{3028AAE5-5FEF-4E6D-8F4D-C11AA1928D2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6" name="Yellow Oval 112">
            <a:extLst>
              <a:ext uri="{FF2B5EF4-FFF2-40B4-BE49-F238E27FC236}">
                <a16:creationId xmlns:a16="http://schemas.microsoft.com/office/drawing/2014/main" id="{BD4C0FB9-6584-4463-B8F0-3A538D214D8C}"/>
              </a:ext>
            </a:extLst>
          </p:cNvPr>
          <p:cNvGrpSpPr>
            <a:grpSpLocks noChangeAspect="1"/>
          </p:cNvGrpSpPr>
          <p:nvPr/>
        </p:nvGrpSpPr>
        <p:grpSpPr>
          <a:xfrm>
            <a:off x="8467090" y="2092726"/>
            <a:ext cx="201110" cy="201110"/>
            <a:chOff x="864708" y="7928616"/>
            <a:chExt cx="402336" cy="402336"/>
          </a:xfrm>
        </p:grpSpPr>
        <p:sp>
          <p:nvSpPr>
            <p:cNvPr id="567" name="Oval 566">
              <a:extLst>
                <a:ext uri="{FF2B5EF4-FFF2-40B4-BE49-F238E27FC236}">
                  <a16:creationId xmlns:a16="http://schemas.microsoft.com/office/drawing/2014/main" id="{85780956-940D-42A0-BF10-4CFB06C232C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8" name="Oval 567">
              <a:extLst>
                <a:ext uri="{FF2B5EF4-FFF2-40B4-BE49-F238E27FC236}">
                  <a16:creationId xmlns:a16="http://schemas.microsoft.com/office/drawing/2014/main" id="{1FB8A456-073B-4799-8DB9-DFD9332A529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9" name="Yellow Oval 113">
            <a:extLst>
              <a:ext uri="{FF2B5EF4-FFF2-40B4-BE49-F238E27FC236}">
                <a16:creationId xmlns:a16="http://schemas.microsoft.com/office/drawing/2014/main" id="{D4D66C1A-1539-4F06-842E-A952BD69DD5C}"/>
              </a:ext>
            </a:extLst>
          </p:cNvPr>
          <p:cNvGrpSpPr>
            <a:grpSpLocks noChangeAspect="1"/>
          </p:cNvGrpSpPr>
          <p:nvPr/>
        </p:nvGrpSpPr>
        <p:grpSpPr>
          <a:xfrm>
            <a:off x="9036840" y="1821340"/>
            <a:ext cx="201110" cy="201110"/>
            <a:chOff x="864708" y="7928616"/>
            <a:chExt cx="402336" cy="402336"/>
          </a:xfrm>
        </p:grpSpPr>
        <p:sp>
          <p:nvSpPr>
            <p:cNvPr id="570" name="Oval 569">
              <a:extLst>
                <a:ext uri="{FF2B5EF4-FFF2-40B4-BE49-F238E27FC236}">
                  <a16:creationId xmlns:a16="http://schemas.microsoft.com/office/drawing/2014/main" id="{7BB98625-1DA6-461C-AFD0-B06CF70020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1" name="Oval 570">
              <a:extLst>
                <a:ext uri="{FF2B5EF4-FFF2-40B4-BE49-F238E27FC236}">
                  <a16:creationId xmlns:a16="http://schemas.microsoft.com/office/drawing/2014/main" id="{739D8ACB-3C81-4FD1-9BBA-FC700226E2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72" name="Yellow Oval 114">
            <a:extLst>
              <a:ext uri="{FF2B5EF4-FFF2-40B4-BE49-F238E27FC236}">
                <a16:creationId xmlns:a16="http://schemas.microsoft.com/office/drawing/2014/main" id="{CD711F2F-B459-4A27-B1EC-5FEBD511CF91}"/>
              </a:ext>
            </a:extLst>
          </p:cNvPr>
          <p:cNvGrpSpPr>
            <a:grpSpLocks noChangeAspect="1"/>
          </p:cNvGrpSpPr>
          <p:nvPr/>
        </p:nvGrpSpPr>
        <p:grpSpPr>
          <a:xfrm>
            <a:off x="8403036" y="1897519"/>
            <a:ext cx="201110" cy="201110"/>
            <a:chOff x="864708" y="7928616"/>
            <a:chExt cx="402336" cy="402336"/>
          </a:xfrm>
        </p:grpSpPr>
        <p:sp>
          <p:nvSpPr>
            <p:cNvPr id="573" name="Oval 572">
              <a:extLst>
                <a:ext uri="{FF2B5EF4-FFF2-40B4-BE49-F238E27FC236}">
                  <a16:creationId xmlns:a16="http://schemas.microsoft.com/office/drawing/2014/main" id="{A796D8E9-C812-4E49-AC72-2B2BA8D1DB4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4" name="Oval 573">
              <a:extLst>
                <a:ext uri="{FF2B5EF4-FFF2-40B4-BE49-F238E27FC236}">
                  <a16:creationId xmlns:a16="http://schemas.microsoft.com/office/drawing/2014/main" id="{8F21C13E-E334-47FF-8A4C-E29546BD6F0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75" name="Yellow Oval 115">
            <a:extLst>
              <a:ext uri="{FF2B5EF4-FFF2-40B4-BE49-F238E27FC236}">
                <a16:creationId xmlns:a16="http://schemas.microsoft.com/office/drawing/2014/main" id="{6D94AB7F-41FF-475E-82C6-BAC143AC0B51}"/>
              </a:ext>
            </a:extLst>
          </p:cNvPr>
          <p:cNvGrpSpPr>
            <a:grpSpLocks noChangeAspect="1"/>
          </p:cNvGrpSpPr>
          <p:nvPr/>
        </p:nvGrpSpPr>
        <p:grpSpPr>
          <a:xfrm>
            <a:off x="9570088" y="1010803"/>
            <a:ext cx="201110" cy="201110"/>
            <a:chOff x="864708" y="7928616"/>
            <a:chExt cx="402336" cy="402336"/>
          </a:xfrm>
        </p:grpSpPr>
        <p:sp>
          <p:nvSpPr>
            <p:cNvPr id="576" name="Oval 575">
              <a:extLst>
                <a:ext uri="{FF2B5EF4-FFF2-40B4-BE49-F238E27FC236}">
                  <a16:creationId xmlns:a16="http://schemas.microsoft.com/office/drawing/2014/main" id="{18A8F295-351D-4FA6-9C2B-BE6A3C56EF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7" name="Oval 576">
              <a:extLst>
                <a:ext uri="{FF2B5EF4-FFF2-40B4-BE49-F238E27FC236}">
                  <a16:creationId xmlns:a16="http://schemas.microsoft.com/office/drawing/2014/main" id="{B9AC7C8B-D93E-4646-8733-FAD527E599E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78" name="Yellow Oval 116">
            <a:extLst>
              <a:ext uri="{FF2B5EF4-FFF2-40B4-BE49-F238E27FC236}">
                <a16:creationId xmlns:a16="http://schemas.microsoft.com/office/drawing/2014/main" id="{DFC7EECB-FC20-4F44-B8AF-65CBFB051B13}"/>
              </a:ext>
            </a:extLst>
          </p:cNvPr>
          <p:cNvGrpSpPr>
            <a:grpSpLocks noChangeAspect="1"/>
          </p:cNvGrpSpPr>
          <p:nvPr/>
        </p:nvGrpSpPr>
        <p:grpSpPr>
          <a:xfrm>
            <a:off x="9570088" y="1242066"/>
            <a:ext cx="201110" cy="201110"/>
            <a:chOff x="864708" y="7928616"/>
            <a:chExt cx="402336" cy="402336"/>
          </a:xfrm>
        </p:grpSpPr>
        <p:sp>
          <p:nvSpPr>
            <p:cNvPr id="579" name="Oval 578">
              <a:extLst>
                <a:ext uri="{FF2B5EF4-FFF2-40B4-BE49-F238E27FC236}">
                  <a16:creationId xmlns:a16="http://schemas.microsoft.com/office/drawing/2014/main" id="{7E1A7D9B-DF8A-4CD7-AAC6-659FEC810C6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0" name="Oval 579">
              <a:extLst>
                <a:ext uri="{FF2B5EF4-FFF2-40B4-BE49-F238E27FC236}">
                  <a16:creationId xmlns:a16="http://schemas.microsoft.com/office/drawing/2014/main" id="{96E1A429-EC18-4BFD-AB6B-FC487E07968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81" name="Yellow Oval 117">
            <a:extLst>
              <a:ext uri="{FF2B5EF4-FFF2-40B4-BE49-F238E27FC236}">
                <a16:creationId xmlns:a16="http://schemas.microsoft.com/office/drawing/2014/main" id="{E9D7CFBE-DE81-4689-9063-6FDF29806277}"/>
              </a:ext>
            </a:extLst>
          </p:cNvPr>
          <p:cNvGrpSpPr>
            <a:grpSpLocks noChangeAspect="1"/>
          </p:cNvGrpSpPr>
          <p:nvPr/>
        </p:nvGrpSpPr>
        <p:grpSpPr>
          <a:xfrm>
            <a:off x="9798623" y="1288090"/>
            <a:ext cx="201110" cy="201110"/>
            <a:chOff x="864708" y="7928616"/>
            <a:chExt cx="402336" cy="402336"/>
          </a:xfrm>
        </p:grpSpPr>
        <p:sp>
          <p:nvSpPr>
            <p:cNvPr id="582" name="Oval 581">
              <a:extLst>
                <a:ext uri="{FF2B5EF4-FFF2-40B4-BE49-F238E27FC236}">
                  <a16:creationId xmlns:a16="http://schemas.microsoft.com/office/drawing/2014/main" id="{87114AE4-5B05-4426-8B19-619E80C515B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3" name="Oval 582">
              <a:extLst>
                <a:ext uri="{FF2B5EF4-FFF2-40B4-BE49-F238E27FC236}">
                  <a16:creationId xmlns:a16="http://schemas.microsoft.com/office/drawing/2014/main" id="{E24218C3-DCF6-460A-A57B-9A03CECAE14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84" name="Yellow Oval 118">
            <a:extLst>
              <a:ext uri="{FF2B5EF4-FFF2-40B4-BE49-F238E27FC236}">
                <a16:creationId xmlns:a16="http://schemas.microsoft.com/office/drawing/2014/main" id="{386FA36E-0B35-4599-82D7-575B16E38FA2}"/>
              </a:ext>
            </a:extLst>
          </p:cNvPr>
          <p:cNvGrpSpPr>
            <a:grpSpLocks noChangeAspect="1"/>
          </p:cNvGrpSpPr>
          <p:nvPr/>
        </p:nvGrpSpPr>
        <p:grpSpPr>
          <a:xfrm>
            <a:off x="9570088" y="1440447"/>
            <a:ext cx="201110" cy="201110"/>
            <a:chOff x="864708" y="7928616"/>
            <a:chExt cx="402336" cy="402336"/>
          </a:xfrm>
        </p:grpSpPr>
        <p:sp>
          <p:nvSpPr>
            <p:cNvPr id="585" name="Oval 584">
              <a:extLst>
                <a:ext uri="{FF2B5EF4-FFF2-40B4-BE49-F238E27FC236}">
                  <a16:creationId xmlns:a16="http://schemas.microsoft.com/office/drawing/2014/main" id="{2C57838D-A093-4386-AC68-63122B76C4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6" name="Oval 585">
              <a:extLst>
                <a:ext uri="{FF2B5EF4-FFF2-40B4-BE49-F238E27FC236}">
                  <a16:creationId xmlns:a16="http://schemas.microsoft.com/office/drawing/2014/main" id="{8676F9B2-4C92-48F3-9292-43F500A2E66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87" name="Yellow Oval 119">
            <a:extLst>
              <a:ext uri="{FF2B5EF4-FFF2-40B4-BE49-F238E27FC236}">
                <a16:creationId xmlns:a16="http://schemas.microsoft.com/office/drawing/2014/main" id="{C377E4A3-5B22-49AF-8BB7-A46B911DDAEE}"/>
              </a:ext>
            </a:extLst>
          </p:cNvPr>
          <p:cNvGrpSpPr>
            <a:grpSpLocks noChangeAspect="1"/>
          </p:cNvGrpSpPr>
          <p:nvPr/>
        </p:nvGrpSpPr>
        <p:grpSpPr>
          <a:xfrm>
            <a:off x="9798623" y="1592804"/>
            <a:ext cx="201110" cy="201110"/>
            <a:chOff x="864708" y="7928616"/>
            <a:chExt cx="402336" cy="402336"/>
          </a:xfrm>
        </p:grpSpPr>
        <p:sp>
          <p:nvSpPr>
            <p:cNvPr id="588" name="Oval 587">
              <a:extLst>
                <a:ext uri="{FF2B5EF4-FFF2-40B4-BE49-F238E27FC236}">
                  <a16:creationId xmlns:a16="http://schemas.microsoft.com/office/drawing/2014/main" id="{FC27D1FD-5037-44B5-9DDE-7DCABB54187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9" name="Oval 588">
              <a:extLst>
                <a:ext uri="{FF2B5EF4-FFF2-40B4-BE49-F238E27FC236}">
                  <a16:creationId xmlns:a16="http://schemas.microsoft.com/office/drawing/2014/main" id="{136EF14E-0D6B-4ACF-BF9E-D7DB7686BDE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0" name="Yellow Oval 120">
            <a:extLst>
              <a:ext uri="{FF2B5EF4-FFF2-40B4-BE49-F238E27FC236}">
                <a16:creationId xmlns:a16="http://schemas.microsoft.com/office/drawing/2014/main" id="{CCF8F05C-EF41-4E01-A022-44FD572B6A83}"/>
              </a:ext>
            </a:extLst>
          </p:cNvPr>
          <p:cNvGrpSpPr>
            <a:grpSpLocks noChangeAspect="1"/>
          </p:cNvGrpSpPr>
          <p:nvPr/>
        </p:nvGrpSpPr>
        <p:grpSpPr>
          <a:xfrm>
            <a:off x="10027158" y="1364269"/>
            <a:ext cx="201110" cy="201110"/>
            <a:chOff x="864708" y="7928616"/>
            <a:chExt cx="402336" cy="402336"/>
          </a:xfrm>
        </p:grpSpPr>
        <p:sp>
          <p:nvSpPr>
            <p:cNvPr id="591" name="Oval 590">
              <a:extLst>
                <a:ext uri="{FF2B5EF4-FFF2-40B4-BE49-F238E27FC236}">
                  <a16:creationId xmlns:a16="http://schemas.microsoft.com/office/drawing/2014/main" id="{49321D40-3560-4843-BDC0-D6D570CDCD0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2" name="Oval 591">
              <a:extLst>
                <a:ext uri="{FF2B5EF4-FFF2-40B4-BE49-F238E27FC236}">
                  <a16:creationId xmlns:a16="http://schemas.microsoft.com/office/drawing/2014/main" id="{EF855EA2-BAC6-4F85-A08A-D7D69F87A24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3" name="Yellow Oval 121">
            <a:extLst>
              <a:ext uri="{FF2B5EF4-FFF2-40B4-BE49-F238E27FC236}">
                <a16:creationId xmlns:a16="http://schemas.microsoft.com/office/drawing/2014/main" id="{F0F0AF90-FA5A-4EEA-AE5F-56A98BB9F66B}"/>
              </a:ext>
            </a:extLst>
          </p:cNvPr>
          <p:cNvGrpSpPr>
            <a:grpSpLocks noChangeAspect="1"/>
          </p:cNvGrpSpPr>
          <p:nvPr/>
        </p:nvGrpSpPr>
        <p:grpSpPr>
          <a:xfrm>
            <a:off x="10331873" y="1216674"/>
            <a:ext cx="201110" cy="201110"/>
            <a:chOff x="864708" y="7928616"/>
            <a:chExt cx="402336" cy="402336"/>
          </a:xfrm>
        </p:grpSpPr>
        <p:sp>
          <p:nvSpPr>
            <p:cNvPr id="594" name="Oval 593">
              <a:extLst>
                <a:ext uri="{FF2B5EF4-FFF2-40B4-BE49-F238E27FC236}">
                  <a16:creationId xmlns:a16="http://schemas.microsoft.com/office/drawing/2014/main" id="{CA3F0112-0220-4CFD-A9EB-01EBAAC8CF6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5" name="Oval 594">
              <a:extLst>
                <a:ext uri="{FF2B5EF4-FFF2-40B4-BE49-F238E27FC236}">
                  <a16:creationId xmlns:a16="http://schemas.microsoft.com/office/drawing/2014/main" id="{8E025112-5DF9-4EBC-BD23-77E8825234C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6" name="Yellow Oval 122">
            <a:extLst>
              <a:ext uri="{FF2B5EF4-FFF2-40B4-BE49-F238E27FC236}">
                <a16:creationId xmlns:a16="http://schemas.microsoft.com/office/drawing/2014/main" id="{9B07795A-D239-4CB3-9689-A6BCFC4D62E6}"/>
              </a:ext>
            </a:extLst>
          </p:cNvPr>
          <p:cNvGrpSpPr>
            <a:grpSpLocks noChangeAspect="1"/>
          </p:cNvGrpSpPr>
          <p:nvPr/>
        </p:nvGrpSpPr>
        <p:grpSpPr>
          <a:xfrm>
            <a:off x="9950981" y="1745162"/>
            <a:ext cx="201110" cy="201110"/>
            <a:chOff x="864708" y="7928616"/>
            <a:chExt cx="402336" cy="402336"/>
          </a:xfrm>
        </p:grpSpPr>
        <p:sp>
          <p:nvSpPr>
            <p:cNvPr id="597" name="Oval 596">
              <a:extLst>
                <a:ext uri="{FF2B5EF4-FFF2-40B4-BE49-F238E27FC236}">
                  <a16:creationId xmlns:a16="http://schemas.microsoft.com/office/drawing/2014/main" id="{88D5F629-B13D-4663-93DD-A6CB25E817A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8" name="Oval 597">
              <a:extLst>
                <a:ext uri="{FF2B5EF4-FFF2-40B4-BE49-F238E27FC236}">
                  <a16:creationId xmlns:a16="http://schemas.microsoft.com/office/drawing/2014/main" id="{9240201F-DC1C-4695-A88E-D3EBB6BCE83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9" name="Yellow Oval 123">
            <a:extLst>
              <a:ext uri="{FF2B5EF4-FFF2-40B4-BE49-F238E27FC236}">
                <a16:creationId xmlns:a16="http://schemas.microsoft.com/office/drawing/2014/main" id="{4B30A31C-EAE8-4A57-A73B-8B209A3FD97D}"/>
              </a:ext>
            </a:extLst>
          </p:cNvPr>
          <p:cNvGrpSpPr>
            <a:grpSpLocks noChangeAspect="1"/>
          </p:cNvGrpSpPr>
          <p:nvPr/>
        </p:nvGrpSpPr>
        <p:grpSpPr>
          <a:xfrm>
            <a:off x="9646266" y="2430767"/>
            <a:ext cx="201110" cy="201110"/>
            <a:chOff x="864708" y="7928616"/>
            <a:chExt cx="402336" cy="402336"/>
          </a:xfrm>
        </p:grpSpPr>
        <p:sp>
          <p:nvSpPr>
            <p:cNvPr id="600" name="Oval 599">
              <a:extLst>
                <a:ext uri="{FF2B5EF4-FFF2-40B4-BE49-F238E27FC236}">
                  <a16:creationId xmlns:a16="http://schemas.microsoft.com/office/drawing/2014/main" id="{F1DB0E76-53EB-4B66-B411-FCA8C78241F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1" name="Oval 600">
              <a:extLst>
                <a:ext uri="{FF2B5EF4-FFF2-40B4-BE49-F238E27FC236}">
                  <a16:creationId xmlns:a16="http://schemas.microsoft.com/office/drawing/2014/main" id="{5E358AF7-835A-46B7-A7B2-63D316F6E44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2" name="Yellow Oval 124">
            <a:extLst>
              <a:ext uri="{FF2B5EF4-FFF2-40B4-BE49-F238E27FC236}">
                <a16:creationId xmlns:a16="http://schemas.microsoft.com/office/drawing/2014/main" id="{3CA3FBB8-F042-4E71-B601-A0797AC029C0}"/>
              </a:ext>
            </a:extLst>
          </p:cNvPr>
          <p:cNvGrpSpPr>
            <a:grpSpLocks noChangeAspect="1"/>
          </p:cNvGrpSpPr>
          <p:nvPr/>
        </p:nvGrpSpPr>
        <p:grpSpPr>
          <a:xfrm>
            <a:off x="9317176" y="1821340"/>
            <a:ext cx="201110" cy="201110"/>
            <a:chOff x="864708" y="7928616"/>
            <a:chExt cx="402336" cy="402336"/>
          </a:xfrm>
        </p:grpSpPr>
        <p:sp>
          <p:nvSpPr>
            <p:cNvPr id="603" name="Oval 602">
              <a:extLst>
                <a:ext uri="{FF2B5EF4-FFF2-40B4-BE49-F238E27FC236}">
                  <a16:creationId xmlns:a16="http://schemas.microsoft.com/office/drawing/2014/main" id="{FF259FB6-C3F0-4DEC-8EC0-D8738C389C8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Oval 603">
              <a:extLst>
                <a:ext uri="{FF2B5EF4-FFF2-40B4-BE49-F238E27FC236}">
                  <a16:creationId xmlns:a16="http://schemas.microsoft.com/office/drawing/2014/main" id="{764E292E-3C4A-4AA0-B976-120C4FDFEBA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5" name="Yellow Oval 125">
            <a:extLst>
              <a:ext uri="{FF2B5EF4-FFF2-40B4-BE49-F238E27FC236}">
                <a16:creationId xmlns:a16="http://schemas.microsoft.com/office/drawing/2014/main" id="{D90395EB-E5F9-4EC4-AF98-9688BE608FD9}"/>
              </a:ext>
            </a:extLst>
          </p:cNvPr>
          <p:cNvGrpSpPr>
            <a:grpSpLocks noChangeAspect="1"/>
          </p:cNvGrpSpPr>
          <p:nvPr/>
        </p:nvGrpSpPr>
        <p:grpSpPr>
          <a:xfrm>
            <a:off x="9113017" y="2430767"/>
            <a:ext cx="201110" cy="201110"/>
            <a:chOff x="864708" y="7928616"/>
            <a:chExt cx="402336" cy="402336"/>
          </a:xfrm>
        </p:grpSpPr>
        <p:sp>
          <p:nvSpPr>
            <p:cNvPr id="606" name="Oval 605">
              <a:extLst>
                <a:ext uri="{FF2B5EF4-FFF2-40B4-BE49-F238E27FC236}">
                  <a16:creationId xmlns:a16="http://schemas.microsoft.com/office/drawing/2014/main" id="{5DE0A5BD-9CF6-4CD1-BC15-CBA9E654311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7" name="Oval 606">
              <a:extLst>
                <a:ext uri="{FF2B5EF4-FFF2-40B4-BE49-F238E27FC236}">
                  <a16:creationId xmlns:a16="http://schemas.microsoft.com/office/drawing/2014/main" id="{F019B92B-358B-4095-9240-1839F9EF094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8" name="Yellow Oval 126">
            <a:extLst>
              <a:ext uri="{FF2B5EF4-FFF2-40B4-BE49-F238E27FC236}">
                <a16:creationId xmlns:a16="http://schemas.microsoft.com/office/drawing/2014/main" id="{0E283D69-0690-49E4-B3A3-A1FCE79F7CA8}"/>
              </a:ext>
            </a:extLst>
          </p:cNvPr>
          <p:cNvGrpSpPr>
            <a:grpSpLocks noChangeAspect="1"/>
          </p:cNvGrpSpPr>
          <p:nvPr/>
        </p:nvGrpSpPr>
        <p:grpSpPr>
          <a:xfrm>
            <a:off x="8732126" y="2126053"/>
            <a:ext cx="201110" cy="201110"/>
            <a:chOff x="864708" y="7928616"/>
            <a:chExt cx="402336" cy="402336"/>
          </a:xfrm>
        </p:grpSpPr>
        <p:sp>
          <p:nvSpPr>
            <p:cNvPr id="609" name="Oval 608">
              <a:extLst>
                <a:ext uri="{FF2B5EF4-FFF2-40B4-BE49-F238E27FC236}">
                  <a16:creationId xmlns:a16="http://schemas.microsoft.com/office/drawing/2014/main" id="{3DBD46BA-E73D-4F8D-B3F4-FB98111F9EC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0" name="Oval 609">
              <a:extLst>
                <a:ext uri="{FF2B5EF4-FFF2-40B4-BE49-F238E27FC236}">
                  <a16:creationId xmlns:a16="http://schemas.microsoft.com/office/drawing/2014/main" id="{0B3E4E83-656D-4EF9-9888-331A8752007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11" name="Yellow Oval 127">
            <a:extLst>
              <a:ext uri="{FF2B5EF4-FFF2-40B4-BE49-F238E27FC236}">
                <a16:creationId xmlns:a16="http://schemas.microsoft.com/office/drawing/2014/main" id="{14D8269F-BBE2-465F-A60C-C14D52A800DB}"/>
              </a:ext>
            </a:extLst>
          </p:cNvPr>
          <p:cNvGrpSpPr>
            <a:grpSpLocks noChangeAspect="1"/>
          </p:cNvGrpSpPr>
          <p:nvPr/>
        </p:nvGrpSpPr>
        <p:grpSpPr>
          <a:xfrm>
            <a:off x="8655946" y="2583123"/>
            <a:ext cx="201110" cy="201110"/>
            <a:chOff x="864708" y="7928616"/>
            <a:chExt cx="402336" cy="402336"/>
          </a:xfrm>
        </p:grpSpPr>
        <p:sp>
          <p:nvSpPr>
            <p:cNvPr id="612" name="Oval 611">
              <a:extLst>
                <a:ext uri="{FF2B5EF4-FFF2-40B4-BE49-F238E27FC236}">
                  <a16:creationId xmlns:a16="http://schemas.microsoft.com/office/drawing/2014/main" id="{2E0F0BA5-B44D-4ABD-A020-5D04BA16642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3" name="Oval 612">
              <a:extLst>
                <a:ext uri="{FF2B5EF4-FFF2-40B4-BE49-F238E27FC236}">
                  <a16:creationId xmlns:a16="http://schemas.microsoft.com/office/drawing/2014/main" id="{EE38B844-566E-41D3-89BB-DE7BD67F46B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14" name="Yellow Oval 128">
            <a:extLst>
              <a:ext uri="{FF2B5EF4-FFF2-40B4-BE49-F238E27FC236}">
                <a16:creationId xmlns:a16="http://schemas.microsoft.com/office/drawing/2014/main" id="{976721E8-F479-45D0-80B4-EBE9F0C73285}"/>
              </a:ext>
            </a:extLst>
          </p:cNvPr>
          <p:cNvGrpSpPr>
            <a:grpSpLocks noChangeAspect="1"/>
          </p:cNvGrpSpPr>
          <p:nvPr/>
        </p:nvGrpSpPr>
        <p:grpSpPr>
          <a:xfrm>
            <a:off x="9493910" y="4259048"/>
            <a:ext cx="201110" cy="201110"/>
            <a:chOff x="864708" y="7928616"/>
            <a:chExt cx="402336" cy="402336"/>
          </a:xfrm>
        </p:grpSpPr>
        <p:sp>
          <p:nvSpPr>
            <p:cNvPr id="615" name="Oval 614">
              <a:extLst>
                <a:ext uri="{FF2B5EF4-FFF2-40B4-BE49-F238E27FC236}">
                  <a16:creationId xmlns:a16="http://schemas.microsoft.com/office/drawing/2014/main" id="{4694E9A0-A51C-42C5-AB95-ACE4291AC7D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Oval 615">
              <a:extLst>
                <a:ext uri="{FF2B5EF4-FFF2-40B4-BE49-F238E27FC236}">
                  <a16:creationId xmlns:a16="http://schemas.microsoft.com/office/drawing/2014/main" id="{CA7D4785-648D-4F32-8786-E1A20B01A47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17" name="Yellow Oval 129">
            <a:extLst>
              <a:ext uri="{FF2B5EF4-FFF2-40B4-BE49-F238E27FC236}">
                <a16:creationId xmlns:a16="http://schemas.microsoft.com/office/drawing/2014/main" id="{8BD7B9B9-A789-45DA-8EEC-AEE6C3650E76}"/>
              </a:ext>
            </a:extLst>
          </p:cNvPr>
          <p:cNvGrpSpPr>
            <a:grpSpLocks noChangeAspect="1"/>
          </p:cNvGrpSpPr>
          <p:nvPr/>
        </p:nvGrpSpPr>
        <p:grpSpPr>
          <a:xfrm>
            <a:off x="9646266" y="3764334"/>
            <a:ext cx="201110" cy="201110"/>
            <a:chOff x="864708" y="7928616"/>
            <a:chExt cx="402336" cy="402336"/>
          </a:xfrm>
        </p:grpSpPr>
        <p:sp>
          <p:nvSpPr>
            <p:cNvPr id="618" name="Oval 617">
              <a:extLst>
                <a:ext uri="{FF2B5EF4-FFF2-40B4-BE49-F238E27FC236}">
                  <a16:creationId xmlns:a16="http://schemas.microsoft.com/office/drawing/2014/main" id="{0501483C-6321-4BCB-B217-46915B88214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9" name="Oval 618">
              <a:extLst>
                <a:ext uri="{FF2B5EF4-FFF2-40B4-BE49-F238E27FC236}">
                  <a16:creationId xmlns:a16="http://schemas.microsoft.com/office/drawing/2014/main" id="{7C6EEE04-E987-42FA-964A-4D09E5C603F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20" name="Yellow Oval 130">
            <a:extLst>
              <a:ext uri="{FF2B5EF4-FFF2-40B4-BE49-F238E27FC236}">
                <a16:creationId xmlns:a16="http://schemas.microsoft.com/office/drawing/2014/main" id="{D57556F7-E638-4999-8C5B-B006006AC162}"/>
              </a:ext>
            </a:extLst>
          </p:cNvPr>
          <p:cNvGrpSpPr>
            <a:grpSpLocks noChangeAspect="1"/>
          </p:cNvGrpSpPr>
          <p:nvPr/>
        </p:nvGrpSpPr>
        <p:grpSpPr>
          <a:xfrm>
            <a:off x="9646266" y="5249367"/>
            <a:ext cx="201110" cy="201110"/>
            <a:chOff x="864708" y="7928616"/>
            <a:chExt cx="402336" cy="402336"/>
          </a:xfrm>
        </p:grpSpPr>
        <p:sp>
          <p:nvSpPr>
            <p:cNvPr id="621" name="Oval 620">
              <a:extLst>
                <a:ext uri="{FF2B5EF4-FFF2-40B4-BE49-F238E27FC236}">
                  <a16:creationId xmlns:a16="http://schemas.microsoft.com/office/drawing/2014/main" id="{4CA0FAA0-6AB2-4AF2-8077-AE42DAD0DBA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2" name="Oval 621">
              <a:extLst>
                <a:ext uri="{FF2B5EF4-FFF2-40B4-BE49-F238E27FC236}">
                  <a16:creationId xmlns:a16="http://schemas.microsoft.com/office/drawing/2014/main" id="{6F91EC74-9F72-4CAF-B705-DC64A7C6EC1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23" name="Yellow Oval 131">
            <a:extLst>
              <a:ext uri="{FF2B5EF4-FFF2-40B4-BE49-F238E27FC236}">
                <a16:creationId xmlns:a16="http://schemas.microsoft.com/office/drawing/2014/main" id="{54BC5DAF-E72E-49B1-8307-7D9B389EB952}"/>
              </a:ext>
            </a:extLst>
          </p:cNvPr>
          <p:cNvGrpSpPr>
            <a:grpSpLocks noChangeAspect="1"/>
          </p:cNvGrpSpPr>
          <p:nvPr/>
        </p:nvGrpSpPr>
        <p:grpSpPr>
          <a:xfrm>
            <a:off x="9425667" y="5401724"/>
            <a:ext cx="201110" cy="201110"/>
            <a:chOff x="864708" y="7928616"/>
            <a:chExt cx="402336" cy="402336"/>
          </a:xfrm>
        </p:grpSpPr>
        <p:sp>
          <p:nvSpPr>
            <p:cNvPr id="624" name="Oval 623">
              <a:extLst>
                <a:ext uri="{FF2B5EF4-FFF2-40B4-BE49-F238E27FC236}">
                  <a16:creationId xmlns:a16="http://schemas.microsoft.com/office/drawing/2014/main" id="{F935017B-3F72-40D7-BDDC-E07C6C00394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5" name="Oval 624">
              <a:extLst>
                <a:ext uri="{FF2B5EF4-FFF2-40B4-BE49-F238E27FC236}">
                  <a16:creationId xmlns:a16="http://schemas.microsoft.com/office/drawing/2014/main" id="{55526683-6AA4-40BD-BC3B-086C16A50C7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26" name="Yellow Oval 132">
            <a:extLst>
              <a:ext uri="{FF2B5EF4-FFF2-40B4-BE49-F238E27FC236}">
                <a16:creationId xmlns:a16="http://schemas.microsoft.com/office/drawing/2014/main" id="{013B6D6A-231D-4389-8A96-96F5E03DE7BB}"/>
              </a:ext>
            </a:extLst>
          </p:cNvPr>
          <p:cNvGrpSpPr>
            <a:grpSpLocks noChangeAspect="1"/>
          </p:cNvGrpSpPr>
          <p:nvPr/>
        </p:nvGrpSpPr>
        <p:grpSpPr>
          <a:xfrm>
            <a:off x="9722444" y="4691169"/>
            <a:ext cx="201110" cy="201110"/>
            <a:chOff x="864708" y="7928616"/>
            <a:chExt cx="402336" cy="402336"/>
          </a:xfrm>
        </p:grpSpPr>
        <p:sp>
          <p:nvSpPr>
            <p:cNvPr id="627" name="Oval 626">
              <a:extLst>
                <a:ext uri="{FF2B5EF4-FFF2-40B4-BE49-F238E27FC236}">
                  <a16:creationId xmlns:a16="http://schemas.microsoft.com/office/drawing/2014/main" id="{8E5FE70D-CC19-4A99-B1D0-97C750FFA67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8" name="Oval 627">
              <a:extLst>
                <a:ext uri="{FF2B5EF4-FFF2-40B4-BE49-F238E27FC236}">
                  <a16:creationId xmlns:a16="http://schemas.microsoft.com/office/drawing/2014/main" id="{8E6604FF-D638-490E-A987-FAB12466A75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29" name="Yellow Oval 133">
            <a:extLst>
              <a:ext uri="{FF2B5EF4-FFF2-40B4-BE49-F238E27FC236}">
                <a16:creationId xmlns:a16="http://schemas.microsoft.com/office/drawing/2014/main" id="{0F9401FA-C933-4B21-84F2-9E7849F4CC9D}"/>
              </a:ext>
            </a:extLst>
          </p:cNvPr>
          <p:cNvGrpSpPr>
            <a:grpSpLocks noChangeAspect="1"/>
          </p:cNvGrpSpPr>
          <p:nvPr/>
        </p:nvGrpSpPr>
        <p:grpSpPr>
          <a:xfrm>
            <a:off x="9874801" y="5325546"/>
            <a:ext cx="201110" cy="201110"/>
            <a:chOff x="864708" y="7928616"/>
            <a:chExt cx="402336" cy="402336"/>
          </a:xfrm>
        </p:grpSpPr>
        <p:sp>
          <p:nvSpPr>
            <p:cNvPr id="630" name="Oval 629">
              <a:extLst>
                <a:ext uri="{FF2B5EF4-FFF2-40B4-BE49-F238E27FC236}">
                  <a16:creationId xmlns:a16="http://schemas.microsoft.com/office/drawing/2014/main" id="{A162C945-EF73-4765-8547-2F724955770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1" name="Oval 630">
              <a:extLst>
                <a:ext uri="{FF2B5EF4-FFF2-40B4-BE49-F238E27FC236}">
                  <a16:creationId xmlns:a16="http://schemas.microsoft.com/office/drawing/2014/main" id="{0039D57C-B52A-4F90-900E-AE25BE6D3A3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47794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
                                        <p:tgtEl>
                                          <p:spTgt spid="34"/>
                                        </p:tgtEl>
                                      </p:cBhvr>
                                    </p:animEffect>
                                  </p:childTnLst>
                                </p:cTn>
                              </p:par>
                            </p:childTnLst>
                          </p:cTn>
                        </p:par>
                        <p:par>
                          <p:cTn id="17" fill="hold">
                            <p:stCondLst>
                              <p:cond delay="6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
                                        <p:tgtEl>
                                          <p:spTgt spid="19"/>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
                                        <p:tgtEl>
                                          <p:spTgt spid="16"/>
                                        </p:tgtEl>
                                      </p:cBhvr>
                                    </p:animEffect>
                                  </p:childTnLst>
                                </p:cTn>
                              </p:par>
                            </p:childTnLst>
                          </p:cTn>
                        </p:par>
                        <p:par>
                          <p:cTn id="25" fill="hold">
                            <p:stCondLst>
                              <p:cond delay="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
                                        <p:tgtEl>
                                          <p:spTgt spid="25"/>
                                        </p:tgtEl>
                                      </p:cBhvr>
                                    </p:animEffect>
                                  </p:childTnLst>
                                </p:cTn>
                              </p:par>
                            </p:childTnLst>
                          </p:cTn>
                        </p:par>
                        <p:par>
                          <p:cTn id="29" fill="hold">
                            <p:stCondLst>
                              <p:cond delay="9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
                                        <p:tgtEl>
                                          <p:spTgt spid="14"/>
                                        </p:tgtEl>
                                      </p:cBhvr>
                                    </p:animEffect>
                                  </p:childTnLst>
                                </p:cTn>
                              </p:par>
                            </p:childTnLst>
                          </p:cTn>
                        </p:par>
                        <p:par>
                          <p:cTn id="37" fill="hold">
                            <p:stCondLst>
                              <p:cond delay="1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
                                        <p:tgtEl>
                                          <p:spTgt spid="15"/>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
                                        <p:tgtEl>
                                          <p:spTgt spid="13"/>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
                                        <p:tgtEl>
                                          <p:spTgt spid="27"/>
                                        </p:tgtEl>
                                      </p:cBhvr>
                                    </p:animEffect>
                                  </p:childTnLst>
                                </p:cTn>
                              </p:par>
                            </p:childTnLst>
                          </p:cTn>
                        </p:par>
                        <p:par>
                          <p:cTn id="49" fill="hold">
                            <p:stCondLst>
                              <p:cond delay="14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
                                        <p:tgtEl>
                                          <p:spTgt spid="28"/>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
                                        <p:tgtEl>
                                          <p:spTgt spid="17"/>
                                        </p:tgtEl>
                                      </p:cBhvr>
                                    </p:animEffect>
                                  </p:childTnLst>
                                </p:cTn>
                              </p:par>
                            </p:childTnLst>
                          </p:cTn>
                        </p:par>
                        <p:par>
                          <p:cTn id="57" fill="hold">
                            <p:stCondLst>
                              <p:cond delay="16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
                                        <p:tgtEl>
                                          <p:spTgt spid="12"/>
                                        </p:tgtEl>
                                      </p:cBhvr>
                                    </p:animEffect>
                                  </p:childTnLst>
                                </p:cTn>
                              </p:par>
                            </p:childTnLst>
                          </p:cTn>
                        </p:par>
                        <p:par>
                          <p:cTn id="61" fill="hold">
                            <p:stCondLst>
                              <p:cond delay="17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
                                        <p:tgtEl>
                                          <p:spTgt spid="30"/>
                                        </p:tgtEl>
                                      </p:cBhvr>
                                    </p:animEffect>
                                  </p:childTnLst>
                                </p:cTn>
                              </p:par>
                            </p:childTnLst>
                          </p:cTn>
                        </p:par>
                        <p:par>
                          <p:cTn id="65" fill="hold">
                            <p:stCondLst>
                              <p:cond delay="1800"/>
                            </p:stCondLst>
                            <p:childTnLst>
                              <p:par>
                                <p:cTn id="66" presetID="10"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
                                        <p:tgtEl>
                                          <p:spTgt spid="11"/>
                                        </p:tgtEl>
                                      </p:cBhvr>
                                    </p:animEffect>
                                  </p:childTnLst>
                                </p:cTn>
                              </p:par>
                            </p:childTnLst>
                          </p:cTn>
                        </p:par>
                        <p:par>
                          <p:cTn id="69" fill="hold">
                            <p:stCondLst>
                              <p:cond delay="19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
                                        <p:tgtEl>
                                          <p:spTgt spid="3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
                                        <p:tgtEl>
                                          <p:spTgt spid="29"/>
                                        </p:tgtEl>
                                      </p:cBhvr>
                                    </p:animEffect>
                                  </p:childTnLst>
                                </p:cTn>
                              </p:par>
                            </p:childTnLst>
                          </p:cTn>
                        </p:par>
                        <p:par>
                          <p:cTn id="77" fill="hold">
                            <p:stCondLst>
                              <p:cond delay="21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
                                        <p:tgtEl>
                                          <p:spTgt spid="31"/>
                                        </p:tgtEl>
                                      </p:cBhvr>
                                    </p:animEffect>
                                  </p:childTnLst>
                                </p:cTn>
                              </p:par>
                            </p:childTnLst>
                          </p:cTn>
                        </p:par>
                        <p:par>
                          <p:cTn id="81" fill="hold">
                            <p:stCondLst>
                              <p:cond delay="2200"/>
                            </p:stCondLst>
                            <p:childTnLst>
                              <p:par>
                                <p:cTn id="82" presetID="10" presetClass="entr" presetSubtype="0"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
                                        <p:tgtEl>
                                          <p:spTgt spid="8"/>
                                        </p:tgtEl>
                                      </p:cBhvr>
                                    </p:animEffect>
                                  </p:childTnLst>
                                </p:cTn>
                              </p:par>
                            </p:childTnLst>
                          </p:cTn>
                        </p:par>
                        <p:par>
                          <p:cTn id="85" fill="hold">
                            <p:stCondLst>
                              <p:cond delay="2300"/>
                            </p:stCondLst>
                            <p:childTnLst>
                              <p:par>
                                <p:cTn id="86" presetID="10" presetClass="entr" presetSubtype="0"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
                                        <p:tgtEl>
                                          <p:spTgt spid="9"/>
                                        </p:tgtEl>
                                      </p:cBhvr>
                                    </p:animEffect>
                                  </p:childTnLst>
                                </p:cTn>
                              </p:par>
                            </p:childTnLst>
                          </p:cTn>
                        </p:par>
                        <p:par>
                          <p:cTn id="89" fill="hold">
                            <p:stCondLst>
                              <p:cond delay="2400"/>
                            </p:stCondLst>
                            <p:childTnLst>
                              <p:par>
                                <p:cTn id="90" presetID="10" presetClass="entr" presetSubtype="0"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
                                        <p:tgtEl>
                                          <p:spTgt spid="26"/>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
                                        <p:tgtEl>
                                          <p:spTgt spid="24"/>
                                        </p:tgtEl>
                                      </p:cBhvr>
                                    </p:animEffect>
                                  </p:childTnLst>
                                </p:cTn>
                              </p:par>
                            </p:childTnLst>
                          </p:cTn>
                        </p:par>
                        <p:par>
                          <p:cTn id="97" fill="hold">
                            <p:stCondLst>
                              <p:cond delay="2600"/>
                            </p:stCondLst>
                            <p:childTnLst>
                              <p:par>
                                <p:cTn id="98" presetID="10" presetClass="entr" presetSubtype="0" fill="hold" grpId="0" nodeType="after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
                                        <p:tgtEl>
                                          <p:spTgt spid="5"/>
                                        </p:tgtEl>
                                      </p:cBhvr>
                                    </p:animEffect>
                                  </p:childTnLst>
                                </p:cTn>
                              </p:par>
                            </p:childTnLst>
                          </p:cTn>
                        </p:par>
                        <p:par>
                          <p:cTn id="101" fill="hold">
                            <p:stCondLst>
                              <p:cond delay="2700"/>
                            </p:stCondLst>
                            <p:childTnLst>
                              <p:par>
                                <p:cTn id="102" presetID="10" presetClass="entr" presetSubtype="0"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100"/>
                                        <p:tgtEl>
                                          <p:spTgt spid="6"/>
                                        </p:tgtEl>
                                      </p:cBhvr>
                                    </p:animEffect>
                                  </p:childTnLst>
                                </p:cTn>
                              </p:par>
                            </p:childTnLst>
                          </p:cTn>
                        </p:par>
                        <p:par>
                          <p:cTn id="105" fill="hold">
                            <p:stCondLst>
                              <p:cond delay="2800"/>
                            </p:stCondLst>
                            <p:childTnLst>
                              <p:par>
                                <p:cTn id="106" presetID="10" presetClass="entr" presetSubtype="0" fill="hold" grpId="0" nodeType="after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100"/>
                                        <p:tgtEl>
                                          <p:spTgt spid="7"/>
                                        </p:tgtEl>
                                      </p:cBhvr>
                                    </p:animEffect>
                                  </p:childTnLst>
                                </p:cTn>
                              </p:par>
                            </p:childTnLst>
                          </p:cTn>
                        </p:par>
                        <p:par>
                          <p:cTn id="109" fill="hold">
                            <p:stCondLst>
                              <p:cond delay="2900"/>
                            </p:stCondLst>
                            <p:childTnLst>
                              <p:par>
                                <p:cTn id="110" presetID="10" presetClass="entr" presetSubtype="0"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
                                        <p:tgtEl>
                                          <p:spTgt spid="21"/>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
                                        <p:tgtEl>
                                          <p:spTgt spid="20"/>
                                        </p:tgtEl>
                                      </p:cBhvr>
                                    </p:animEffect>
                                  </p:childTnLst>
                                </p:cTn>
                              </p:par>
                            </p:childTnLst>
                          </p:cTn>
                        </p:par>
                        <p:par>
                          <p:cTn id="117" fill="hold">
                            <p:stCondLst>
                              <p:cond delay="31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100"/>
                                        <p:tgtEl>
                                          <p:spTgt spid="23"/>
                                        </p:tgtEl>
                                      </p:cBhvr>
                                    </p:animEffect>
                                  </p:childTnLst>
                                </p:cTn>
                              </p:par>
                            </p:childTnLst>
                          </p:cTn>
                        </p:par>
                        <p:par>
                          <p:cTn id="121" fill="hold">
                            <p:stCondLst>
                              <p:cond delay="3200"/>
                            </p:stCondLst>
                            <p:childTnLst>
                              <p:par>
                                <p:cTn id="122" presetID="10" presetClass="entr" presetSubtype="0"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100"/>
                                        <p:tgtEl>
                                          <p:spTgt spid="22"/>
                                        </p:tgtEl>
                                      </p:cBhvr>
                                    </p:animEffect>
                                  </p:childTnLst>
                                </p:cTn>
                              </p:par>
                            </p:childTnLst>
                          </p:cTn>
                        </p:par>
                        <p:par>
                          <p:cTn id="125" fill="hold">
                            <p:stCondLst>
                              <p:cond delay="3300"/>
                            </p:stCondLst>
                            <p:childTnLst>
                              <p:par>
                                <p:cTn id="126" presetID="10" presetClass="entr" presetSubtype="0" fill="hold" grpId="0" nodeType="after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1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200"/>
                                        <p:tgtEl>
                                          <p:spTgt spid="37"/>
                                        </p:tgtEl>
                                      </p:cBhvr>
                                    </p:animEffect>
                                  </p:childTnLst>
                                </p:cTn>
                              </p:par>
                            </p:childTnLst>
                          </p:cTn>
                        </p:par>
                        <p:par>
                          <p:cTn id="134" fill="hold">
                            <p:stCondLst>
                              <p:cond delay="200"/>
                            </p:stCondLst>
                            <p:childTnLst>
                              <p:par>
                                <p:cTn id="135" presetID="10" presetClass="entr" presetSubtype="0" fill="hold" nodeType="afterEffect">
                                  <p:stCondLst>
                                    <p:cond delay="0"/>
                                  </p:stCondLst>
                                  <p:childTnLst>
                                    <p:set>
                                      <p:cBhvr>
                                        <p:cTn id="136" dur="1" fill="hold">
                                          <p:stCondLst>
                                            <p:cond delay="0"/>
                                          </p:stCondLst>
                                        </p:cTn>
                                        <p:tgtEl>
                                          <p:spTgt spid="305"/>
                                        </p:tgtEl>
                                        <p:attrNameLst>
                                          <p:attrName>style.visibility</p:attrName>
                                        </p:attrNameLst>
                                      </p:cBhvr>
                                      <p:to>
                                        <p:strVal val="visible"/>
                                      </p:to>
                                    </p:set>
                                    <p:animEffect transition="in" filter="fade">
                                      <p:cBhvr>
                                        <p:cTn id="137" dur="50"/>
                                        <p:tgtEl>
                                          <p:spTgt spid="305"/>
                                        </p:tgtEl>
                                      </p:cBhvr>
                                    </p:animEffect>
                                  </p:childTnLst>
                                </p:cTn>
                              </p:par>
                            </p:childTnLst>
                          </p:cTn>
                        </p:par>
                        <p:par>
                          <p:cTn id="138" fill="hold">
                            <p:stCondLst>
                              <p:cond delay="250"/>
                            </p:stCondLst>
                            <p:childTnLst>
                              <p:par>
                                <p:cTn id="139" presetID="10" presetClass="entr" presetSubtype="0" fill="hold" nodeType="afterEffect">
                                  <p:stCondLst>
                                    <p:cond delay="0"/>
                                  </p:stCondLst>
                                  <p:childTnLst>
                                    <p:set>
                                      <p:cBhvr>
                                        <p:cTn id="140" dur="1" fill="hold">
                                          <p:stCondLst>
                                            <p:cond delay="0"/>
                                          </p:stCondLst>
                                        </p:cTn>
                                        <p:tgtEl>
                                          <p:spTgt spid="299"/>
                                        </p:tgtEl>
                                        <p:attrNameLst>
                                          <p:attrName>style.visibility</p:attrName>
                                        </p:attrNameLst>
                                      </p:cBhvr>
                                      <p:to>
                                        <p:strVal val="visible"/>
                                      </p:to>
                                    </p:set>
                                    <p:animEffect transition="in" filter="fade">
                                      <p:cBhvr>
                                        <p:cTn id="141" dur="50"/>
                                        <p:tgtEl>
                                          <p:spTgt spid="299"/>
                                        </p:tgtEl>
                                      </p:cBhvr>
                                    </p:animEffect>
                                  </p:childTnLst>
                                </p:cTn>
                              </p:par>
                            </p:childTnLst>
                          </p:cTn>
                        </p:par>
                        <p:par>
                          <p:cTn id="142" fill="hold">
                            <p:stCondLst>
                              <p:cond delay="300"/>
                            </p:stCondLst>
                            <p:childTnLst>
                              <p:par>
                                <p:cTn id="143" presetID="10" presetClass="entr" presetSubtype="0" fill="hold" nodeType="afterEffect">
                                  <p:stCondLst>
                                    <p:cond delay="0"/>
                                  </p:stCondLst>
                                  <p:childTnLst>
                                    <p:set>
                                      <p:cBhvr>
                                        <p:cTn id="144" dur="1" fill="hold">
                                          <p:stCondLst>
                                            <p:cond delay="0"/>
                                          </p:stCondLst>
                                        </p:cTn>
                                        <p:tgtEl>
                                          <p:spTgt spid="293"/>
                                        </p:tgtEl>
                                        <p:attrNameLst>
                                          <p:attrName>style.visibility</p:attrName>
                                        </p:attrNameLst>
                                      </p:cBhvr>
                                      <p:to>
                                        <p:strVal val="visible"/>
                                      </p:to>
                                    </p:set>
                                    <p:animEffect transition="in" filter="fade">
                                      <p:cBhvr>
                                        <p:cTn id="145" dur="50"/>
                                        <p:tgtEl>
                                          <p:spTgt spid="293"/>
                                        </p:tgtEl>
                                      </p:cBhvr>
                                    </p:animEffect>
                                  </p:childTnLst>
                                </p:cTn>
                              </p:par>
                            </p:childTnLst>
                          </p:cTn>
                        </p:par>
                        <p:par>
                          <p:cTn id="146" fill="hold">
                            <p:stCondLst>
                              <p:cond delay="350"/>
                            </p:stCondLst>
                            <p:childTnLst>
                              <p:par>
                                <p:cTn id="147" presetID="10" presetClass="entr" presetSubtype="0" fill="hold" nodeType="afterEffect">
                                  <p:stCondLst>
                                    <p:cond delay="0"/>
                                  </p:stCondLst>
                                  <p:childTnLst>
                                    <p:set>
                                      <p:cBhvr>
                                        <p:cTn id="148" dur="1" fill="hold">
                                          <p:stCondLst>
                                            <p:cond delay="0"/>
                                          </p:stCondLst>
                                        </p:cTn>
                                        <p:tgtEl>
                                          <p:spTgt spid="287"/>
                                        </p:tgtEl>
                                        <p:attrNameLst>
                                          <p:attrName>style.visibility</p:attrName>
                                        </p:attrNameLst>
                                      </p:cBhvr>
                                      <p:to>
                                        <p:strVal val="visible"/>
                                      </p:to>
                                    </p:set>
                                    <p:animEffect transition="in" filter="fade">
                                      <p:cBhvr>
                                        <p:cTn id="149" dur="50"/>
                                        <p:tgtEl>
                                          <p:spTgt spid="287"/>
                                        </p:tgtEl>
                                      </p:cBhvr>
                                    </p:animEffect>
                                  </p:childTnLst>
                                </p:cTn>
                              </p:par>
                            </p:childTnLst>
                          </p:cTn>
                        </p:par>
                        <p:par>
                          <p:cTn id="150" fill="hold">
                            <p:stCondLst>
                              <p:cond delay="400"/>
                            </p:stCondLst>
                            <p:childTnLst>
                              <p:par>
                                <p:cTn id="151" presetID="10" presetClass="entr" presetSubtype="0" fill="hold" nodeType="afterEffect">
                                  <p:stCondLst>
                                    <p:cond delay="0"/>
                                  </p:stCondLst>
                                  <p:childTnLst>
                                    <p:set>
                                      <p:cBhvr>
                                        <p:cTn id="152" dur="1" fill="hold">
                                          <p:stCondLst>
                                            <p:cond delay="0"/>
                                          </p:stCondLst>
                                        </p:cTn>
                                        <p:tgtEl>
                                          <p:spTgt spid="281"/>
                                        </p:tgtEl>
                                        <p:attrNameLst>
                                          <p:attrName>style.visibility</p:attrName>
                                        </p:attrNameLst>
                                      </p:cBhvr>
                                      <p:to>
                                        <p:strVal val="visible"/>
                                      </p:to>
                                    </p:set>
                                    <p:animEffect transition="in" filter="fade">
                                      <p:cBhvr>
                                        <p:cTn id="153" dur="50"/>
                                        <p:tgtEl>
                                          <p:spTgt spid="281"/>
                                        </p:tgtEl>
                                      </p:cBhvr>
                                    </p:animEffect>
                                  </p:childTnLst>
                                </p:cTn>
                              </p:par>
                            </p:childTnLst>
                          </p:cTn>
                        </p:par>
                        <p:par>
                          <p:cTn id="154" fill="hold">
                            <p:stCondLst>
                              <p:cond delay="450"/>
                            </p:stCondLst>
                            <p:childTnLst>
                              <p:par>
                                <p:cTn id="155" presetID="10" presetClass="entr" presetSubtype="0" fill="hold" nodeType="afterEffect">
                                  <p:stCondLst>
                                    <p:cond delay="0"/>
                                  </p:stCondLst>
                                  <p:childTnLst>
                                    <p:set>
                                      <p:cBhvr>
                                        <p:cTn id="156" dur="1" fill="hold">
                                          <p:stCondLst>
                                            <p:cond delay="0"/>
                                          </p:stCondLst>
                                        </p:cTn>
                                        <p:tgtEl>
                                          <p:spTgt spid="275"/>
                                        </p:tgtEl>
                                        <p:attrNameLst>
                                          <p:attrName>style.visibility</p:attrName>
                                        </p:attrNameLst>
                                      </p:cBhvr>
                                      <p:to>
                                        <p:strVal val="visible"/>
                                      </p:to>
                                    </p:set>
                                    <p:animEffect transition="in" filter="fade">
                                      <p:cBhvr>
                                        <p:cTn id="157" dur="50"/>
                                        <p:tgtEl>
                                          <p:spTgt spid="275"/>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50"/>
                                        <p:tgtEl>
                                          <p:spTgt spid="269"/>
                                        </p:tgtEl>
                                      </p:cBhvr>
                                    </p:animEffect>
                                  </p:childTnLst>
                                </p:cTn>
                              </p:par>
                            </p:childTnLst>
                          </p:cTn>
                        </p:par>
                        <p:par>
                          <p:cTn id="162" fill="hold">
                            <p:stCondLst>
                              <p:cond delay="550"/>
                            </p:stCondLst>
                            <p:childTnLst>
                              <p:par>
                                <p:cTn id="163" presetID="10" presetClass="entr" presetSubtype="0" fill="hold" nodeType="afterEffect">
                                  <p:stCondLst>
                                    <p:cond delay="0"/>
                                  </p:stCondLst>
                                  <p:childTnLst>
                                    <p:set>
                                      <p:cBhvr>
                                        <p:cTn id="164" dur="1" fill="hold">
                                          <p:stCondLst>
                                            <p:cond delay="0"/>
                                          </p:stCondLst>
                                        </p:cTn>
                                        <p:tgtEl>
                                          <p:spTgt spid="263"/>
                                        </p:tgtEl>
                                        <p:attrNameLst>
                                          <p:attrName>style.visibility</p:attrName>
                                        </p:attrNameLst>
                                      </p:cBhvr>
                                      <p:to>
                                        <p:strVal val="visible"/>
                                      </p:to>
                                    </p:set>
                                    <p:animEffect transition="in" filter="fade">
                                      <p:cBhvr>
                                        <p:cTn id="165" dur="50"/>
                                        <p:tgtEl>
                                          <p:spTgt spid="263"/>
                                        </p:tgtEl>
                                      </p:cBhvr>
                                    </p:animEffect>
                                  </p:childTnLst>
                                </p:cTn>
                              </p:par>
                            </p:childTnLst>
                          </p:cTn>
                        </p:par>
                        <p:par>
                          <p:cTn id="166" fill="hold">
                            <p:stCondLst>
                              <p:cond delay="600"/>
                            </p:stCondLst>
                            <p:childTnLst>
                              <p:par>
                                <p:cTn id="167" presetID="10" presetClass="entr" presetSubtype="0" fill="hold" nodeType="afterEffect">
                                  <p:stCondLst>
                                    <p:cond delay="0"/>
                                  </p:stCondLst>
                                  <p:childTnLst>
                                    <p:set>
                                      <p:cBhvr>
                                        <p:cTn id="168" dur="1" fill="hold">
                                          <p:stCondLst>
                                            <p:cond delay="0"/>
                                          </p:stCondLst>
                                        </p:cTn>
                                        <p:tgtEl>
                                          <p:spTgt spid="257"/>
                                        </p:tgtEl>
                                        <p:attrNameLst>
                                          <p:attrName>style.visibility</p:attrName>
                                        </p:attrNameLst>
                                      </p:cBhvr>
                                      <p:to>
                                        <p:strVal val="visible"/>
                                      </p:to>
                                    </p:set>
                                    <p:animEffect transition="in" filter="fade">
                                      <p:cBhvr>
                                        <p:cTn id="169" dur="50"/>
                                        <p:tgtEl>
                                          <p:spTgt spid="257"/>
                                        </p:tgtEl>
                                      </p:cBhvr>
                                    </p:animEffect>
                                  </p:childTnLst>
                                </p:cTn>
                              </p:par>
                            </p:childTnLst>
                          </p:cTn>
                        </p:par>
                        <p:par>
                          <p:cTn id="170" fill="hold">
                            <p:stCondLst>
                              <p:cond delay="650"/>
                            </p:stCondLst>
                            <p:childTnLst>
                              <p:par>
                                <p:cTn id="171" presetID="10" presetClass="entr" presetSubtype="0" fill="hold" nodeType="afterEffect">
                                  <p:stCondLst>
                                    <p:cond delay="0"/>
                                  </p:stCondLst>
                                  <p:childTnLst>
                                    <p:set>
                                      <p:cBhvr>
                                        <p:cTn id="172" dur="1" fill="hold">
                                          <p:stCondLst>
                                            <p:cond delay="0"/>
                                          </p:stCondLst>
                                        </p:cTn>
                                        <p:tgtEl>
                                          <p:spTgt spid="137"/>
                                        </p:tgtEl>
                                        <p:attrNameLst>
                                          <p:attrName>style.visibility</p:attrName>
                                        </p:attrNameLst>
                                      </p:cBhvr>
                                      <p:to>
                                        <p:strVal val="visible"/>
                                      </p:to>
                                    </p:set>
                                    <p:animEffect transition="in" filter="fade">
                                      <p:cBhvr>
                                        <p:cTn id="173" dur="50"/>
                                        <p:tgtEl>
                                          <p:spTgt spid="137"/>
                                        </p:tgtEl>
                                      </p:cBhvr>
                                    </p:animEffect>
                                  </p:childTnLst>
                                </p:cTn>
                              </p:par>
                            </p:childTnLst>
                          </p:cTn>
                        </p:par>
                        <p:par>
                          <p:cTn id="174" fill="hold">
                            <p:stCondLst>
                              <p:cond delay="700"/>
                            </p:stCondLst>
                            <p:childTnLst>
                              <p:par>
                                <p:cTn id="175" presetID="10" presetClass="entr" presetSubtype="0" fill="hold" nodeType="afterEffect">
                                  <p:stCondLst>
                                    <p:cond delay="0"/>
                                  </p:stCondLst>
                                  <p:childTnLst>
                                    <p:set>
                                      <p:cBhvr>
                                        <p:cTn id="176" dur="1" fill="hold">
                                          <p:stCondLst>
                                            <p:cond delay="0"/>
                                          </p:stCondLst>
                                        </p:cTn>
                                        <p:tgtEl>
                                          <p:spTgt spid="146"/>
                                        </p:tgtEl>
                                        <p:attrNameLst>
                                          <p:attrName>style.visibility</p:attrName>
                                        </p:attrNameLst>
                                      </p:cBhvr>
                                      <p:to>
                                        <p:strVal val="visible"/>
                                      </p:to>
                                    </p:set>
                                    <p:animEffect transition="in" filter="fade">
                                      <p:cBhvr>
                                        <p:cTn id="177" dur="50"/>
                                        <p:tgtEl>
                                          <p:spTgt spid="146"/>
                                        </p:tgtEl>
                                      </p:cBhvr>
                                    </p:animEffect>
                                  </p:childTnLst>
                                </p:cTn>
                              </p:par>
                            </p:childTnLst>
                          </p:cTn>
                        </p:par>
                        <p:par>
                          <p:cTn id="178" fill="hold">
                            <p:stCondLst>
                              <p:cond delay="750"/>
                            </p:stCondLst>
                            <p:childTnLst>
                              <p:par>
                                <p:cTn id="179" presetID="10" presetClass="entr" presetSubtype="0" fill="hold" nodeType="afterEffect">
                                  <p:stCondLst>
                                    <p:cond delay="0"/>
                                  </p:stCondLst>
                                  <p:childTnLst>
                                    <p:set>
                                      <p:cBhvr>
                                        <p:cTn id="180" dur="1" fill="hold">
                                          <p:stCondLst>
                                            <p:cond delay="0"/>
                                          </p:stCondLst>
                                        </p:cTn>
                                        <p:tgtEl>
                                          <p:spTgt spid="131"/>
                                        </p:tgtEl>
                                        <p:attrNameLst>
                                          <p:attrName>style.visibility</p:attrName>
                                        </p:attrNameLst>
                                      </p:cBhvr>
                                      <p:to>
                                        <p:strVal val="visible"/>
                                      </p:to>
                                    </p:set>
                                    <p:animEffect transition="in" filter="fade">
                                      <p:cBhvr>
                                        <p:cTn id="181" dur="50"/>
                                        <p:tgtEl>
                                          <p:spTgt spid="131"/>
                                        </p:tgtEl>
                                      </p:cBhvr>
                                    </p:animEffect>
                                  </p:childTnLst>
                                </p:cTn>
                              </p:par>
                            </p:childTnLst>
                          </p:cTn>
                        </p:par>
                        <p:par>
                          <p:cTn id="182" fill="hold">
                            <p:stCondLst>
                              <p:cond delay="800"/>
                            </p:stCondLst>
                            <p:childTnLst>
                              <p:par>
                                <p:cTn id="183" presetID="10" presetClass="entr" presetSubtype="0" fill="hold" nodeType="afterEffect">
                                  <p:stCondLst>
                                    <p:cond delay="0"/>
                                  </p:stCondLst>
                                  <p:childTnLst>
                                    <p:set>
                                      <p:cBhvr>
                                        <p:cTn id="184" dur="1" fill="hold">
                                          <p:stCondLst>
                                            <p:cond delay="0"/>
                                          </p:stCondLst>
                                        </p:cTn>
                                        <p:tgtEl>
                                          <p:spTgt spid="254"/>
                                        </p:tgtEl>
                                        <p:attrNameLst>
                                          <p:attrName>style.visibility</p:attrName>
                                        </p:attrNameLst>
                                      </p:cBhvr>
                                      <p:to>
                                        <p:strVal val="visible"/>
                                      </p:to>
                                    </p:set>
                                    <p:animEffect transition="in" filter="fade">
                                      <p:cBhvr>
                                        <p:cTn id="185" dur="50"/>
                                        <p:tgtEl>
                                          <p:spTgt spid="254"/>
                                        </p:tgtEl>
                                      </p:cBhvr>
                                    </p:animEffect>
                                  </p:childTnLst>
                                </p:cTn>
                              </p:par>
                            </p:childTnLst>
                          </p:cTn>
                        </p:par>
                        <p:par>
                          <p:cTn id="186" fill="hold">
                            <p:stCondLst>
                              <p:cond delay="850"/>
                            </p:stCondLst>
                            <p:childTnLst>
                              <p:par>
                                <p:cTn id="187" presetID="10" presetClass="entr" presetSubtype="0" fill="hold" nodeType="afterEffect">
                                  <p:stCondLst>
                                    <p:cond delay="0"/>
                                  </p:stCondLst>
                                  <p:childTnLst>
                                    <p:set>
                                      <p:cBhvr>
                                        <p:cTn id="188" dur="1" fill="hold">
                                          <p:stCondLst>
                                            <p:cond delay="0"/>
                                          </p:stCondLst>
                                        </p:cTn>
                                        <p:tgtEl>
                                          <p:spTgt spid="248"/>
                                        </p:tgtEl>
                                        <p:attrNameLst>
                                          <p:attrName>style.visibility</p:attrName>
                                        </p:attrNameLst>
                                      </p:cBhvr>
                                      <p:to>
                                        <p:strVal val="visible"/>
                                      </p:to>
                                    </p:set>
                                    <p:animEffect transition="in" filter="fade">
                                      <p:cBhvr>
                                        <p:cTn id="189" dur="50"/>
                                        <p:tgtEl>
                                          <p:spTgt spid="248"/>
                                        </p:tgtEl>
                                      </p:cBhvr>
                                    </p:animEffect>
                                  </p:childTnLst>
                                </p:cTn>
                              </p:par>
                            </p:childTnLst>
                          </p:cTn>
                        </p:par>
                        <p:par>
                          <p:cTn id="190" fill="hold">
                            <p:stCondLst>
                              <p:cond delay="900"/>
                            </p:stCondLst>
                            <p:childTnLst>
                              <p:par>
                                <p:cTn id="191" presetID="10" presetClass="entr" presetSubtype="0" fill="hold" nodeType="afterEffect">
                                  <p:stCondLst>
                                    <p:cond delay="0"/>
                                  </p:stCondLst>
                                  <p:childTnLst>
                                    <p:set>
                                      <p:cBhvr>
                                        <p:cTn id="192" dur="1" fill="hold">
                                          <p:stCondLst>
                                            <p:cond delay="0"/>
                                          </p:stCondLst>
                                        </p:cTn>
                                        <p:tgtEl>
                                          <p:spTgt spid="530"/>
                                        </p:tgtEl>
                                        <p:attrNameLst>
                                          <p:attrName>style.visibility</p:attrName>
                                        </p:attrNameLst>
                                      </p:cBhvr>
                                      <p:to>
                                        <p:strVal val="visible"/>
                                      </p:to>
                                    </p:set>
                                    <p:animEffect transition="in" filter="fade">
                                      <p:cBhvr>
                                        <p:cTn id="193" dur="50"/>
                                        <p:tgtEl>
                                          <p:spTgt spid="530"/>
                                        </p:tgtEl>
                                      </p:cBhvr>
                                    </p:animEffect>
                                  </p:childTnLst>
                                </p:cTn>
                              </p:par>
                            </p:childTnLst>
                          </p:cTn>
                        </p:par>
                        <p:par>
                          <p:cTn id="194" fill="hold">
                            <p:stCondLst>
                              <p:cond delay="950"/>
                            </p:stCondLst>
                            <p:childTnLst>
                              <p:par>
                                <p:cTn id="195" presetID="10" presetClass="entr" presetSubtype="0" fill="hold" nodeType="afterEffect">
                                  <p:stCondLst>
                                    <p:cond delay="0"/>
                                  </p:stCondLst>
                                  <p:childTnLst>
                                    <p:set>
                                      <p:cBhvr>
                                        <p:cTn id="196" dur="1" fill="hold">
                                          <p:stCondLst>
                                            <p:cond delay="0"/>
                                          </p:stCondLst>
                                        </p:cTn>
                                        <p:tgtEl>
                                          <p:spTgt spid="245"/>
                                        </p:tgtEl>
                                        <p:attrNameLst>
                                          <p:attrName>style.visibility</p:attrName>
                                        </p:attrNameLst>
                                      </p:cBhvr>
                                      <p:to>
                                        <p:strVal val="visible"/>
                                      </p:to>
                                    </p:set>
                                    <p:animEffect transition="in" filter="fade">
                                      <p:cBhvr>
                                        <p:cTn id="197" dur="50"/>
                                        <p:tgtEl>
                                          <p:spTgt spid="245"/>
                                        </p:tgtEl>
                                      </p:cBhvr>
                                    </p:animEffec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149"/>
                                        </p:tgtEl>
                                        <p:attrNameLst>
                                          <p:attrName>style.visibility</p:attrName>
                                        </p:attrNameLst>
                                      </p:cBhvr>
                                      <p:to>
                                        <p:strVal val="visible"/>
                                      </p:to>
                                    </p:set>
                                    <p:animEffect transition="in" filter="fade">
                                      <p:cBhvr>
                                        <p:cTn id="201" dur="50"/>
                                        <p:tgtEl>
                                          <p:spTgt spid="149"/>
                                        </p:tgtEl>
                                      </p:cBhvr>
                                    </p:animEffect>
                                  </p:childTnLst>
                                </p:cTn>
                              </p:par>
                            </p:childTnLst>
                          </p:cTn>
                        </p:par>
                        <p:par>
                          <p:cTn id="202" fill="hold">
                            <p:stCondLst>
                              <p:cond delay="1050"/>
                            </p:stCondLst>
                            <p:childTnLst>
                              <p:par>
                                <p:cTn id="203" presetID="10" presetClass="entr" presetSubtype="0" fill="hold" nodeType="afterEffect">
                                  <p:stCondLst>
                                    <p:cond delay="0"/>
                                  </p:stCondLst>
                                  <p:childTnLst>
                                    <p:set>
                                      <p:cBhvr>
                                        <p:cTn id="204" dur="1" fill="hold">
                                          <p:stCondLst>
                                            <p:cond delay="0"/>
                                          </p:stCondLst>
                                        </p:cTn>
                                        <p:tgtEl>
                                          <p:spTgt spid="164"/>
                                        </p:tgtEl>
                                        <p:attrNameLst>
                                          <p:attrName>style.visibility</p:attrName>
                                        </p:attrNameLst>
                                      </p:cBhvr>
                                      <p:to>
                                        <p:strVal val="visible"/>
                                      </p:to>
                                    </p:set>
                                    <p:animEffect transition="in" filter="fade">
                                      <p:cBhvr>
                                        <p:cTn id="205" dur="50"/>
                                        <p:tgtEl>
                                          <p:spTgt spid="164"/>
                                        </p:tgtEl>
                                      </p:cBhvr>
                                    </p:animEffect>
                                  </p:childTnLst>
                                </p:cTn>
                              </p:par>
                            </p:childTnLst>
                          </p:cTn>
                        </p:par>
                        <p:par>
                          <p:cTn id="206" fill="hold">
                            <p:stCondLst>
                              <p:cond delay="1100"/>
                            </p:stCondLst>
                            <p:childTnLst>
                              <p:par>
                                <p:cTn id="207" presetID="10" presetClass="entr" presetSubtype="0" fill="hold" nodeType="afterEffect">
                                  <p:stCondLst>
                                    <p:cond delay="0"/>
                                  </p:stCondLst>
                                  <p:childTnLst>
                                    <p:set>
                                      <p:cBhvr>
                                        <p:cTn id="208" dur="1" fill="hold">
                                          <p:stCondLst>
                                            <p:cond delay="0"/>
                                          </p:stCondLst>
                                        </p:cTn>
                                        <p:tgtEl>
                                          <p:spTgt spid="170"/>
                                        </p:tgtEl>
                                        <p:attrNameLst>
                                          <p:attrName>style.visibility</p:attrName>
                                        </p:attrNameLst>
                                      </p:cBhvr>
                                      <p:to>
                                        <p:strVal val="visible"/>
                                      </p:to>
                                    </p:set>
                                    <p:animEffect transition="in" filter="fade">
                                      <p:cBhvr>
                                        <p:cTn id="209" dur="50"/>
                                        <p:tgtEl>
                                          <p:spTgt spid="170"/>
                                        </p:tgtEl>
                                      </p:cBhvr>
                                    </p:animEffect>
                                  </p:childTnLst>
                                </p:cTn>
                              </p:par>
                            </p:childTnLst>
                          </p:cTn>
                        </p:par>
                        <p:par>
                          <p:cTn id="210" fill="hold">
                            <p:stCondLst>
                              <p:cond delay="1150"/>
                            </p:stCondLst>
                            <p:childTnLst>
                              <p:par>
                                <p:cTn id="211" presetID="10" presetClass="entr" presetSubtype="0" fill="hold" nodeType="afterEffect">
                                  <p:stCondLst>
                                    <p:cond delay="0"/>
                                  </p:stCondLst>
                                  <p:childTnLst>
                                    <p:set>
                                      <p:cBhvr>
                                        <p:cTn id="212" dur="1" fill="hold">
                                          <p:stCondLst>
                                            <p:cond delay="0"/>
                                          </p:stCondLst>
                                        </p:cTn>
                                        <p:tgtEl>
                                          <p:spTgt spid="152"/>
                                        </p:tgtEl>
                                        <p:attrNameLst>
                                          <p:attrName>style.visibility</p:attrName>
                                        </p:attrNameLst>
                                      </p:cBhvr>
                                      <p:to>
                                        <p:strVal val="visible"/>
                                      </p:to>
                                    </p:set>
                                    <p:animEffect transition="in" filter="fade">
                                      <p:cBhvr>
                                        <p:cTn id="213" dur="50"/>
                                        <p:tgtEl>
                                          <p:spTgt spid="152"/>
                                        </p:tgtEl>
                                      </p:cBhvr>
                                    </p:animEffect>
                                  </p:childTnLst>
                                </p:cTn>
                              </p:par>
                            </p:childTnLst>
                          </p:cTn>
                        </p:par>
                        <p:par>
                          <p:cTn id="214" fill="hold">
                            <p:stCondLst>
                              <p:cond delay="1200"/>
                            </p:stCondLst>
                            <p:childTnLst>
                              <p:par>
                                <p:cTn id="215" presetID="10" presetClass="entr" presetSubtype="0" fill="hold" nodeType="afterEffect">
                                  <p:stCondLst>
                                    <p:cond delay="0"/>
                                  </p:stCondLst>
                                  <p:childTnLst>
                                    <p:set>
                                      <p:cBhvr>
                                        <p:cTn id="216" dur="1" fill="hold">
                                          <p:stCondLst>
                                            <p:cond delay="0"/>
                                          </p:stCondLst>
                                        </p:cTn>
                                        <p:tgtEl>
                                          <p:spTgt spid="167"/>
                                        </p:tgtEl>
                                        <p:attrNameLst>
                                          <p:attrName>style.visibility</p:attrName>
                                        </p:attrNameLst>
                                      </p:cBhvr>
                                      <p:to>
                                        <p:strVal val="visible"/>
                                      </p:to>
                                    </p:set>
                                    <p:animEffect transition="in" filter="fade">
                                      <p:cBhvr>
                                        <p:cTn id="217" dur="50"/>
                                        <p:tgtEl>
                                          <p:spTgt spid="167"/>
                                        </p:tgtEl>
                                      </p:cBhvr>
                                    </p:animEffect>
                                  </p:childTnLst>
                                </p:cTn>
                              </p:par>
                            </p:childTnLst>
                          </p:cTn>
                        </p:par>
                        <p:par>
                          <p:cTn id="218" fill="hold">
                            <p:stCondLst>
                              <p:cond delay="1250"/>
                            </p:stCondLst>
                            <p:childTnLst>
                              <p:par>
                                <p:cTn id="219" presetID="10" presetClass="entr" presetSubtype="0" fill="hold" nodeType="afterEffect">
                                  <p:stCondLst>
                                    <p:cond delay="0"/>
                                  </p:stCondLst>
                                  <p:childTnLst>
                                    <p:set>
                                      <p:cBhvr>
                                        <p:cTn id="220" dur="1" fill="hold">
                                          <p:stCondLst>
                                            <p:cond delay="0"/>
                                          </p:stCondLst>
                                        </p:cTn>
                                        <p:tgtEl>
                                          <p:spTgt spid="155"/>
                                        </p:tgtEl>
                                        <p:attrNameLst>
                                          <p:attrName>style.visibility</p:attrName>
                                        </p:attrNameLst>
                                      </p:cBhvr>
                                      <p:to>
                                        <p:strVal val="visible"/>
                                      </p:to>
                                    </p:set>
                                    <p:animEffect transition="in" filter="fade">
                                      <p:cBhvr>
                                        <p:cTn id="221" dur="50"/>
                                        <p:tgtEl>
                                          <p:spTgt spid="155"/>
                                        </p:tgtEl>
                                      </p:cBhvr>
                                    </p:animEffect>
                                  </p:childTnLst>
                                </p:cTn>
                              </p:par>
                            </p:childTnLst>
                          </p:cTn>
                        </p:par>
                        <p:par>
                          <p:cTn id="222" fill="hold">
                            <p:stCondLst>
                              <p:cond delay="1300"/>
                            </p:stCondLst>
                            <p:childTnLst>
                              <p:par>
                                <p:cTn id="223" presetID="10" presetClass="entr" presetSubtype="0" fill="hold" nodeType="afterEffect">
                                  <p:stCondLst>
                                    <p:cond delay="0"/>
                                  </p:stCondLst>
                                  <p:childTnLst>
                                    <p:set>
                                      <p:cBhvr>
                                        <p:cTn id="224" dur="1" fill="hold">
                                          <p:stCondLst>
                                            <p:cond delay="0"/>
                                          </p:stCondLst>
                                        </p:cTn>
                                        <p:tgtEl>
                                          <p:spTgt spid="158"/>
                                        </p:tgtEl>
                                        <p:attrNameLst>
                                          <p:attrName>style.visibility</p:attrName>
                                        </p:attrNameLst>
                                      </p:cBhvr>
                                      <p:to>
                                        <p:strVal val="visible"/>
                                      </p:to>
                                    </p:set>
                                    <p:animEffect transition="in" filter="fade">
                                      <p:cBhvr>
                                        <p:cTn id="225" dur="50"/>
                                        <p:tgtEl>
                                          <p:spTgt spid="158"/>
                                        </p:tgtEl>
                                      </p:cBhvr>
                                    </p:animEffect>
                                  </p:childTnLst>
                                </p:cTn>
                              </p:par>
                            </p:childTnLst>
                          </p:cTn>
                        </p:par>
                        <p:par>
                          <p:cTn id="226" fill="hold">
                            <p:stCondLst>
                              <p:cond delay="1350"/>
                            </p:stCondLst>
                            <p:childTnLst>
                              <p:par>
                                <p:cTn id="227" presetID="10" presetClass="entr" presetSubtype="0" fill="hold" nodeType="afterEffect">
                                  <p:stCondLst>
                                    <p:cond delay="0"/>
                                  </p:stCondLst>
                                  <p:childTnLst>
                                    <p:set>
                                      <p:cBhvr>
                                        <p:cTn id="228" dur="1" fill="hold">
                                          <p:stCondLst>
                                            <p:cond delay="0"/>
                                          </p:stCondLst>
                                        </p:cTn>
                                        <p:tgtEl>
                                          <p:spTgt spid="161"/>
                                        </p:tgtEl>
                                        <p:attrNameLst>
                                          <p:attrName>style.visibility</p:attrName>
                                        </p:attrNameLst>
                                      </p:cBhvr>
                                      <p:to>
                                        <p:strVal val="visible"/>
                                      </p:to>
                                    </p:set>
                                    <p:animEffect transition="in" filter="fade">
                                      <p:cBhvr>
                                        <p:cTn id="229" dur="50"/>
                                        <p:tgtEl>
                                          <p:spTgt spid="161"/>
                                        </p:tgtEl>
                                      </p:cBhvr>
                                    </p:animEffect>
                                  </p:childTnLst>
                                </p:cTn>
                              </p:par>
                            </p:childTnLst>
                          </p:cTn>
                        </p:par>
                        <p:par>
                          <p:cTn id="230" fill="hold">
                            <p:stCondLst>
                              <p:cond delay="1400"/>
                            </p:stCondLst>
                            <p:childTnLst>
                              <p:par>
                                <p:cTn id="231" presetID="10" presetClass="entr" presetSubtype="0" fill="hold" nodeType="afterEffect">
                                  <p:stCondLst>
                                    <p:cond delay="0"/>
                                  </p:stCondLst>
                                  <p:childTnLst>
                                    <p:set>
                                      <p:cBhvr>
                                        <p:cTn id="232" dur="1" fill="hold">
                                          <p:stCondLst>
                                            <p:cond delay="0"/>
                                          </p:stCondLst>
                                        </p:cTn>
                                        <p:tgtEl>
                                          <p:spTgt spid="179"/>
                                        </p:tgtEl>
                                        <p:attrNameLst>
                                          <p:attrName>style.visibility</p:attrName>
                                        </p:attrNameLst>
                                      </p:cBhvr>
                                      <p:to>
                                        <p:strVal val="visible"/>
                                      </p:to>
                                    </p:set>
                                    <p:animEffect transition="in" filter="fade">
                                      <p:cBhvr>
                                        <p:cTn id="233" dur="50"/>
                                        <p:tgtEl>
                                          <p:spTgt spid="179"/>
                                        </p:tgtEl>
                                      </p:cBhvr>
                                    </p:animEffect>
                                  </p:childTnLst>
                                </p:cTn>
                              </p:par>
                            </p:childTnLst>
                          </p:cTn>
                        </p:par>
                        <p:par>
                          <p:cTn id="234" fill="hold">
                            <p:stCondLst>
                              <p:cond delay="1450"/>
                            </p:stCondLst>
                            <p:childTnLst>
                              <p:par>
                                <p:cTn id="235" presetID="10" presetClass="entr" presetSubtype="0" fill="hold" nodeType="afterEffect">
                                  <p:stCondLst>
                                    <p:cond delay="0"/>
                                  </p:stCondLst>
                                  <p:childTnLst>
                                    <p:set>
                                      <p:cBhvr>
                                        <p:cTn id="236" dur="1" fill="hold">
                                          <p:stCondLst>
                                            <p:cond delay="0"/>
                                          </p:stCondLst>
                                        </p:cTn>
                                        <p:tgtEl>
                                          <p:spTgt spid="176"/>
                                        </p:tgtEl>
                                        <p:attrNameLst>
                                          <p:attrName>style.visibility</p:attrName>
                                        </p:attrNameLst>
                                      </p:cBhvr>
                                      <p:to>
                                        <p:strVal val="visible"/>
                                      </p:to>
                                    </p:set>
                                    <p:animEffect transition="in" filter="fade">
                                      <p:cBhvr>
                                        <p:cTn id="237" dur="50"/>
                                        <p:tgtEl>
                                          <p:spTgt spid="176"/>
                                        </p:tgtEl>
                                      </p:cBhvr>
                                    </p:animEffect>
                                  </p:childTnLst>
                                </p:cTn>
                              </p:par>
                            </p:childTnLst>
                          </p:cTn>
                        </p:par>
                        <p:par>
                          <p:cTn id="238" fill="hold">
                            <p:stCondLst>
                              <p:cond delay="1500"/>
                            </p:stCondLst>
                            <p:childTnLst>
                              <p:par>
                                <p:cTn id="239" presetID="10" presetClass="entr" presetSubtype="0" fill="hold" nodeType="after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fade">
                                      <p:cBhvr>
                                        <p:cTn id="241" dur="50"/>
                                        <p:tgtEl>
                                          <p:spTgt spid="173"/>
                                        </p:tgtEl>
                                      </p:cBhvr>
                                    </p:animEffect>
                                  </p:childTnLst>
                                </p:cTn>
                              </p:par>
                            </p:childTnLst>
                          </p:cTn>
                        </p:par>
                        <p:par>
                          <p:cTn id="242" fill="hold">
                            <p:stCondLst>
                              <p:cond delay="1550"/>
                            </p:stCondLst>
                            <p:childTnLst>
                              <p:par>
                                <p:cTn id="243" presetID="10" presetClass="entr" presetSubtype="0" fill="hold" nodeType="afterEffect">
                                  <p:stCondLst>
                                    <p:cond delay="0"/>
                                  </p:stCondLst>
                                  <p:childTnLst>
                                    <p:set>
                                      <p:cBhvr>
                                        <p:cTn id="244" dur="1" fill="hold">
                                          <p:stCondLst>
                                            <p:cond delay="0"/>
                                          </p:stCondLst>
                                        </p:cTn>
                                        <p:tgtEl>
                                          <p:spTgt spid="188"/>
                                        </p:tgtEl>
                                        <p:attrNameLst>
                                          <p:attrName>style.visibility</p:attrName>
                                        </p:attrNameLst>
                                      </p:cBhvr>
                                      <p:to>
                                        <p:strVal val="visible"/>
                                      </p:to>
                                    </p:set>
                                    <p:animEffect transition="in" filter="fade">
                                      <p:cBhvr>
                                        <p:cTn id="245" dur="50"/>
                                        <p:tgtEl>
                                          <p:spTgt spid="188"/>
                                        </p:tgtEl>
                                      </p:cBhvr>
                                    </p:animEffect>
                                  </p:childTnLst>
                                </p:cTn>
                              </p:par>
                            </p:childTnLst>
                          </p:cTn>
                        </p:par>
                        <p:par>
                          <p:cTn id="246" fill="hold">
                            <p:stCondLst>
                              <p:cond delay="1600"/>
                            </p:stCondLst>
                            <p:childTnLst>
                              <p:par>
                                <p:cTn id="247" presetID="10" presetClass="entr" presetSubtype="0" fill="hold" nodeType="afterEffect">
                                  <p:stCondLst>
                                    <p:cond delay="0"/>
                                  </p:stCondLst>
                                  <p:childTnLst>
                                    <p:set>
                                      <p:cBhvr>
                                        <p:cTn id="248" dur="1" fill="hold">
                                          <p:stCondLst>
                                            <p:cond delay="0"/>
                                          </p:stCondLst>
                                        </p:cTn>
                                        <p:tgtEl>
                                          <p:spTgt spid="185"/>
                                        </p:tgtEl>
                                        <p:attrNameLst>
                                          <p:attrName>style.visibility</p:attrName>
                                        </p:attrNameLst>
                                      </p:cBhvr>
                                      <p:to>
                                        <p:strVal val="visible"/>
                                      </p:to>
                                    </p:set>
                                    <p:animEffect transition="in" filter="fade">
                                      <p:cBhvr>
                                        <p:cTn id="249" dur="50"/>
                                        <p:tgtEl>
                                          <p:spTgt spid="185"/>
                                        </p:tgtEl>
                                      </p:cBhvr>
                                    </p:animEffect>
                                  </p:childTnLst>
                                </p:cTn>
                              </p:par>
                            </p:childTnLst>
                          </p:cTn>
                        </p:par>
                        <p:par>
                          <p:cTn id="250" fill="hold">
                            <p:stCondLst>
                              <p:cond delay="1650"/>
                            </p:stCondLst>
                            <p:childTnLst>
                              <p:par>
                                <p:cTn id="251" presetID="10" presetClass="entr" presetSubtype="0" fill="hold" nodeType="after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
                                        <p:tgtEl>
                                          <p:spTgt spid="182"/>
                                        </p:tgtEl>
                                      </p:cBhvr>
                                    </p:animEffect>
                                  </p:childTnLst>
                                </p:cTn>
                              </p:par>
                            </p:childTnLst>
                          </p:cTn>
                        </p:par>
                        <p:par>
                          <p:cTn id="254" fill="hold">
                            <p:stCondLst>
                              <p:cond delay="1700"/>
                            </p:stCondLst>
                            <p:childTnLst>
                              <p:par>
                                <p:cTn id="255" presetID="10" presetClass="entr" presetSubtype="0" fill="hold" nodeType="afterEffect">
                                  <p:stCondLst>
                                    <p:cond delay="0"/>
                                  </p:stCondLst>
                                  <p:childTnLst>
                                    <p:set>
                                      <p:cBhvr>
                                        <p:cTn id="256" dur="1" fill="hold">
                                          <p:stCondLst>
                                            <p:cond delay="0"/>
                                          </p:stCondLst>
                                        </p:cTn>
                                        <p:tgtEl>
                                          <p:spTgt spid="197"/>
                                        </p:tgtEl>
                                        <p:attrNameLst>
                                          <p:attrName>style.visibility</p:attrName>
                                        </p:attrNameLst>
                                      </p:cBhvr>
                                      <p:to>
                                        <p:strVal val="visible"/>
                                      </p:to>
                                    </p:set>
                                    <p:animEffect transition="in" filter="fade">
                                      <p:cBhvr>
                                        <p:cTn id="257" dur="50"/>
                                        <p:tgtEl>
                                          <p:spTgt spid="197"/>
                                        </p:tgtEl>
                                      </p:cBhvr>
                                    </p:animEffect>
                                  </p:childTnLst>
                                </p:cTn>
                              </p:par>
                            </p:childTnLst>
                          </p:cTn>
                        </p:par>
                        <p:par>
                          <p:cTn id="258" fill="hold">
                            <p:stCondLst>
                              <p:cond delay="1750"/>
                            </p:stCondLst>
                            <p:childTnLst>
                              <p:par>
                                <p:cTn id="259" presetID="10" presetClass="entr" presetSubtype="0" fill="hold" nodeType="afterEffect">
                                  <p:stCondLst>
                                    <p:cond delay="0"/>
                                  </p:stCondLst>
                                  <p:childTnLst>
                                    <p:set>
                                      <p:cBhvr>
                                        <p:cTn id="260" dur="1" fill="hold">
                                          <p:stCondLst>
                                            <p:cond delay="0"/>
                                          </p:stCondLst>
                                        </p:cTn>
                                        <p:tgtEl>
                                          <p:spTgt spid="194"/>
                                        </p:tgtEl>
                                        <p:attrNameLst>
                                          <p:attrName>style.visibility</p:attrName>
                                        </p:attrNameLst>
                                      </p:cBhvr>
                                      <p:to>
                                        <p:strVal val="visible"/>
                                      </p:to>
                                    </p:set>
                                    <p:animEffect transition="in" filter="fade">
                                      <p:cBhvr>
                                        <p:cTn id="261" dur="50"/>
                                        <p:tgtEl>
                                          <p:spTgt spid="194"/>
                                        </p:tgtEl>
                                      </p:cBhvr>
                                    </p:animEffect>
                                  </p:childTnLst>
                                </p:cTn>
                              </p:par>
                            </p:childTnLst>
                          </p:cTn>
                        </p:par>
                        <p:par>
                          <p:cTn id="262" fill="hold">
                            <p:stCondLst>
                              <p:cond delay="1800"/>
                            </p:stCondLst>
                            <p:childTnLst>
                              <p:par>
                                <p:cTn id="263" presetID="10" presetClass="entr" presetSubtype="0" fill="hold" nodeType="afterEffect">
                                  <p:stCondLst>
                                    <p:cond delay="0"/>
                                  </p:stCondLst>
                                  <p:childTnLst>
                                    <p:set>
                                      <p:cBhvr>
                                        <p:cTn id="264" dur="1" fill="hold">
                                          <p:stCondLst>
                                            <p:cond delay="0"/>
                                          </p:stCondLst>
                                        </p:cTn>
                                        <p:tgtEl>
                                          <p:spTgt spid="191"/>
                                        </p:tgtEl>
                                        <p:attrNameLst>
                                          <p:attrName>style.visibility</p:attrName>
                                        </p:attrNameLst>
                                      </p:cBhvr>
                                      <p:to>
                                        <p:strVal val="visible"/>
                                      </p:to>
                                    </p:set>
                                    <p:animEffect transition="in" filter="fade">
                                      <p:cBhvr>
                                        <p:cTn id="265" dur="50"/>
                                        <p:tgtEl>
                                          <p:spTgt spid="191"/>
                                        </p:tgtEl>
                                      </p:cBhvr>
                                    </p:animEffect>
                                  </p:childTnLst>
                                </p:cTn>
                              </p:par>
                            </p:childTnLst>
                          </p:cTn>
                        </p:par>
                        <p:par>
                          <p:cTn id="266" fill="hold">
                            <p:stCondLst>
                              <p:cond delay="1850"/>
                            </p:stCondLst>
                            <p:childTnLst>
                              <p:par>
                                <p:cTn id="267" presetID="10" presetClass="entr" presetSubtype="0" fill="hold" nodeType="afterEffect">
                                  <p:stCondLst>
                                    <p:cond delay="0"/>
                                  </p:stCondLst>
                                  <p:childTnLst>
                                    <p:set>
                                      <p:cBhvr>
                                        <p:cTn id="268" dur="1" fill="hold">
                                          <p:stCondLst>
                                            <p:cond delay="0"/>
                                          </p:stCondLst>
                                        </p:cTn>
                                        <p:tgtEl>
                                          <p:spTgt spid="203"/>
                                        </p:tgtEl>
                                        <p:attrNameLst>
                                          <p:attrName>style.visibility</p:attrName>
                                        </p:attrNameLst>
                                      </p:cBhvr>
                                      <p:to>
                                        <p:strVal val="visible"/>
                                      </p:to>
                                    </p:set>
                                    <p:animEffect transition="in" filter="fade">
                                      <p:cBhvr>
                                        <p:cTn id="269" dur="50"/>
                                        <p:tgtEl>
                                          <p:spTgt spid="203"/>
                                        </p:tgtEl>
                                      </p:cBhvr>
                                    </p:animEffect>
                                  </p:childTnLst>
                                </p:cTn>
                              </p:par>
                            </p:childTnLst>
                          </p:cTn>
                        </p:par>
                        <p:par>
                          <p:cTn id="270" fill="hold">
                            <p:stCondLst>
                              <p:cond delay="1900"/>
                            </p:stCondLst>
                            <p:childTnLst>
                              <p:par>
                                <p:cTn id="271" presetID="10" presetClass="entr" presetSubtype="0" fill="hold" nodeType="afterEffect">
                                  <p:stCondLst>
                                    <p:cond delay="0"/>
                                  </p:stCondLst>
                                  <p:childTnLst>
                                    <p:set>
                                      <p:cBhvr>
                                        <p:cTn id="272" dur="1" fill="hold">
                                          <p:stCondLst>
                                            <p:cond delay="0"/>
                                          </p:stCondLst>
                                        </p:cTn>
                                        <p:tgtEl>
                                          <p:spTgt spid="200"/>
                                        </p:tgtEl>
                                        <p:attrNameLst>
                                          <p:attrName>style.visibility</p:attrName>
                                        </p:attrNameLst>
                                      </p:cBhvr>
                                      <p:to>
                                        <p:strVal val="visible"/>
                                      </p:to>
                                    </p:set>
                                    <p:animEffect transition="in" filter="fade">
                                      <p:cBhvr>
                                        <p:cTn id="273" dur="50"/>
                                        <p:tgtEl>
                                          <p:spTgt spid="200"/>
                                        </p:tgtEl>
                                      </p:cBhvr>
                                    </p:animEffect>
                                  </p:childTnLst>
                                </p:cTn>
                              </p:par>
                            </p:childTnLst>
                          </p:cTn>
                        </p:par>
                        <p:par>
                          <p:cTn id="274" fill="hold">
                            <p:stCondLst>
                              <p:cond delay="1950"/>
                            </p:stCondLst>
                            <p:childTnLst>
                              <p:par>
                                <p:cTn id="275" presetID="10" presetClass="entr" presetSubtype="0" fill="hold" nodeType="afterEffect">
                                  <p:stCondLst>
                                    <p:cond delay="0"/>
                                  </p:stCondLst>
                                  <p:childTnLst>
                                    <p:set>
                                      <p:cBhvr>
                                        <p:cTn id="276" dur="1" fill="hold">
                                          <p:stCondLst>
                                            <p:cond delay="0"/>
                                          </p:stCondLst>
                                        </p:cTn>
                                        <p:tgtEl>
                                          <p:spTgt spid="206"/>
                                        </p:tgtEl>
                                        <p:attrNameLst>
                                          <p:attrName>style.visibility</p:attrName>
                                        </p:attrNameLst>
                                      </p:cBhvr>
                                      <p:to>
                                        <p:strVal val="visible"/>
                                      </p:to>
                                    </p:set>
                                    <p:animEffect transition="in" filter="fade">
                                      <p:cBhvr>
                                        <p:cTn id="277" dur="50"/>
                                        <p:tgtEl>
                                          <p:spTgt spid="206"/>
                                        </p:tgtEl>
                                      </p:cBhvr>
                                    </p:animEffect>
                                  </p:childTnLst>
                                </p:cTn>
                              </p:par>
                            </p:childTnLst>
                          </p:cTn>
                        </p:par>
                        <p:par>
                          <p:cTn id="278" fill="hold">
                            <p:stCondLst>
                              <p:cond delay="2000"/>
                            </p:stCondLst>
                            <p:childTnLst>
                              <p:par>
                                <p:cTn id="279" presetID="10" presetClass="entr" presetSubtype="0" fill="hold" nodeType="afterEffect">
                                  <p:stCondLst>
                                    <p:cond delay="0"/>
                                  </p:stCondLst>
                                  <p:childTnLst>
                                    <p:set>
                                      <p:cBhvr>
                                        <p:cTn id="280" dur="1" fill="hold">
                                          <p:stCondLst>
                                            <p:cond delay="0"/>
                                          </p:stCondLst>
                                        </p:cTn>
                                        <p:tgtEl>
                                          <p:spTgt spid="209"/>
                                        </p:tgtEl>
                                        <p:attrNameLst>
                                          <p:attrName>style.visibility</p:attrName>
                                        </p:attrNameLst>
                                      </p:cBhvr>
                                      <p:to>
                                        <p:strVal val="visible"/>
                                      </p:to>
                                    </p:set>
                                    <p:animEffect transition="in" filter="fade">
                                      <p:cBhvr>
                                        <p:cTn id="281" dur="50"/>
                                        <p:tgtEl>
                                          <p:spTgt spid="209"/>
                                        </p:tgtEl>
                                      </p:cBhvr>
                                    </p:animEffect>
                                  </p:childTnLst>
                                </p:cTn>
                              </p:par>
                            </p:childTnLst>
                          </p:cTn>
                        </p:par>
                        <p:par>
                          <p:cTn id="282" fill="hold">
                            <p:stCondLst>
                              <p:cond delay="2050"/>
                            </p:stCondLst>
                            <p:childTnLst>
                              <p:par>
                                <p:cTn id="283" presetID="10" presetClass="entr" presetSubtype="0" fill="hold" nodeType="afterEffect">
                                  <p:stCondLst>
                                    <p:cond delay="0"/>
                                  </p:stCondLst>
                                  <p:childTnLst>
                                    <p:set>
                                      <p:cBhvr>
                                        <p:cTn id="284" dur="1" fill="hold">
                                          <p:stCondLst>
                                            <p:cond delay="0"/>
                                          </p:stCondLst>
                                        </p:cTn>
                                        <p:tgtEl>
                                          <p:spTgt spid="212"/>
                                        </p:tgtEl>
                                        <p:attrNameLst>
                                          <p:attrName>style.visibility</p:attrName>
                                        </p:attrNameLst>
                                      </p:cBhvr>
                                      <p:to>
                                        <p:strVal val="visible"/>
                                      </p:to>
                                    </p:set>
                                    <p:animEffect transition="in" filter="fade">
                                      <p:cBhvr>
                                        <p:cTn id="285" dur="50"/>
                                        <p:tgtEl>
                                          <p:spTgt spid="212"/>
                                        </p:tgtEl>
                                      </p:cBhvr>
                                    </p:animEffect>
                                  </p:childTnLst>
                                </p:cTn>
                              </p:par>
                            </p:childTnLst>
                          </p:cTn>
                        </p:par>
                        <p:par>
                          <p:cTn id="286" fill="hold">
                            <p:stCondLst>
                              <p:cond delay="2100"/>
                            </p:stCondLst>
                            <p:childTnLst>
                              <p:par>
                                <p:cTn id="287" presetID="10" presetClass="entr" presetSubtype="0" fill="hold" nodeType="afterEffect">
                                  <p:stCondLst>
                                    <p:cond delay="0"/>
                                  </p:stCondLst>
                                  <p:childTnLst>
                                    <p:set>
                                      <p:cBhvr>
                                        <p:cTn id="288" dur="1" fill="hold">
                                          <p:stCondLst>
                                            <p:cond delay="0"/>
                                          </p:stCondLst>
                                        </p:cTn>
                                        <p:tgtEl>
                                          <p:spTgt spid="215"/>
                                        </p:tgtEl>
                                        <p:attrNameLst>
                                          <p:attrName>style.visibility</p:attrName>
                                        </p:attrNameLst>
                                      </p:cBhvr>
                                      <p:to>
                                        <p:strVal val="visible"/>
                                      </p:to>
                                    </p:set>
                                    <p:animEffect transition="in" filter="fade">
                                      <p:cBhvr>
                                        <p:cTn id="289" dur="50"/>
                                        <p:tgtEl>
                                          <p:spTgt spid="215"/>
                                        </p:tgtEl>
                                      </p:cBhvr>
                                    </p:animEffect>
                                  </p:childTnLst>
                                </p:cTn>
                              </p:par>
                            </p:childTnLst>
                          </p:cTn>
                        </p:par>
                        <p:par>
                          <p:cTn id="290" fill="hold">
                            <p:stCondLst>
                              <p:cond delay="2150"/>
                            </p:stCondLst>
                            <p:childTnLst>
                              <p:par>
                                <p:cTn id="291" presetID="10" presetClass="entr" presetSubtype="0" fill="hold" nodeType="afterEffect">
                                  <p:stCondLst>
                                    <p:cond delay="0"/>
                                  </p:stCondLst>
                                  <p:childTnLst>
                                    <p:set>
                                      <p:cBhvr>
                                        <p:cTn id="292" dur="1" fill="hold">
                                          <p:stCondLst>
                                            <p:cond delay="0"/>
                                          </p:stCondLst>
                                        </p:cTn>
                                        <p:tgtEl>
                                          <p:spTgt spid="251"/>
                                        </p:tgtEl>
                                        <p:attrNameLst>
                                          <p:attrName>style.visibility</p:attrName>
                                        </p:attrNameLst>
                                      </p:cBhvr>
                                      <p:to>
                                        <p:strVal val="visible"/>
                                      </p:to>
                                    </p:set>
                                    <p:animEffect transition="in" filter="fade">
                                      <p:cBhvr>
                                        <p:cTn id="293" dur="50"/>
                                        <p:tgtEl>
                                          <p:spTgt spid="251"/>
                                        </p:tgtEl>
                                      </p:cBhvr>
                                    </p:animEffect>
                                  </p:childTnLst>
                                </p:cTn>
                              </p:par>
                            </p:childTnLst>
                          </p:cTn>
                        </p:par>
                        <p:par>
                          <p:cTn id="294" fill="hold">
                            <p:stCondLst>
                              <p:cond delay="2200"/>
                            </p:stCondLst>
                            <p:childTnLst>
                              <p:par>
                                <p:cTn id="295" presetID="10" presetClass="entr" presetSubtype="0" fill="hold" nodeType="afterEffect">
                                  <p:stCondLst>
                                    <p:cond delay="0"/>
                                  </p:stCondLst>
                                  <p:childTnLst>
                                    <p:set>
                                      <p:cBhvr>
                                        <p:cTn id="296" dur="1" fill="hold">
                                          <p:stCondLst>
                                            <p:cond delay="0"/>
                                          </p:stCondLst>
                                        </p:cTn>
                                        <p:tgtEl>
                                          <p:spTgt spid="47"/>
                                        </p:tgtEl>
                                        <p:attrNameLst>
                                          <p:attrName>style.visibility</p:attrName>
                                        </p:attrNameLst>
                                      </p:cBhvr>
                                      <p:to>
                                        <p:strVal val="visible"/>
                                      </p:to>
                                    </p:set>
                                    <p:animEffect transition="in" filter="fade">
                                      <p:cBhvr>
                                        <p:cTn id="297" dur="50"/>
                                        <p:tgtEl>
                                          <p:spTgt spid="47"/>
                                        </p:tgtEl>
                                      </p:cBhvr>
                                    </p:animEffect>
                                  </p:childTnLst>
                                </p:cTn>
                              </p:par>
                            </p:childTnLst>
                          </p:cTn>
                        </p:par>
                        <p:par>
                          <p:cTn id="298" fill="hold">
                            <p:stCondLst>
                              <p:cond delay="2250"/>
                            </p:stCondLst>
                            <p:childTnLst>
                              <p:par>
                                <p:cTn id="299" presetID="10" presetClass="entr" presetSubtype="0" fill="hold" nodeType="afterEffect">
                                  <p:stCondLst>
                                    <p:cond delay="0"/>
                                  </p:stCondLst>
                                  <p:childTnLst>
                                    <p:set>
                                      <p:cBhvr>
                                        <p:cTn id="300" dur="1" fill="hold">
                                          <p:stCondLst>
                                            <p:cond delay="0"/>
                                          </p:stCondLst>
                                        </p:cTn>
                                        <p:tgtEl>
                                          <p:spTgt spid="134"/>
                                        </p:tgtEl>
                                        <p:attrNameLst>
                                          <p:attrName>style.visibility</p:attrName>
                                        </p:attrNameLst>
                                      </p:cBhvr>
                                      <p:to>
                                        <p:strVal val="visible"/>
                                      </p:to>
                                    </p:set>
                                    <p:animEffect transition="in" filter="fade">
                                      <p:cBhvr>
                                        <p:cTn id="301" dur="50"/>
                                        <p:tgtEl>
                                          <p:spTgt spid="134"/>
                                        </p:tgtEl>
                                      </p:cBhvr>
                                    </p:animEffect>
                                  </p:childTnLst>
                                </p:cTn>
                              </p:par>
                            </p:childTnLst>
                          </p:cTn>
                        </p:par>
                        <p:par>
                          <p:cTn id="302" fill="hold">
                            <p:stCondLst>
                              <p:cond delay="2300"/>
                            </p:stCondLst>
                            <p:childTnLst>
                              <p:par>
                                <p:cTn id="303" presetID="10" presetClass="entr" presetSubtype="0" fill="hold" nodeType="afterEffect">
                                  <p:stCondLst>
                                    <p:cond delay="0"/>
                                  </p:stCondLst>
                                  <p:childTnLst>
                                    <p:set>
                                      <p:cBhvr>
                                        <p:cTn id="304" dur="1" fill="hold">
                                          <p:stCondLst>
                                            <p:cond delay="0"/>
                                          </p:stCondLst>
                                        </p:cTn>
                                        <p:tgtEl>
                                          <p:spTgt spid="143"/>
                                        </p:tgtEl>
                                        <p:attrNameLst>
                                          <p:attrName>style.visibility</p:attrName>
                                        </p:attrNameLst>
                                      </p:cBhvr>
                                      <p:to>
                                        <p:strVal val="visible"/>
                                      </p:to>
                                    </p:set>
                                    <p:animEffect transition="in" filter="fade">
                                      <p:cBhvr>
                                        <p:cTn id="305" dur="50"/>
                                        <p:tgtEl>
                                          <p:spTgt spid="143"/>
                                        </p:tgtEl>
                                      </p:cBhvr>
                                    </p:animEffect>
                                  </p:childTnLst>
                                </p:cTn>
                              </p:par>
                            </p:childTnLst>
                          </p:cTn>
                        </p:par>
                        <p:par>
                          <p:cTn id="306" fill="hold">
                            <p:stCondLst>
                              <p:cond delay="2350"/>
                            </p:stCondLst>
                            <p:childTnLst>
                              <p:par>
                                <p:cTn id="307" presetID="10" presetClass="entr" presetSubtype="0" fill="hold" nodeType="afterEffect">
                                  <p:stCondLst>
                                    <p:cond delay="0"/>
                                  </p:stCondLst>
                                  <p:childTnLst>
                                    <p:set>
                                      <p:cBhvr>
                                        <p:cTn id="308" dur="1" fill="hold">
                                          <p:stCondLst>
                                            <p:cond delay="0"/>
                                          </p:stCondLst>
                                        </p:cTn>
                                        <p:tgtEl>
                                          <p:spTgt spid="140"/>
                                        </p:tgtEl>
                                        <p:attrNameLst>
                                          <p:attrName>style.visibility</p:attrName>
                                        </p:attrNameLst>
                                      </p:cBhvr>
                                      <p:to>
                                        <p:strVal val="visible"/>
                                      </p:to>
                                    </p:set>
                                    <p:animEffect transition="in" filter="fade">
                                      <p:cBhvr>
                                        <p:cTn id="309" dur="50"/>
                                        <p:tgtEl>
                                          <p:spTgt spid="140"/>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260"/>
                                        </p:tgtEl>
                                        <p:attrNameLst>
                                          <p:attrName>style.visibility</p:attrName>
                                        </p:attrNameLst>
                                      </p:cBhvr>
                                      <p:to>
                                        <p:strVal val="visible"/>
                                      </p:to>
                                    </p:set>
                                    <p:animEffect transition="in" filter="fade">
                                      <p:cBhvr>
                                        <p:cTn id="313" dur="50"/>
                                        <p:tgtEl>
                                          <p:spTgt spid="260"/>
                                        </p:tgtEl>
                                      </p:cBhvr>
                                    </p:animEffect>
                                  </p:childTnLst>
                                </p:cTn>
                              </p:par>
                            </p:childTnLst>
                          </p:cTn>
                        </p:par>
                        <p:par>
                          <p:cTn id="314" fill="hold">
                            <p:stCondLst>
                              <p:cond delay="2450"/>
                            </p:stCondLst>
                            <p:childTnLst>
                              <p:par>
                                <p:cTn id="315" presetID="10" presetClass="entr" presetSubtype="0" fill="hold" nodeType="afterEffect">
                                  <p:stCondLst>
                                    <p:cond delay="0"/>
                                  </p:stCondLst>
                                  <p:childTnLst>
                                    <p:set>
                                      <p:cBhvr>
                                        <p:cTn id="316" dur="1" fill="hold">
                                          <p:stCondLst>
                                            <p:cond delay="0"/>
                                          </p:stCondLst>
                                        </p:cTn>
                                        <p:tgtEl>
                                          <p:spTgt spid="266"/>
                                        </p:tgtEl>
                                        <p:attrNameLst>
                                          <p:attrName>style.visibility</p:attrName>
                                        </p:attrNameLst>
                                      </p:cBhvr>
                                      <p:to>
                                        <p:strVal val="visible"/>
                                      </p:to>
                                    </p:set>
                                    <p:animEffect transition="in" filter="fade">
                                      <p:cBhvr>
                                        <p:cTn id="317" dur="50"/>
                                        <p:tgtEl>
                                          <p:spTgt spid="266"/>
                                        </p:tgtEl>
                                      </p:cBhvr>
                                    </p:animEffect>
                                  </p:childTnLst>
                                </p:cTn>
                              </p:par>
                            </p:childTnLst>
                          </p:cTn>
                        </p:par>
                        <p:par>
                          <p:cTn id="318" fill="hold">
                            <p:stCondLst>
                              <p:cond delay="2500"/>
                            </p:stCondLst>
                            <p:childTnLst>
                              <p:par>
                                <p:cTn id="319" presetID="10" presetClass="entr" presetSubtype="0" fill="hold" nodeType="afterEffect">
                                  <p:stCondLst>
                                    <p:cond delay="0"/>
                                  </p:stCondLst>
                                  <p:childTnLst>
                                    <p:set>
                                      <p:cBhvr>
                                        <p:cTn id="320" dur="1" fill="hold">
                                          <p:stCondLst>
                                            <p:cond delay="0"/>
                                          </p:stCondLst>
                                        </p:cTn>
                                        <p:tgtEl>
                                          <p:spTgt spid="272"/>
                                        </p:tgtEl>
                                        <p:attrNameLst>
                                          <p:attrName>style.visibility</p:attrName>
                                        </p:attrNameLst>
                                      </p:cBhvr>
                                      <p:to>
                                        <p:strVal val="visible"/>
                                      </p:to>
                                    </p:set>
                                    <p:animEffect transition="in" filter="fade">
                                      <p:cBhvr>
                                        <p:cTn id="321" dur="50"/>
                                        <p:tgtEl>
                                          <p:spTgt spid="272"/>
                                        </p:tgtEl>
                                      </p:cBhvr>
                                    </p:animEffect>
                                  </p:childTnLst>
                                </p:cTn>
                              </p:par>
                            </p:childTnLst>
                          </p:cTn>
                        </p:par>
                        <p:par>
                          <p:cTn id="322" fill="hold">
                            <p:stCondLst>
                              <p:cond delay="2550"/>
                            </p:stCondLst>
                            <p:childTnLst>
                              <p:par>
                                <p:cTn id="323" presetID="10" presetClass="entr" presetSubtype="0" fill="hold" nodeType="afterEffect">
                                  <p:stCondLst>
                                    <p:cond delay="0"/>
                                  </p:stCondLst>
                                  <p:childTnLst>
                                    <p:set>
                                      <p:cBhvr>
                                        <p:cTn id="324" dur="1" fill="hold">
                                          <p:stCondLst>
                                            <p:cond delay="0"/>
                                          </p:stCondLst>
                                        </p:cTn>
                                        <p:tgtEl>
                                          <p:spTgt spid="278"/>
                                        </p:tgtEl>
                                        <p:attrNameLst>
                                          <p:attrName>style.visibility</p:attrName>
                                        </p:attrNameLst>
                                      </p:cBhvr>
                                      <p:to>
                                        <p:strVal val="visible"/>
                                      </p:to>
                                    </p:set>
                                    <p:animEffect transition="in" filter="fade">
                                      <p:cBhvr>
                                        <p:cTn id="325" dur="50"/>
                                        <p:tgtEl>
                                          <p:spTgt spid="278"/>
                                        </p:tgtEl>
                                      </p:cBhvr>
                                    </p:animEffect>
                                  </p:childTnLst>
                                </p:cTn>
                              </p:par>
                            </p:childTnLst>
                          </p:cTn>
                        </p:par>
                        <p:par>
                          <p:cTn id="326" fill="hold">
                            <p:stCondLst>
                              <p:cond delay="2600"/>
                            </p:stCondLst>
                            <p:childTnLst>
                              <p:par>
                                <p:cTn id="327" presetID="10" presetClass="entr" presetSubtype="0" fill="hold" nodeType="afterEffect">
                                  <p:stCondLst>
                                    <p:cond delay="0"/>
                                  </p:stCondLst>
                                  <p:childTnLst>
                                    <p:set>
                                      <p:cBhvr>
                                        <p:cTn id="328" dur="1" fill="hold">
                                          <p:stCondLst>
                                            <p:cond delay="0"/>
                                          </p:stCondLst>
                                        </p:cTn>
                                        <p:tgtEl>
                                          <p:spTgt spid="284"/>
                                        </p:tgtEl>
                                        <p:attrNameLst>
                                          <p:attrName>style.visibility</p:attrName>
                                        </p:attrNameLst>
                                      </p:cBhvr>
                                      <p:to>
                                        <p:strVal val="visible"/>
                                      </p:to>
                                    </p:set>
                                    <p:animEffect transition="in" filter="fade">
                                      <p:cBhvr>
                                        <p:cTn id="329" dur="50"/>
                                        <p:tgtEl>
                                          <p:spTgt spid="284"/>
                                        </p:tgtEl>
                                      </p:cBhvr>
                                    </p:animEffect>
                                  </p:childTnLst>
                                </p:cTn>
                              </p:par>
                            </p:childTnLst>
                          </p:cTn>
                        </p:par>
                        <p:par>
                          <p:cTn id="330" fill="hold">
                            <p:stCondLst>
                              <p:cond delay="2650"/>
                            </p:stCondLst>
                            <p:childTnLst>
                              <p:par>
                                <p:cTn id="331" presetID="10" presetClass="entr" presetSubtype="0" fill="hold" nodeType="afterEffect">
                                  <p:stCondLst>
                                    <p:cond delay="0"/>
                                  </p:stCondLst>
                                  <p:childTnLst>
                                    <p:set>
                                      <p:cBhvr>
                                        <p:cTn id="332" dur="1" fill="hold">
                                          <p:stCondLst>
                                            <p:cond delay="0"/>
                                          </p:stCondLst>
                                        </p:cTn>
                                        <p:tgtEl>
                                          <p:spTgt spid="290"/>
                                        </p:tgtEl>
                                        <p:attrNameLst>
                                          <p:attrName>style.visibility</p:attrName>
                                        </p:attrNameLst>
                                      </p:cBhvr>
                                      <p:to>
                                        <p:strVal val="visible"/>
                                      </p:to>
                                    </p:set>
                                    <p:animEffect transition="in" filter="fade">
                                      <p:cBhvr>
                                        <p:cTn id="333" dur="50"/>
                                        <p:tgtEl>
                                          <p:spTgt spid="290"/>
                                        </p:tgtEl>
                                      </p:cBhvr>
                                    </p:animEffect>
                                  </p:childTnLst>
                                </p:cTn>
                              </p:par>
                            </p:childTnLst>
                          </p:cTn>
                        </p:par>
                        <p:par>
                          <p:cTn id="334" fill="hold">
                            <p:stCondLst>
                              <p:cond delay="2700"/>
                            </p:stCondLst>
                            <p:childTnLst>
                              <p:par>
                                <p:cTn id="335" presetID="10" presetClass="entr" presetSubtype="0" fill="hold" nodeType="afterEffect">
                                  <p:stCondLst>
                                    <p:cond delay="0"/>
                                  </p:stCondLst>
                                  <p:childTnLst>
                                    <p:set>
                                      <p:cBhvr>
                                        <p:cTn id="336" dur="1" fill="hold">
                                          <p:stCondLst>
                                            <p:cond delay="0"/>
                                          </p:stCondLst>
                                        </p:cTn>
                                        <p:tgtEl>
                                          <p:spTgt spid="296"/>
                                        </p:tgtEl>
                                        <p:attrNameLst>
                                          <p:attrName>style.visibility</p:attrName>
                                        </p:attrNameLst>
                                      </p:cBhvr>
                                      <p:to>
                                        <p:strVal val="visible"/>
                                      </p:to>
                                    </p:set>
                                    <p:animEffect transition="in" filter="fade">
                                      <p:cBhvr>
                                        <p:cTn id="337" dur="50"/>
                                        <p:tgtEl>
                                          <p:spTgt spid="296"/>
                                        </p:tgtEl>
                                      </p:cBhvr>
                                    </p:animEffect>
                                  </p:childTnLst>
                                </p:cTn>
                              </p:par>
                            </p:childTnLst>
                          </p:cTn>
                        </p:par>
                        <p:par>
                          <p:cTn id="338" fill="hold">
                            <p:stCondLst>
                              <p:cond delay="2750"/>
                            </p:stCondLst>
                            <p:childTnLst>
                              <p:par>
                                <p:cTn id="339" presetID="10" presetClass="entr" presetSubtype="0" fill="hold" nodeType="afterEffect">
                                  <p:stCondLst>
                                    <p:cond delay="0"/>
                                  </p:stCondLst>
                                  <p:childTnLst>
                                    <p:set>
                                      <p:cBhvr>
                                        <p:cTn id="340" dur="1" fill="hold">
                                          <p:stCondLst>
                                            <p:cond delay="0"/>
                                          </p:stCondLst>
                                        </p:cTn>
                                        <p:tgtEl>
                                          <p:spTgt spid="302"/>
                                        </p:tgtEl>
                                        <p:attrNameLst>
                                          <p:attrName>style.visibility</p:attrName>
                                        </p:attrNameLst>
                                      </p:cBhvr>
                                      <p:to>
                                        <p:strVal val="visible"/>
                                      </p:to>
                                    </p:set>
                                    <p:animEffect transition="in" filter="fade">
                                      <p:cBhvr>
                                        <p:cTn id="341" dur="50"/>
                                        <p:tgtEl>
                                          <p:spTgt spid="302"/>
                                        </p:tgtEl>
                                      </p:cBhvr>
                                    </p:animEffect>
                                  </p:childTnLst>
                                </p:cTn>
                              </p:par>
                            </p:childTnLst>
                          </p:cTn>
                        </p:par>
                        <p:par>
                          <p:cTn id="342" fill="hold">
                            <p:stCondLst>
                              <p:cond delay="2800"/>
                            </p:stCondLst>
                            <p:childTnLst>
                              <p:par>
                                <p:cTn id="343" presetID="10" presetClass="entr" presetSubtype="0" fill="hold" nodeType="afterEffect">
                                  <p:stCondLst>
                                    <p:cond delay="0"/>
                                  </p:stCondLst>
                                  <p:childTnLst>
                                    <p:set>
                                      <p:cBhvr>
                                        <p:cTn id="344" dur="1" fill="hold">
                                          <p:stCondLst>
                                            <p:cond delay="0"/>
                                          </p:stCondLst>
                                        </p:cTn>
                                        <p:tgtEl>
                                          <p:spTgt spid="218"/>
                                        </p:tgtEl>
                                        <p:attrNameLst>
                                          <p:attrName>style.visibility</p:attrName>
                                        </p:attrNameLst>
                                      </p:cBhvr>
                                      <p:to>
                                        <p:strVal val="visible"/>
                                      </p:to>
                                    </p:set>
                                    <p:animEffect transition="in" filter="fade">
                                      <p:cBhvr>
                                        <p:cTn id="345" dur="50"/>
                                        <p:tgtEl>
                                          <p:spTgt spid="218"/>
                                        </p:tgtEl>
                                      </p:cBhvr>
                                    </p:animEffect>
                                  </p:childTnLst>
                                </p:cTn>
                              </p:par>
                            </p:childTnLst>
                          </p:cTn>
                        </p:par>
                        <p:par>
                          <p:cTn id="346" fill="hold">
                            <p:stCondLst>
                              <p:cond delay="2850"/>
                            </p:stCondLst>
                            <p:childTnLst>
                              <p:par>
                                <p:cTn id="347" presetID="10" presetClass="entr" presetSubtype="0" fill="hold" nodeType="afterEffect">
                                  <p:stCondLst>
                                    <p:cond delay="0"/>
                                  </p:stCondLst>
                                  <p:childTnLst>
                                    <p:set>
                                      <p:cBhvr>
                                        <p:cTn id="348" dur="1" fill="hold">
                                          <p:stCondLst>
                                            <p:cond delay="0"/>
                                          </p:stCondLst>
                                        </p:cTn>
                                        <p:tgtEl>
                                          <p:spTgt spid="221"/>
                                        </p:tgtEl>
                                        <p:attrNameLst>
                                          <p:attrName>style.visibility</p:attrName>
                                        </p:attrNameLst>
                                      </p:cBhvr>
                                      <p:to>
                                        <p:strVal val="visible"/>
                                      </p:to>
                                    </p:set>
                                    <p:animEffect transition="in" filter="fade">
                                      <p:cBhvr>
                                        <p:cTn id="349" dur="50"/>
                                        <p:tgtEl>
                                          <p:spTgt spid="221"/>
                                        </p:tgtEl>
                                      </p:cBhvr>
                                    </p:animEffect>
                                  </p:childTnLst>
                                </p:cTn>
                              </p:par>
                            </p:childTnLst>
                          </p:cTn>
                        </p:par>
                        <p:par>
                          <p:cTn id="350" fill="hold">
                            <p:stCondLst>
                              <p:cond delay="2900"/>
                            </p:stCondLst>
                            <p:childTnLst>
                              <p:par>
                                <p:cTn id="351" presetID="10" presetClass="entr" presetSubtype="0" fill="hold" nodeType="afterEffect">
                                  <p:stCondLst>
                                    <p:cond delay="0"/>
                                  </p:stCondLst>
                                  <p:childTnLst>
                                    <p:set>
                                      <p:cBhvr>
                                        <p:cTn id="352" dur="1" fill="hold">
                                          <p:stCondLst>
                                            <p:cond delay="0"/>
                                          </p:stCondLst>
                                        </p:cTn>
                                        <p:tgtEl>
                                          <p:spTgt spid="224"/>
                                        </p:tgtEl>
                                        <p:attrNameLst>
                                          <p:attrName>style.visibility</p:attrName>
                                        </p:attrNameLst>
                                      </p:cBhvr>
                                      <p:to>
                                        <p:strVal val="visible"/>
                                      </p:to>
                                    </p:set>
                                    <p:animEffect transition="in" filter="fade">
                                      <p:cBhvr>
                                        <p:cTn id="353" dur="50"/>
                                        <p:tgtEl>
                                          <p:spTgt spid="224"/>
                                        </p:tgtEl>
                                      </p:cBhvr>
                                    </p:animEffect>
                                  </p:childTnLst>
                                </p:cTn>
                              </p:par>
                            </p:childTnLst>
                          </p:cTn>
                        </p:par>
                        <p:par>
                          <p:cTn id="354" fill="hold">
                            <p:stCondLst>
                              <p:cond delay="2950"/>
                            </p:stCondLst>
                            <p:childTnLst>
                              <p:par>
                                <p:cTn id="355" presetID="10" presetClass="entr" presetSubtype="0" fill="hold" nodeType="afterEffect">
                                  <p:stCondLst>
                                    <p:cond delay="0"/>
                                  </p:stCondLst>
                                  <p:childTnLst>
                                    <p:set>
                                      <p:cBhvr>
                                        <p:cTn id="356" dur="1" fill="hold">
                                          <p:stCondLst>
                                            <p:cond delay="0"/>
                                          </p:stCondLst>
                                        </p:cTn>
                                        <p:tgtEl>
                                          <p:spTgt spid="227"/>
                                        </p:tgtEl>
                                        <p:attrNameLst>
                                          <p:attrName>style.visibility</p:attrName>
                                        </p:attrNameLst>
                                      </p:cBhvr>
                                      <p:to>
                                        <p:strVal val="visible"/>
                                      </p:to>
                                    </p:set>
                                    <p:animEffect transition="in" filter="fade">
                                      <p:cBhvr>
                                        <p:cTn id="357" dur="50"/>
                                        <p:tgtEl>
                                          <p:spTgt spid="227"/>
                                        </p:tgtEl>
                                      </p:cBhvr>
                                    </p:animEffect>
                                  </p:childTnLst>
                                </p:cTn>
                              </p:par>
                            </p:childTnLst>
                          </p:cTn>
                        </p:par>
                        <p:par>
                          <p:cTn id="358" fill="hold">
                            <p:stCondLst>
                              <p:cond delay="3000"/>
                            </p:stCondLst>
                            <p:childTnLst>
                              <p:par>
                                <p:cTn id="359" presetID="10" presetClass="entr" presetSubtype="0" fill="hold" nodeType="afterEffect">
                                  <p:stCondLst>
                                    <p:cond delay="0"/>
                                  </p:stCondLst>
                                  <p:childTnLst>
                                    <p:set>
                                      <p:cBhvr>
                                        <p:cTn id="360" dur="1" fill="hold">
                                          <p:stCondLst>
                                            <p:cond delay="0"/>
                                          </p:stCondLst>
                                        </p:cTn>
                                        <p:tgtEl>
                                          <p:spTgt spid="230"/>
                                        </p:tgtEl>
                                        <p:attrNameLst>
                                          <p:attrName>style.visibility</p:attrName>
                                        </p:attrNameLst>
                                      </p:cBhvr>
                                      <p:to>
                                        <p:strVal val="visible"/>
                                      </p:to>
                                    </p:set>
                                    <p:animEffect transition="in" filter="fade">
                                      <p:cBhvr>
                                        <p:cTn id="361" dur="50"/>
                                        <p:tgtEl>
                                          <p:spTgt spid="230"/>
                                        </p:tgtEl>
                                      </p:cBhvr>
                                    </p:animEffect>
                                  </p:childTnLst>
                                </p:cTn>
                              </p:par>
                            </p:childTnLst>
                          </p:cTn>
                        </p:par>
                        <p:par>
                          <p:cTn id="362" fill="hold">
                            <p:stCondLst>
                              <p:cond delay="3050"/>
                            </p:stCondLst>
                            <p:childTnLst>
                              <p:par>
                                <p:cTn id="363" presetID="10" presetClass="entr" presetSubtype="0" fill="hold" nodeType="afterEffect">
                                  <p:stCondLst>
                                    <p:cond delay="0"/>
                                  </p:stCondLst>
                                  <p:childTnLst>
                                    <p:set>
                                      <p:cBhvr>
                                        <p:cTn id="364" dur="1" fill="hold">
                                          <p:stCondLst>
                                            <p:cond delay="0"/>
                                          </p:stCondLst>
                                        </p:cTn>
                                        <p:tgtEl>
                                          <p:spTgt spid="233"/>
                                        </p:tgtEl>
                                        <p:attrNameLst>
                                          <p:attrName>style.visibility</p:attrName>
                                        </p:attrNameLst>
                                      </p:cBhvr>
                                      <p:to>
                                        <p:strVal val="visible"/>
                                      </p:to>
                                    </p:set>
                                    <p:animEffect transition="in" filter="fade">
                                      <p:cBhvr>
                                        <p:cTn id="365" dur="50"/>
                                        <p:tgtEl>
                                          <p:spTgt spid="233"/>
                                        </p:tgtEl>
                                      </p:cBhvr>
                                    </p:animEffect>
                                  </p:childTnLst>
                                </p:cTn>
                              </p:par>
                            </p:childTnLst>
                          </p:cTn>
                        </p:par>
                        <p:par>
                          <p:cTn id="366" fill="hold">
                            <p:stCondLst>
                              <p:cond delay="3100"/>
                            </p:stCondLst>
                            <p:childTnLst>
                              <p:par>
                                <p:cTn id="367" presetID="10" presetClass="entr" presetSubtype="0" fill="hold" nodeType="afterEffect">
                                  <p:stCondLst>
                                    <p:cond delay="0"/>
                                  </p:stCondLst>
                                  <p:childTnLst>
                                    <p:set>
                                      <p:cBhvr>
                                        <p:cTn id="368" dur="1" fill="hold">
                                          <p:stCondLst>
                                            <p:cond delay="0"/>
                                          </p:stCondLst>
                                        </p:cTn>
                                        <p:tgtEl>
                                          <p:spTgt spid="236"/>
                                        </p:tgtEl>
                                        <p:attrNameLst>
                                          <p:attrName>style.visibility</p:attrName>
                                        </p:attrNameLst>
                                      </p:cBhvr>
                                      <p:to>
                                        <p:strVal val="visible"/>
                                      </p:to>
                                    </p:set>
                                    <p:animEffect transition="in" filter="fade">
                                      <p:cBhvr>
                                        <p:cTn id="369" dur="50"/>
                                        <p:tgtEl>
                                          <p:spTgt spid="236"/>
                                        </p:tgtEl>
                                      </p:cBhvr>
                                    </p:animEffect>
                                  </p:childTnLst>
                                </p:cTn>
                              </p:par>
                            </p:childTnLst>
                          </p:cTn>
                        </p:par>
                        <p:par>
                          <p:cTn id="370" fill="hold">
                            <p:stCondLst>
                              <p:cond delay="3150"/>
                            </p:stCondLst>
                            <p:childTnLst>
                              <p:par>
                                <p:cTn id="371" presetID="10" presetClass="entr" presetSubtype="0" fill="hold" nodeType="afterEffect">
                                  <p:stCondLst>
                                    <p:cond delay="0"/>
                                  </p:stCondLst>
                                  <p:childTnLst>
                                    <p:set>
                                      <p:cBhvr>
                                        <p:cTn id="372" dur="1" fill="hold">
                                          <p:stCondLst>
                                            <p:cond delay="0"/>
                                          </p:stCondLst>
                                        </p:cTn>
                                        <p:tgtEl>
                                          <p:spTgt spid="239"/>
                                        </p:tgtEl>
                                        <p:attrNameLst>
                                          <p:attrName>style.visibility</p:attrName>
                                        </p:attrNameLst>
                                      </p:cBhvr>
                                      <p:to>
                                        <p:strVal val="visible"/>
                                      </p:to>
                                    </p:set>
                                    <p:animEffect transition="in" filter="fade">
                                      <p:cBhvr>
                                        <p:cTn id="373" dur="50"/>
                                        <p:tgtEl>
                                          <p:spTgt spid="239"/>
                                        </p:tgtEl>
                                      </p:cBhvr>
                                    </p:animEffect>
                                  </p:childTnLst>
                                </p:cTn>
                              </p:par>
                            </p:childTnLst>
                          </p:cTn>
                        </p:par>
                        <p:par>
                          <p:cTn id="374" fill="hold">
                            <p:stCondLst>
                              <p:cond delay="3200"/>
                            </p:stCondLst>
                            <p:childTnLst>
                              <p:par>
                                <p:cTn id="375" presetID="10" presetClass="entr" presetSubtype="0" fill="hold" nodeType="afterEffect">
                                  <p:stCondLst>
                                    <p:cond delay="0"/>
                                  </p:stCondLst>
                                  <p:childTnLst>
                                    <p:set>
                                      <p:cBhvr>
                                        <p:cTn id="376" dur="1" fill="hold">
                                          <p:stCondLst>
                                            <p:cond delay="0"/>
                                          </p:stCondLst>
                                        </p:cTn>
                                        <p:tgtEl>
                                          <p:spTgt spid="242"/>
                                        </p:tgtEl>
                                        <p:attrNameLst>
                                          <p:attrName>style.visibility</p:attrName>
                                        </p:attrNameLst>
                                      </p:cBhvr>
                                      <p:to>
                                        <p:strVal val="visible"/>
                                      </p:to>
                                    </p:set>
                                    <p:animEffect transition="in" filter="fade">
                                      <p:cBhvr>
                                        <p:cTn id="377" dur="50"/>
                                        <p:tgtEl>
                                          <p:spTgt spid="242"/>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42"/>
                                        </p:tgtEl>
                                        <p:attrNameLst>
                                          <p:attrName>style.visibility</p:attrName>
                                        </p:attrNameLst>
                                      </p:cBhvr>
                                      <p:to>
                                        <p:strVal val="visible"/>
                                      </p:to>
                                    </p:set>
                                    <p:animEffect transition="in" filter="fade">
                                      <p:cBhvr>
                                        <p:cTn id="382" dur="200"/>
                                        <p:tgtEl>
                                          <p:spTgt spid="42"/>
                                        </p:tgtEl>
                                      </p:cBhvr>
                                    </p:animEffect>
                                  </p:childTnLst>
                                </p:cTn>
                              </p:par>
                            </p:childTnLst>
                          </p:cTn>
                        </p:par>
                        <p:par>
                          <p:cTn id="383" fill="hold">
                            <p:stCondLst>
                              <p:cond delay="200"/>
                            </p:stCondLst>
                            <p:childTnLst>
                              <p:par>
                                <p:cTn id="384" presetID="10" presetClass="entr" presetSubtype="0" fill="hold" nodeType="afterEffect">
                                  <p:stCondLst>
                                    <p:cond delay="0"/>
                                  </p:stCondLst>
                                  <p:childTnLst>
                                    <p:set>
                                      <p:cBhvr>
                                        <p:cTn id="385" dur="1" fill="hold">
                                          <p:stCondLst>
                                            <p:cond delay="0"/>
                                          </p:stCondLst>
                                        </p:cTn>
                                        <p:tgtEl>
                                          <p:spTgt spid="629"/>
                                        </p:tgtEl>
                                        <p:attrNameLst>
                                          <p:attrName>style.visibility</p:attrName>
                                        </p:attrNameLst>
                                      </p:cBhvr>
                                      <p:to>
                                        <p:strVal val="visible"/>
                                      </p:to>
                                    </p:set>
                                    <p:animEffect transition="in" filter="fade">
                                      <p:cBhvr>
                                        <p:cTn id="386" dur="50"/>
                                        <p:tgtEl>
                                          <p:spTgt spid="629"/>
                                        </p:tgtEl>
                                      </p:cBhvr>
                                    </p:animEffect>
                                  </p:childTnLst>
                                </p:cTn>
                              </p:par>
                            </p:childTnLst>
                          </p:cTn>
                        </p:par>
                        <p:par>
                          <p:cTn id="387" fill="hold">
                            <p:stCondLst>
                              <p:cond delay="250"/>
                            </p:stCondLst>
                            <p:childTnLst>
                              <p:par>
                                <p:cTn id="388" presetID="10" presetClass="entr" presetSubtype="0" fill="hold" nodeType="afterEffect">
                                  <p:stCondLst>
                                    <p:cond delay="0"/>
                                  </p:stCondLst>
                                  <p:childTnLst>
                                    <p:set>
                                      <p:cBhvr>
                                        <p:cTn id="389" dur="1" fill="hold">
                                          <p:stCondLst>
                                            <p:cond delay="0"/>
                                          </p:stCondLst>
                                        </p:cTn>
                                        <p:tgtEl>
                                          <p:spTgt spid="623"/>
                                        </p:tgtEl>
                                        <p:attrNameLst>
                                          <p:attrName>style.visibility</p:attrName>
                                        </p:attrNameLst>
                                      </p:cBhvr>
                                      <p:to>
                                        <p:strVal val="visible"/>
                                      </p:to>
                                    </p:set>
                                    <p:animEffect transition="in" filter="fade">
                                      <p:cBhvr>
                                        <p:cTn id="390" dur="50"/>
                                        <p:tgtEl>
                                          <p:spTgt spid="623"/>
                                        </p:tgtEl>
                                      </p:cBhvr>
                                    </p:animEffect>
                                  </p:childTnLst>
                                </p:cTn>
                              </p:par>
                            </p:childTnLst>
                          </p:cTn>
                        </p:par>
                        <p:par>
                          <p:cTn id="391" fill="hold">
                            <p:stCondLst>
                              <p:cond delay="300"/>
                            </p:stCondLst>
                            <p:childTnLst>
                              <p:par>
                                <p:cTn id="392" presetID="10" presetClass="entr" presetSubtype="0" fill="hold" nodeType="afterEffect">
                                  <p:stCondLst>
                                    <p:cond delay="0"/>
                                  </p:stCondLst>
                                  <p:childTnLst>
                                    <p:set>
                                      <p:cBhvr>
                                        <p:cTn id="393" dur="1" fill="hold">
                                          <p:stCondLst>
                                            <p:cond delay="0"/>
                                          </p:stCondLst>
                                        </p:cTn>
                                        <p:tgtEl>
                                          <p:spTgt spid="617"/>
                                        </p:tgtEl>
                                        <p:attrNameLst>
                                          <p:attrName>style.visibility</p:attrName>
                                        </p:attrNameLst>
                                      </p:cBhvr>
                                      <p:to>
                                        <p:strVal val="visible"/>
                                      </p:to>
                                    </p:set>
                                    <p:animEffect transition="in" filter="fade">
                                      <p:cBhvr>
                                        <p:cTn id="394" dur="50"/>
                                        <p:tgtEl>
                                          <p:spTgt spid="617"/>
                                        </p:tgtEl>
                                      </p:cBhvr>
                                    </p:animEffect>
                                  </p:childTnLst>
                                </p:cTn>
                              </p:par>
                            </p:childTnLst>
                          </p:cTn>
                        </p:par>
                        <p:par>
                          <p:cTn id="395" fill="hold">
                            <p:stCondLst>
                              <p:cond delay="350"/>
                            </p:stCondLst>
                            <p:childTnLst>
                              <p:par>
                                <p:cTn id="396" presetID="10" presetClass="entr" presetSubtype="0" fill="hold" nodeType="afterEffect">
                                  <p:stCondLst>
                                    <p:cond delay="0"/>
                                  </p:stCondLst>
                                  <p:childTnLst>
                                    <p:set>
                                      <p:cBhvr>
                                        <p:cTn id="397" dur="1" fill="hold">
                                          <p:stCondLst>
                                            <p:cond delay="0"/>
                                          </p:stCondLst>
                                        </p:cTn>
                                        <p:tgtEl>
                                          <p:spTgt spid="611"/>
                                        </p:tgtEl>
                                        <p:attrNameLst>
                                          <p:attrName>style.visibility</p:attrName>
                                        </p:attrNameLst>
                                      </p:cBhvr>
                                      <p:to>
                                        <p:strVal val="visible"/>
                                      </p:to>
                                    </p:set>
                                    <p:animEffect transition="in" filter="fade">
                                      <p:cBhvr>
                                        <p:cTn id="398" dur="50"/>
                                        <p:tgtEl>
                                          <p:spTgt spid="611"/>
                                        </p:tgtEl>
                                      </p:cBhvr>
                                    </p:animEffect>
                                  </p:childTnLst>
                                </p:cTn>
                              </p:par>
                            </p:childTnLst>
                          </p:cTn>
                        </p:par>
                        <p:par>
                          <p:cTn id="399" fill="hold">
                            <p:stCondLst>
                              <p:cond delay="400"/>
                            </p:stCondLst>
                            <p:childTnLst>
                              <p:par>
                                <p:cTn id="400" presetID="10" presetClass="entr" presetSubtype="0" fill="hold" nodeType="afterEffect">
                                  <p:stCondLst>
                                    <p:cond delay="0"/>
                                  </p:stCondLst>
                                  <p:childTnLst>
                                    <p:set>
                                      <p:cBhvr>
                                        <p:cTn id="401" dur="1" fill="hold">
                                          <p:stCondLst>
                                            <p:cond delay="0"/>
                                          </p:stCondLst>
                                        </p:cTn>
                                        <p:tgtEl>
                                          <p:spTgt spid="605"/>
                                        </p:tgtEl>
                                        <p:attrNameLst>
                                          <p:attrName>style.visibility</p:attrName>
                                        </p:attrNameLst>
                                      </p:cBhvr>
                                      <p:to>
                                        <p:strVal val="visible"/>
                                      </p:to>
                                    </p:set>
                                    <p:animEffect transition="in" filter="fade">
                                      <p:cBhvr>
                                        <p:cTn id="402" dur="50"/>
                                        <p:tgtEl>
                                          <p:spTgt spid="605"/>
                                        </p:tgtEl>
                                      </p:cBhvr>
                                    </p:animEffect>
                                  </p:childTnLst>
                                </p:cTn>
                              </p:par>
                            </p:childTnLst>
                          </p:cTn>
                        </p:par>
                        <p:par>
                          <p:cTn id="403" fill="hold">
                            <p:stCondLst>
                              <p:cond delay="450"/>
                            </p:stCondLst>
                            <p:childTnLst>
                              <p:par>
                                <p:cTn id="404" presetID="10" presetClass="entr" presetSubtype="0" fill="hold" nodeType="afterEffect">
                                  <p:stCondLst>
                                    <p:cond delay="0"/>
                                  </p:stCondLst>
                                  <p:childTnLst>
                                    <p:set>
                                      <p:cBhvr>
                                        <p:cTn id="405" dur="1" fill="hold">
                                          <p:stCondLst>
                                            <p:cond delay="0"/>
                                          </p:stCondLst>
                                        </p:cTn>
                                        <p:tgtEl>
                                          <p:spTgt spid="482"/>
                                        </p:tgtEl>
                                        <p:attrNameLst>
                                          <p:attrName>style.visibility</p:attrName>
                                        </p:attrNameLst>
                                      </p:cBhvr>
                                      <p:to>
                                        <p:strVal val="visible"/>
                                      </p:to>
                                    </p:set>
                                    <p:animEffect transition="in" filter="fade">
                                      <p:cBhvr>
                                        <p:cTn id="406" dur="50"/>
                                        <p:tgtEl>
                                          <p:spTgt spid="482"/>
                                        </p:tgtEl>
                                      </p:cBhvr>
                                    </p:animEffect>
                                  </p:childTnLst>
                                </p:cTn>
                              </p:par>
                            </p:childTnLst>
                          </p:cTn>
                        </p:par>
                        <p:par>
                          <p:cTn id="407" fill="hold">
                            <p:stCondLst>
                              <p:cond delay="500"/>
                            </p:stCondLst>
                            <p:childTnLst>
                              <p:par>
                                <p:cTn id="408" presetID="10" presetClass="entr" presetSubtype="0" fill="hold" nodeType="afterEffect">
                                  <p:stCondLst>
                                    <p:cond delay="0"/>
                                  </p:stCondLst>
                                  <p:childTnLst>
                                    <p:set>
                                      <p:cBhvr>
                                        <p:cTn id="409" dur="1" fill="hold">
                                          <p:stCondLst>
                                            <p:cond delay="0"/>
                                          </p:stCondLst>
                                        </p:cTn>
                                        <p:tgtEl>
                                          <p:spTgt spid="476"/>
                                        </p:tgtEl>
                                        <p:attrNameLst>
                                          <p:attrName>style.visibility</p:attrName>
                                        </p:attrNameLst>
                                      </p:cBhvr>
                                      <p:to>
                                        <p:strVal val="visible"/>
                                      </p:to>
                                    </p:set>
                                    <p:animEffect transition="in" filter="fade">
                                      <p:cBhvr>
                                        <p:cTn id="410" dur="50"/>
                                        <p:tgtEl>
                                          <p:spTgt spid="476"/>
                                        </p:tgtEl>
                                      </p:cBhvr>
                                    </p:animEffect>
                                  </p:childTnLst>
                                </p:cTn>
                              </p:par>
                            </p:childTnLst>
                          </p:cTn>
                        </p:par>
                        <p:par>
                          <p:cTn id="411" fill="hold">
                            <p:stCondLst>
                              <p:cond delay="550"/>
                            </p:stCondLst>
                            <p:childTnLst>
                              <p:par>
                                <p:cTn id="412" presetID="10" presetClass="entr" presetSubtype="0" fill="hold" nodeType="afterEffect">
                                  <p:stCondLst>
                                    <p:cond delay="0"/>
                                  </p:stCondLst>
                                  <p:childTnLst>
                                    <p:set>
                                      <p:cBhvr>
                                        <p:cTn id="413" dur="1" fill="hold">
                                          <p:stCondLst>
                                            <p:cond delay="0"/>
                                          </p:stCondLst>
                                        </p:cTn>
                                        <p:tgtEl>
                                          <p:spTgt spid="599"/>
                                        </p:tgtEl>
                                        <p:attrNameLst>
                                          <p:attrName>style.visibility</p:attrName>
                                        </p:attrNameLst>
                                      </p:cBhvr>
                                      <p:to>
                                        <p:strVal val="visible"/>
                                      </p:to>
                                    </p:set>
                                    <p:animEffect transition="in" filter="fade">
                                      <p:cBhvr>
                                        <p:cTn id="414" dur="50"/>
                                        <p:tgtEl>
                                          <p:spTgt spid="599"/>
                                        </p:tgtEl>
                                      </p:cBhvr>
                                    </p:animEffect>
                                  </p:childTnLst>
                                </p:cTn>
                              </p:par>
                            </p:childTnLst>
                          </p:cTn>
                        </p:par>
                        <p:par>
                          <p:cTn id="415" fill="hold">
                            <p:stCondLst>
                              <p:cond delay="600"/>
                            </p:stCondLst>
                            <p:childTnLst>
                              <p:par>
                                <p:cTn id="416" presetID="10" presetClass="entr" presetSubtype="0" fill="hold" nodeType="afterEffect">
                                  <p:stCondLst>
                                    <p:cond delay="0"/>
                                  </p:stCondLst>
                                  <p:childTnLst>
                                    <p:set>
                                      <p:cBhvr>
                                        <p:cTn id="417" dur="1" fill="hold">
                                          <p:stCondLst>
                                            <p:cond delay="0"/>
                                          </p:stCondLst>
                                        </p:cTn>
                                        <p:tgtEl>
                                          <p:spTgt spid="593"/>
                                        </p:tgtEl>
                                        <p:attrNameLst>
                                          <p:attrName>style.visibility</p:attrName>
                                        </p:attrNameLst>
                                      </p:cBhvr>
                                      <p:to>
                                        <p:strVal val="visible"/>
                                      </p:to>
                                    </p:set>
                                    <p:animEffect transition="in" filter="fade">
                                      <p:cBhvr>
                                        <p:cTn id="418" dur="50"/>
                                        <p:tgtEl>
                                          <p:spTgt spid="593"/>
                                        </p:tgtEl>
                                      </p:cBhvr>
                                    </p:animEffect>
                                  </p:childTnLst>
                                </p:cTn>
                              </p:par>
                            </p:childTnLst>
                          </p:cTn>
                        </p:par>
                        <p:par>
                          <p:cTn id="419" fill="hold">
                            <p:stCondLst>
                              <p:cond delay="650"/>
                            </p:stCondLst>
                            <p:childTnLst>
                              <p:par>
                                <p:cTn id="420" presetID="10" presetClass="entr" presetSubtype="0" fill="hold" nodeType="afterEffect">
                                  <p:stCondLst>
                                    <p:cond delay="0"/>
                                  </p:stCondLst>
                                  <p:childTnLst>
                                    <p:set>
                                      <p:cBhvr>
                                        <p:cTn id="421" dur="1" fill="hold">
                                          <p:stCondLst>
                                            <p:cond delay="0"/>
                                          </p:stCondLst>
                                        </p:cTn>
                                        <p:tgtEl>
                                          <p:spTgt spid="587"/>
                                        </p:tgtEl>
                                        <p:attrNameLst>
                                          <p:attrName>style.visibility</p:attrName>
                                        </p:attrNameLst>
                                      </p:cBhvr>
                                      <p:to>
                                        <p:strVal val="visible"/>
                                      </p:to>
                                    </p:set>
                                    <p:animEffect transition="in" filter="fade">
                                      <p:cBhvr>
                                        <p:cTn id="422" dur="50"/>
                                        <p:tgtEl>
                                          <p:spTgt spid="587"/>
                                        </p:tgtEl>
                                      </p:cBhvr>
                                    </p:animEffect>
                                  </p:childTnLst>
                                </p:cTn>
                              </p:par>
                            </p:childTnLst>
                          </p:cTn>
                        </p:par>
                        <p:par>
                          <p:cTn id="423" fill="hold">
                            <p:stCondLst>
                              <p:cond delay="700"/>
                            </p:stCondLst>
                            <p:childTnLst>
                              <p:par>
                                <p:cTn id="424" presetID="10" presetClass="entr" presetSubtype="0" fill="hold" nodeType="afterEffect">
                                  <p:stCondLst>
                                    <p:cond delay="0"/>
                                  </p:stCondLst>
                                  <p:childTnLst>
                                    <p:set>
                                      <p:cBhvr>
                                        <p:cTn id="425" dur="1" fill="hold">
                                          <p:stCondLst>
                                            <p:cond delay="0"/>
                                          </p:stCondLst>
                                        </p:cTn>
                                        <p:tgtEl>
                                          <p:spTgt spid="581"/>
                                        </p:tgtEl>
                                        <p:attrNameLst>
                                          <p:attrName>style.visibility</p:attrName>
                                        </p:attrNameLst>
                                      </p:cBhvr>
                                      <p:to>
                                        <p:strVal val="visible"/>
                                      </p:to>
                                    </p:set>
                                    <p:animEffect transition="in" filter="fade">
                                      <p:cBhvr>
                                        <p:cTn id="426" dur="50"/>
                                        <p:tgtEl>
                                          <p:spTgt spid="581"/>
                                        </p:tgtEl>
                                      </p:cBhvr>
                                    </p:animEffect>
                                  </p:childTnLst>
                                </p:cTn>
                              </p:par>
                            </p:childTnLst>
                          </p:cTn>
                        </p:par>
                        <p:par>
                          <p:cTn id="427" fill="hold">
                            <p:stCondLst>
                              <p:cond delay="750"/>
                            </p:stCondLst>
                            <p:childTnLst>
                              <p:par>
                                <p:cTn id="428" presetID="10" presetClass="entr" presetSubtype="0" fill="hold" nodeType="afterEffect">
                                  <p:stCondLst>
                                    <p:cond delay="0"/>
                                  </p:stCondLst>
                                  <p:childTnLst>
                                    <p:set>
                                      <p:cBhvr>
                                        <p:cTn id="429" dur="1" fill="hold">
                                          <p:stCondLst>
                                            <p:cond delay="0"/>
                                          </p:stCondLst>
                                        </p:cTn>
                                        <p:tgtEl>
                                          <p:spTgt spid="578"/>
                                        </p:tgtEl>
                                        <p:attrNameLst>
                                          <p:attrName>style.visibility</p:attrName>
                                        </p:attrNameLst>
                                      </p:cBhvr>
                                      <p:to>
                                        <p:strVal val="visible"/>
                                      </p:to>
                                    </p:set>
                                    <p:animEffect transition="in" filter="fade">
                                      <p:cBhvr>
                                        <p:cTn id="430" dur="50"/>
                                        <p:tgtEl>
                                          <p:spTgt spid="578"/>
                                        </p:tgtEl>
                                      </p:cBhvr>
                                    </p:animEffect>
                                  </p:childTnLst>
                                </p:cTn>
                              </p:par>
                            </p:childTnLst>
                          </p:cTn>
                        </p:par>
                        <p:par>
                          <p:cTn id="431" fill="hold">
                            <p:stCondLst>
                              <p:cond delay="800"/>
                            </p:stCondLst>
                            <p:childTnLst>
                              <p:par>
                                <p:cTn id="432" presetID="10" presetClass="entr" presetSubtype="0" fill="hold" nodeType="afterEffect">
                                  <p:stCondLst>
                                    <p:cond delay="0"/>
                                  </p:stCondLst>
                                  <p:childTnLst>
                                    <p:set>
                                      <p:cBhvr>
                                        <p:cTn id="433" dur="1" fill="hold">
                                          <p:stCondLst>
                                            <p:cond delay="0"/>
                                          </p:stCondLst>
                                        </p:cTn>
                                        <p:tgtEl>
                                          <p:spTgt spid="575"/>
                                        </p:tgtEl>
                                        <p:attrNameLst>
                                          <p:attrName>style.visibility</p:attrName>
                                        </p:attrNameLst>
                                      </p:cBhvr>
                                      <p:to>
                                        <p:strVal val="visible"/>
                                      </p:to>
                                    </p:set>
                                    <p:animEffect transition="in" filter="fade">
                                      <p:cBhvr>
                                        <p:cTn id="434" dur="50"/>
                                        <p:tgtEl>
                                          <p:spTgt spid="575"/>
                                        </p:tgtEl>
                                      </p:cBhvr>
                                    </p:animEffect>
                                  </p:childTnLst>
                                </p:cTn>
                              </p:par>
                            </p:childTnLst>
                          </p:cTn>
                        </p:par>
                        <p:par>
                          <p:cTn id="435" fill="hold">
                            <p:stCondLst>
                              <p:cond delay="850"/>
                            </p:stCondLst>
                            <p:childTnLst>
                              <p:par>
                                <p:cTn id="436" presetID="10" presetClass="entr" presetSubtype="0" fill="hold" nodeType="afterEffect">
                                  <p:stCondLst>
                                    <p:cond delay="0"/>
                                  </p:stCondLst>
                                  <p:childTnLst>
                                    <p:set>
                                      <p:cBhvr>
                                        <p:cTn id="437" dur="1" fill="hold">
                                          <p:stCondLst>
                                            <p:cond delay="0"/>
                                          </p:stCondLst>
                                        </p:cTn>
                                        <p:tgtEl>
                                          <p:spTgt spid="572"/>
                                        </p:tgtEl>
                                        <p:attrNameLst>
                                          <p:attrName>style.visibility</p:attrName>
                                        </p:attrNameLst>
                                      </p:cBhvr>
                                      <p:to>
                                        <p:strVal val="visible"/>
                                      </p:to>
                                    </p:set>
                                    <p:animEffect transition="in" filter="fade">
                                      <p:cBhvr>
                                        <p:cTn id="438" dur="50"/>
                                        <p:tgtEl>
                                          <p:spTgt spid="572"/>
                                        </p:tgtEl>
                                      </p:cBhvr>
                                    </p:animEffect>
                                  </p:childTnLst>
                                </p:cTn>
                              </p:par>
                            </p:childTnLst>
                          </p:cTn>
                        </p:par>
                        <p:par>
                          <p:cTn id="439" fill="hold">
                            <p:stCondLst>
                              <p:cond delay="900"/>
                            </p:stCondLst>
                            <p:childTnLst>
                              <p:par>
                                <p:cTn id="440" presetID="10" presetClass="entr" presetSubtype="0" fill="hold" nodeType="afterEffect">
                                  <p:stCondLst>
                                    <p:cond delay="0"/>
                                  </p:stCondLst>
                                  <p:childTnLst>
                                    <p:set>
                                      <p:cBhvr>
                                        <p:cTn id="441" dur="1" fill="hold">
                                          <p:stCondLst>
                                            <p:cond delay="0"/>
                                          </p:stCondLst>
                                        </p:cTn>
                                        <p:tgtEl>
                                          <p:spTgt spid="566"/>
                                        </p:tgtEl>
                                        <p:attrNameLst>
                                          <p:attrName>style.visibility</p:attrName>
                                        </p:attrNameLst>
                                      </p:cBhvr>
                                      <p:to>
                                        <p:strVal val="visible"/>
                                      </p:to>
                                    </p:set>
                                    <p:animEffect transition="in" filter="fade">
                                      <p:cBhvr>
                                        <p:cTn id="442" dur="50"/>
                                        <p:tgtEl>
                                          <p:spTgt spid="566"/>
                                        </p:tgtEl>
                                      </p:cBhvr>
                                    </p:animEffect>
                                  </p:childTnLst>
                                </p:cTn>
                              </p:par>
                            </p:childTnLst>
                          </p:cTn>
                        </p:par>
                        <p:par>
                          <p:cTn id="443" fill="hold">
                            <p:stCondLst>
                              <p:cond delay="950"/>
                            </p:stCondLst>
                            <p:childTnLst>
                              <p:par>
                                <p:cTn id="444" presetID="10" presetClass="entr" presetSubtype="0" fill="hold" nodeType="afterEffect">
                                  <p:stCondLst>
                                    <p:cond delay="0"/>
                                  </p:stCondLst>
                                  <p:childTnLst>
                                    <p:set>
                                      <p:cBhvr>
                                        <p:cTn id="445" dur="1" fill="hold">
                                          <p:stCondLst>
                                            <p:cond delay="0"/>
                                          </p:stCondLst>
                                        </p:cTn>
                                        <p:tgtEl>
                                          <p:spTgt spid="536"/>
                                        </p:tgtEl>
                                        <p:attrNameLst>
                                          <p:attrName>style.visibility</p:attrName>
                                        </p:attrNameLst>
                                      </p:cBhvr>
                                      <p:to>
                                        <p:strVal val="visible"/>
                                      </p:to>
                                    </p:set>
                                    <p:animEffect transition="in" filter="fade">
                                      <p:cBhvr>
                                        <p:cTn id="446" dur="50"/>
                                        <p:tgtEl>
                                          <p:spTgt spid="536"/>
                                        </p:tgtEl>
                                      </p:cBhvr>
                                    </p:animEffect>
                                  </p:childTnLst>
                                </p:cTn>
                              </p:par>
                            </p:childTnLst>
                          </p:cTn>
                        </p:par>
                        <p:par>
                          <p:cTn id="447" fill="hold">
                            <p:stCondLst>
                              <p:cond delay="1000"/>
                            </p:stCondLst>
                            <p:childTnLst>
                              <p:par>
                                <p:cTn id="448" presetID="10" presetClass="entr" presetSubtype="0" fill="hold" nodeType="afterEffect">
                                  <p:stCondLst>
                                    <p:cond delay="0"/>
                                  </p:stCondLst>
                                  <p:childTnLst>
                                    <p:set>
                                      <p:cBhvr>
                                        <p:cTn id="449" dur="1" fill="hold">
                                          <p:stCondLst>
                                            <p:cond delay="0"/>
                                          </p:stCondLst>
                                        </p:cTn>
                                        <p:tgtEl>
                                          <p:spTgt spid="524"/>
                                        </p:tgtEl>
                                        <p:attrNameLst>
                                          <p:attrName>style.visibility</p:attrName>
                                        </p:attrNameLst>
                                      </p:cBhvr>
                                      <p:to>
                                        <p:strVal val="visible"/>
                                      </p:to>
                                    </p:set>
                                    <p:animEffect transition="in" filter="fade">
                                      <p:cBhvr>
                                        <p:cTn id="450" dur="50"/>
                                        <p:tgtEl>
                                          <p:spTgt spid="524"/>
                                        </p:tgtEl>
                                      </p:cBhvr>
                                    </p:animEffect>
                                  </p:childTnLst>
                                </p:cTn>
                              </p:par>
                            </p:childTnLst>
                          </p:cTn>
                        </p:par>
                        <p:par>
                          <p:cTn id="451" fill="hold">
                            <p:stCondLst>
                              <p:cond delay="1050"/>
                            </p:stCondLst>
                            <p:childTnLst>
                              <p:par>
                                <p:cTn id="452" presetID="10" presetClass="entr" presetSubtype="0" fill="hold" nodeType="afterEffect">
                                  <p:stCondLst>
                                    <p:cond delay="0"/>
                                  </p:stCondLst>
                                  <p:childTnLst>
                                    <p:set>
                                      <p:cBhvr>
                                        <p:cTn id="453" dur="1" fill="hold">
                                          <p:stCondLst>
                                            <p:cond delay="0"/>
                                          </p:stCondLst>
                                        </p:cTn>
                                        <p:tgtEl>
                                          <p:spTgt spid="518"/>
                                        </p:tgtEl>
                                        <p:attrNameLst>
                                          <p:attrName>style.visibility</p:attrName>
                                        </p:attrNameLst>
                                      </p:cBhvr>
                                      <p:to>
                                        <p:strVal val="visible"/>
                                      </p:to>
                                    </p:set>
                                    <p:animEffect transition="in" filter="fade">
                                      <p:cBhvr>
                                        <p:cTn id="454" dur="50"/>
                                        <p:tgtEl>
                                          <p:spTgt spid="518"/>
                                        </p:tgtEl>
                                      </p:cBhvr>
                                    </p:animEffect>
                                  </p:childTnLst>
                                </p:cTn>
                              </p:par>
                            </p:childTnLst>
                          </p:cTn>
                        </p:par>
                        <p:par>
                          <p:cTn id="455" fill="hold">
                            <p:stCondLst>
                              <p:cond delay="1100"/>
                            </p:stCondLst>
                            <p:childTnLst>
                              <p:par>
                                <p:cTn id="456" presetID="10" presetClass="entr" presetSubtype="0" fill="hold" nodeType="afterEffect">
                                  <p:stCondLst>
                                    <p:cond delay="0"/>
                                  </p:stCondLst>
                                  <p:childTnLst>
                                    <p:set>
                                      <p:cBhvr>
                                        <p:cTn id="457" dur="1" fill="hold">
                                          <p:stCondLst>
                                            <p:cond delay="0"/>
                                          </p:stCondLst>
                                        </p:cTn>
                                        <p:tgtEl>
                                          <p:spTgt spid="512"/>
                                        </p:tgtEl>
                                        <p:attrNameLst>
                                          <p:attrName>style.visibility</p:attrName>
                                        </p:attrNameLst>
                                      </p:cBhvr>
                                      <p:to>
                                        <p:strVal val="visible"/>
                                      </p:to>
                                    </p:set>
                                    <p:animEffect transition="in" filter="fade">
                                      <p:cBhvr>
                                        <p:cTn id="458" dur="50"/>
                                        <p:tgtEl>
                                          <p:spTgt spid="512"/>
                                        </p:tgtEl>
                                      </p:cBhvr>
                                    </p:animEffect>
                                  </p:childTnLst>
                                </p:cTn>
                              </p:par>
                            </p:childTnLst>
                          </p:cTn>
                        </p:par>
                        <p:par>
                          <p:cTn id="459" fill="hold">
                            <p:stCondLst>
                              <p:cond delay="1150"/>
                            </p:stCondLst>
                            <p:childTnLst>
                              <p:par>
                                <p:cTn id="460" presetID="10" presetClass="entr" presetSubtype="0" fill="hold" nodeType="afterEffect">
                                  <p:stCondLst>
                                    <p:cond delay="0"/>
                                  </p:stCondLst>
                                  <p:childTnLst>
                                    <p:set>
                                      <p:cBhvr>
                                        <p:cTn id="461" dur="1" fill="hold">
                                          <p:stCondLst>
                                            <p:cond delay="0"/>
                                          </p:stCondLst>
                                        </p:cTn>
                                        <p:tgtEl>
                                          <p:spTgt spid="485"/>
                                        </p:tgtEl>
                                        <p:attrNameLst>
                                          <p:attrName>style.visibility</p:attrName>
                                        </p:attrNameLst>
                                      </p:cBhvr>
                                      <p:to>
                                        <p:strVal val="visible"/>
                                      </p:to>
                                    </p:set>
                                    <p:animEffect transition="in" filter="fade">
                                      <p:cBhvr>
                                        <p:cTn id="462" dur="50"/>
                                        <p:tgtEl>
                                          <p:spTgt spid="485"/>
                                        </p:tgtEl>
                                      </p:cBhvr>
                                    </p:animEffect>
                                  </p:childTnLst>
                                </p:cTn>
                              </p:par>
                            </p:childTnLst>
                          </p:cTn>
                        </p:par>
                        <p:par>
                          <p:cTn id="463" fill="hold">
                            <p:stCondLst>
                              <p:cond delay="1200"/>
                            </p:stCondLst>
                            <p:childTnLst>
                              <p:par>
                                <p:cTn id="464" presetID="10" presetClass="entr" presetSubtype="0" fill="hold" nodeType="afterEffect">
                                  <p:stCondLst>
                                    <p:cond delay="0"/>
                                  </p:stCondLst>
                                  <p:childTnLst>
                                    <p:set>
                                      <p:cBhvr>
                                        <p:cTn id="465" dur="1" fill="hold">
                                          <p:stCondLst>
                                            <p:cond delay="0"/>
                                          </p:stCondLst>
                                        </p:cTn>
                                        <p:tgtEl>
                                          <p:spTgt spid="467"/>
                                        </p:tgtEl>
                                        <p:attrNameLst>
                                          <p:attrName>style.visibility</p:attrName>
                                        </p:attrNameLst>
                                      </p:cBhvr>
                                      <p:to>
                                        <p:strVal val="visible"/>
                                      </p:to>
                                    </p:set>
                                    <p:animEffect transition="in" filter="fade">
                                      <p:cBhvr>
                                        <p:cTn id="466" dur="50"/>
                                        <p:tgtEl>
                                          <p:spTgt spid="467"/>
                                        </p:tgtEl>
                                      </p:cBhvr>
                                    </p:animEffect>
                                  </p:childTnLst>
                                </p:cTn>
                              </p:par>
                            </p:childTnLst>
                          </p:cTn>
                        </p:par>
                        <p:par>
                          <p:cTn id="467" fill="hold">
                            <p:stCondLst>
                              <p:cond delay="1250"/>
                            </p:stCondLst>
                            <p:childTnLst>
                              <p:par>
                                <p:cTn id="468" presetID="10" presetClass="entr" presetSubtype="0" fill="hold" nodeType="afterEffect">
                                  <p:stCondLst>
                                    <p:cond delay="0"/>
                                  </p:stCondLst>
                                  <p:childTnLst>
                                    <p:set>
                                      <p:cBhvr>
                                        <p:cTn id="469" dur="1" fill="hold">
                                          <p:stCondLst>
                                            <p:cond delay="0"/>
                                          </p:stCondLst>
                                        </p:cTn>
                                        <p:tgtEl>
                                          <p:spTgt spid="461"/>
                                        </p:tgtEl>
                                        <p:attrNameLst>
                                          <p:attrName>style.visibility</p:attrName>
                                        </p:attrNameLst>
                                      </p:cBhvr>
                                      <p:to>
                                        <p:strVal val="visible"/>
                                      </p:to>
                                    </p:set>
                                    <p:animEffect transition="in" filter="fade">
                                      <p:cBhvr>
                                        <p:cTn id="470" dur="50"/>
                                        <p:tgtEl>
                                          <p:spTgt spid="461"/>
                                        </p:tgtEl>
                                      </p:cBhvr>
                                    </p:animEffect>
                                  </p:childTnLst>
                                </p:cTn>
                              </p:par>
                            </p:childTnLst>
                          </p:cTn>
                        </p:par>
                        <p:par>
                          <p:cTn id="471" fill="hold">
                            <p:stCondLst>
                              <p:cond delay="1300"/>
                            </p:stCondLst>
                            <p:childTnLst>
                              <p:par>
                                <p:cTn id="472" presetID="10" presetClass="entr" presetSubtype="0" fill="hold" nodeType="afterEffect">
                                  <p:stCondLst>
                                    <p:cond delay="0"/>
                                  </p:stCondLst>
                                  <p:childTnLst>
                                    <p:set>
                                      <p:cBhvr>
                                        <p:cTn id="473" dur="1" fill="hold">
                                          <p:stCondLst>
                                            <p:cond delay="0"/>
                                          </p:stCondLst>
                                        </p:cTn>
                                        <p:tgtEl>
                                          <p:spTgt spid="455"/>
                                        </p:tgtEl>
                                        <p:attrNameLst>
                                          <p:attrName>style.visibility</p:attrName>
                                        </p:attrNameLst>
                                      </p:cBhvr>
                                      <p:to>
                                        <p:strVal val="visible"/>
                                      </p:to>
                                    </p:set>
                                    <p:animEffect transition="in" filter="fade">
                                      <p:cBhvr>
                                        <p:cTn id="474" dur="50"/>
                                        <p:tgtEl>
                                          <p:spTgt spid="455"/>
                                        </p:tgtEl>
                                      </p:cBhvr>
                                    </p:animEffect>
                                  </p:childTnLst>
                                </p:cTn>
                              </p:par>
                            </p:childTnLst>
                          </p:cTn>
                        </p:par>
                        <p:par>
                          <p:cTn id="475" fill="hold">
                            <p:stCondLst>
                              <p:cond delay="1350"/>
                            </p:stCondLst>
                            <p:childTnLst>
                              <p:par>
                                <p:cTn id="476" presetID="10" presetClass="entr" presetSubtype="0" fill="hold" nodeType="afterEffect">
                                  <p:stCondLst>
                                    <p:cond delay="0"/>
                                  </p:stCondLst>
                                  <p:childTnLst>
                                    <p:set>
                                      <p:cBhvr>
                                        <p:cTn id="477" dur="1" fill="hold">
                                          <p:stCondLst>
                                            <p:cond delay="0"/>
                                          </p:stCondLst>
                                        </p:cTn>
                                        <p:tgtEl>
                                          <p:spTgt spid="449"/>
                                        </p:tgtEl>
                                        <p:attrNameLst>
                                          <p:attrName>style.visibility</p:attrName>
                                        </p:attrNameLst>
                                      </p:cBhvr>
                                      <p:to>
                                        <p:strVal val="visible"/>
                                      </p:to>
                                    </p:set>
                                    <p:animEffect transition="in" filter="fade">
                                      <p:cBhvr>
                                        <p:cTn id="478" dur="50"/>
                                        <p:tgtEl>
                                          <p:spTgt spid="449"/>
                                        </p:tgtEl>
                                      </p:cBhvr>
                                    </p:animEffect>
                                  </p:childTnLst>
                                </p:cTn>
                              </p:par>
                            </p:childTnLst>
                          </p:cTn>
                        </p:par>
                        <p:par>
                          <p:cTn id="479" fill="hold">
                            <p:stCondLst>
                              <p:cond delay="1400"/>
                            </p:stCondLst>
                            <p:childTnLst>
                              <p:par>
                                <p:cTn id="480" presetID="10" presetClass="entr" presetSubtype="0" fill="hold" nodeType="afterEffect">
                                  <p:stCondLst>
                                    <p:cond delay="0"/>
                                  </p:stCondLst>
                                  <p:childTnLst>
                                    <p:set>
                                      <p:cBhvr>
                                        <p:cTn id="481" dur="1" fill="hold">
                                          <p:stCondLst>
                                            <p:cond delay="0"/>
                                          </p:stCondLst>
                                        </p:cTn>
                                        <p:tgtEl>
                                          <p:spTgt spid="443"/>
                                        </p:tgtEl>
                                        <p:attrNameLst>
                                          <p:attrName>style.visibility</p:attrName>
                                        </p:attrNameLst>
                                      </p:cBhvr>
                                      <p:to>
                                        <p:strVal val="visible"/>
                                      </p:to>
                                    </p:set>
                                    <p:animEffect transition="in" filter="fade">
                                      <p:cBhvr>
                                        <p:cTn id="482" dur="50"/>
                                        <p:tgtEl>
                                          <p:spTgt spid="443"/>
                                        </p:tgtEl>
                                      </p:cBhvr>
                                    </p:animEffect>
                                  </p:childTnLst>
                                </p:cTn>
                              </p:par>
                            </p:childTnLst>
                          </p:cTn>
                        </p:par>
                        <p:par>
                          <p:cTn id="483" fill="hold">
                            <p:stCondLst>
                              <p:cond delay="1450"/>
                            </p:stCondLst>
                            <p:childTnLst>
                              <p:par>
                                <p:cTn id="484" presetID="10" presetClass="entr" presetSubtype="0" fill="hold" nodeType="afterEffect">
                                  <p:stCondLst>
                                    <p:cond delay="0"/>
                                  </p:stCondLst>
                                  <p:childTnLst>
                                    <p:set>
                                      <p:cBhvr>
                                        <p:cTn id="485" dur="1" fill="hold">
                                          <p:stCondLst>
                                            <p:cond delay="0"/>
                                          </p:stCondLst>
                                        </p:cTn>
                                        <p:tgtEl>
                                          <p:spTgt spid="506"/>
                                        </p:tgtEl>
                                        <p:attrNameLst>
                                          <p:attrName>style.visibility</p:attrName>
                                        </p:attrNameLst>
                                      </p:cBhvr>
                                      <p:to>
                                        <p:strVal val="visible"/>
                                      </p:to>
                                    </p:set>
                                    <p:animEffect transition="in" filter="fade">
                                      <p:cBhvr>
                                        <p:cTn id="486" dur="50"/>
                                        <p:tgtEl>
                                          <p:spTgt spid="506"/>
                                        </p:tgtEl>
                                      </p:cBhvr>
                                    </p:animEffect>
                                  </p:childTnLst>
                                </p:cTn>
                              </p:par>
                            </p:childTnLst>
                          </p:cTn>
                        </p:par>
                        <p:par>
                          <p:cTn id="487" fill="hold">
                            <p:stCondLst>
                              <p:cond delay="1500"/>
                            </p:stCondLst>
                            <p:childTnLst>
                              <p:par>
                                <p:cTn id="488" presetID="10" presetClass="entr" presetSubtype="0" fill="hold" nodeType="afterEffect">
                                  <p:stCondLst>
                                    <p:cond delay="0"/>
                                  </p:stCondLst>
                                  <p:childTnLst>
                                    <p:set>
                                      <p:cBhvr>
                                        <p:cTn id="489" dur="1" fill="hold">
                                          <p:stCondLst>
                                            <p:cond delay="0"/>
                                          </p:stCondLst>
                                        </p:cTn>
                                        <p:tgtEl>
                                          <p:spTgt spid="500"/>
                                        </p:tgtEl>
                                        <p:attrNameLst>
                                          <p:attrName>style.visibility</p:attrName>
                                        </p:attrNameLst>
                                      </p:cBhvr>
                                      <p:to>
                                        <p:strVal val="visible"/>
                                      </p:to>
                                    </p:set>
                                    <p:animEffect transition="in" filter="fade">
                                      <p:cBhvr>
                                        <p:cTn id="490" dur="50"/>
                                        <p:tgtEl>
                                          <p:spTgt spid="500"/>
                                        </p:tgtEl>
                                      </p:cBhvr>
                                    </p:animEffect>
                                  </p:childTnLst>
                                </p:cTn>
                              </p:par>
                            </p:childTnLst>
                          </p:cTn>
                        </p:par>
                        <p:par>
                          <p:cTn id="491" fill="hold">
                            <p:stCondLst>
                              <p:cond delay="1550"/>
                            </p:stCondLst>
                            <p:childTnLst>
                              <p:par>
                                <p:cTn id="492" presetID="10" presetClass="entr" presetSubtype="0" fill="hold" nodeType="afterEffect">
                                  <p:stCondLst>
                                    <p:cond delay="0"/>
                                  </p:stCondLst>
                                  <p:childTnLst>
                                    <p:set>
                                      <p:cBhvr>
                                        <p:cTn id="493" dur="1" fill="hold">
                                          <p:stCondLst>
                                            <p:cond delay="0"/>
                                          </p:stCondLst>
                                        </p:cTn>
                                        <p:tgtEl>
                                          <p:spTgt spid="59"/>
                                        </p:tgtEl>
                                        <p:attrNameLst>
                                          <p:attrName>style.visibility</p:attrName>
                                        </p:attrNameLst>
                                      </p:cBhvr>
                                      <p:to>
                                        <p:strVal val="visible"/>
                                      </p:to>
                                    </p:set>
                                    <p:animEffect transition="in" filter="fade">
                                      <p:cBhvr>
                                        <p:cTn id="494" dur="50"/>
                                        <p:tgtEl>
                                          <p:spTgt spid="59"/>
                                        </p:tgtEl>
                                      </p:cBhvr>
                                    </p:animEffect>
                                  </p:childTnLst>
                                </p:cTn>
                              </p:par>
                            </p:childTnLst>
                          </p:cTn>
                        </p:par>
                        <p:par>
                          <p:cTn id="495" fill="hold">
                            <p:stCondLst>
                              <p:cond delay="1600"/>
                            </p:stCondLst>
                            <p:childTnLst>
                              <p:par>
                                <p:cTn id="496" presetID="10" presetClass="entr" presetSubtype="0" fill="hold" nodeType="afterEffect">
                                  <p:stCondLst>
                                    <p:cond delay="0"/>
                                  </p:stCondLst>
                                  <p:childTnLst>
                                    <p:set>
                                      <p:cBhvr>
                                        <p:cTn id="497" dur="1" fill="hold">
                                          <p:stCondLst>
                                            <p:cond delay="0"/>
                                          </p:stCondLst>
                                        </p:cTn>
                                        <p:tgtEl>
                                          <p:spTgt spid="413"/>
                                        </p:tgtEl>
                                        <p:attrNameLst>
                                          <p:attrName>style.visibility</p:attrName>
                                        </p:attrNameLst>
                                      </p:cBhvr>
                                      <p:to>
                                        <p:strVal val="visible"/>
                                      </p:to>
                                    </p:set>
                                    <p:animEffect transition="in" filter="fade">
                                      <p:cBhvr>
                                        <p:cTn id="498" dur="50"/>
                                        <p:tgtEl>
                                          <p:spTgt spid="413"/>
                                        </p:tgtEl>
                                      </p:cBhvr>
                                    </p:animEffect>
                                  </p:childTnLst>
                                </p:cTn>
                              </p:par>
                            </p:childTnLst>
                          </p:cTn>
                        </p:par>
                        <p:par>
                          <p:cTn id="499" fill="hold">
                            <p:stCondLst>
                              <p:cond delay="1650"/>
                            </p:stCondLst>
                            <p:childTnLst>
                              <p:par>
                                <p:cTn id="500" presetID="10" presetClass="entr" presetSubtype="0" fill="hold" nodeType="afterEffect">
                                  <p:stCondLst>
                                    <p:cond delay="0"/>
                                  </p:stCondLst>
                                  <p:childTnLst>
                                    <p:set>
                                      <p:cBhvr>
                                        <p:cTn id="501" dur="1" fill="hold">
                                          <p:stCondLst>
                                            <p:cond delay="0"/>
                                          </p:stCondLst>
                                        </p:cTn>
                                        <p:tgtEl>
                                          <p:spTgt spid="407"/>
                                        </p:tgtEl>
                                        <p:attrNameLst>
                                          <p:attrName>style.visibility</p:attrName>
                                        </p:attrNameLst>
                                      </p:cBhvr>
                                      <p:to>
                                        <p:strVal val="visible"/>
                                      </p:to>
                                    </p:set>
                                    <p:animEffect transition="in" filter="fade">
                                      <p:cBhvr>
                                        <p:cTn id="502" dur="50"/>
                                        <p:tgtEl>
                                          <p:spTgt spid="407"/>
                                        </p:tgtEl>
                                      </p:cBhvr>
                                    </p:animEffect>
                                  </p:childTnLst>
                                </p:cTn>
                              </p:par>
                            </p:childTnLst>
                          </p:cTn>
                        </p:par>
                        <p:par>
                          <p:cTn id="503" fill="hold">
                            <p:stCondLst>
                              <p:cond delay="1700"/>
                            </p:stCondLst>
                            <p:childTnLst>
                              <p:par>
                                <p:cTn id="504" presetID="10" presetClass="entr" presetSubtype="0" fill="hold" nodeType="afterEffect">
                                  <p:stCondLst>
                                    <p:cond delay="0"/>
                                  </p:stCondLst>
                                  <p:childTnLst>
                                    <p:set>
                                      <p:cBhvr>
                                        <p:cTn id="505" dur="1" fill="hold">
                                          <p:stCondLst>
                                            <p:cond delay="0"/>
                                          </p:stCondLst>
                                        </p:cTn>
                                        <p:tgtEl>
                                          <p:spTgt spid="401"/>
                                        </p:tgtEl>
                                        <p:attrNameLst>
                                          <p:attrName>style.visibility</p:attrName>
                                        </p:attrNameLst>
                                      </p:cBhvr>
                                      <p:to>
                                        <p:strVal val="visible"/>
                                      </p:to>
                                    </p:set>
                                    <p:animEffect transition="in" filter="fade">
                                      <p:cBhvr>
                                        <p:cTn id="506" dur="50"/>
                                        <p:tgtEl>
                                          <p:spTgt spid="401"/>
                                        </p:tgtEl>
                                      </p:cBhvr>
                                    </p:animEffect>
                                  </p:childTnLst>
                                </p:cTn>
                              </p:par>
                            </p:childTnLst>
                          </p:cTn>
                        </p:par>
                        <p:par>
                          <p:cTn id="507" fill="hold">
                            <p:stCondLst>
                              <p:cond delay="1750"/>
                            </p:stCondLst>
                            <p:childTnLst>
                              <p:par>
                                <p:cTn id="508" presetID="10" presetClass="entr" presetSubtype="0" fill="hold" nodeType="afterEffect">
                                  <p:stCondLst>
                                    <p:cond delay="0"/>
                                  </p:stCondLst>
                                  <p:childTnLst>
                                    <p:set>
                                      <p:cBhvr>
                                        <p:cTn id="509" dur="1" fill="hold">
                                          <p:stCondLst>
                                            <p:cond delay="0"/>
                                          </p:stCondLst>
                                        </p:cTn>
                                        <p:tgtEl>
                                          <p:spTgt spid="440"/>
                                        </p:tgtEl>
                                        <p:attrNameLst>
                                          <p:attrName>style.visibility</p:attrName>
                                        </p:attrNameLst>
                                      </p:cBhvr>
                                      <p:to>
                                        <p:strVal val="visible"/>
                                      </p:to>
                                    </p:set>
                                    <p:animEffect transition="in" filter="fade">
                                      <p:cBhvr>
                                        <p:cTn id="510" dur="50"/>
                                        <p:tgtEl>
                                          <p:spTgt spid="440"/>
                                        </p:tgtEl>
                                      </p:cBhvr>
                                    </p:animEffect>
                                  </p:childTnLst>
                                </p:cTn>
                              </p:par>
                            </p:childTnLst>
                          </p:cTn>
                        </p:par>
                        <p:par>
                          <p:cTn id="511" fill="hold">
                            <p:stCondLst>
                              <p:cond delay="1800"/>
                            </p:stCondLst>
                            <p:childTnLst>
                              <p:par>
                                <p:cTn id="512" presetID="10" presetClass="entr" presetSubtype="0" fill="hold" nodeType="afterEffect">
                                  <p:stCondLst>
                                    <p:cond delay="0"/>
                                  </p:stCondLst>
                                  <p:childTnLst>
                                    <p:set>
                                      <p:cBhvr>
                                        <p:cTn id="513" dur="1" fill="hold">
                                          <p:stCondLst>
                                            <p:cond delay="0"/>
                                          </p:stCondLst>
                                        </p:cTn>
                                        <p:tgtEl>
                                          <p:spTgt spid="434"/>
                                        </p:tgtEl>
                                        <p:attrNameLst>
                                          <p:attrName>style.visibility</p:attrName>
                                        </p:attrNameLst>
                                      </p:cBhvr>
                                      <p:to>
                                        <p:strVal val="visible"/>
                                      </p:to>
                                    </p:set>
                                    <p:animEffect transition="in" filter="fade">
                                      <p:cBhvr>
                                        <p:cTn id="514" dur="50"/>
                                        <p:tgtEl>
                                          <p:spTgt spid="434"/>
                                        </p:tgtEl>
                                      </p:cBhvr>
                                    </p:animEffect>
                                  </p:childTnLst>
                                </p:cTn>
                              </p:par>
                            </p:childTnLst>
                          </p:cTn>
                        </p:par>
                        <p:par>
                          <p:cTn id="515" fill="hold">
                            <p:stCondLst>
                              <p:cond delay="1850"/>
                            </p:stCondLst>
                            <p:childTnLst>
                              <p:par>
                                <p:cTn id="516" presetID="10" presetClass="entr" presetSubtype="0" fill="hold" nodeType="afterEffect">
                                  <p:stCondLst>
                                    <p:cond delay="0"/>
                                  </p:stCondLst>
                                  <p:childTnLst>
                                    <p:set>
                                      <p:cBhvr>
                                        <p:cTn id="517" dur="1" fill="hold">
                                          <p:stCondLst>
                                            <p:cond delay="0"/>
                                          </p:stCondLst>
                                        </p:cTn>
                                        <p:tgtEl>
                                          <p:spTgt spid="416"/>
                                        </p:tgtEl>
                                        <p:attrNameLst>
                                          <p:attrName>style.visibility</p:attrName>
                                        </p:attrNameLst>
                                      </p:cBhvr>
                                      <p:to>
                                        <p:strVal val="visible"/>
                                      </p:to>
                                    </p:set>
                                    <p:animEffect transition="in" filter="fade">
                                      <p:cBhvr>
                                        <p:cTn id="518" dur="50"/>
                                        <p:tgtEl>
                                          <p:spTgt spid="416"/>
                                        </p:tgtEl>
                                      </p:cBhvr>
                                    </p:animEffect>
                                  </p:childTnLst>
                                </p:cTn>
                              </p:par>
                            </p:childTnLst>
                          </p:cTn>
                        </p:par>
                        <p:par>
                          <p:cTn id="519" fill="hold">
                            <p:stCondLst>
                              <p:cond delay="1900"/>
                            </p:stCondLst>
                            <p:childTnLst>
                              <p:par>
                                <p:cTn id="520" presetID="10" presetClass="entr" presetSubtype="0" fill="hold" nodeType="afterEffect">
                                  <p:stCondLst>
                                    <p:cond delay="0"/>
                                  </p:stCondLst>
                                  <p:childTnLst>
                                    <p:set>
                                      <p:cBhvr>
                                        <p:cTn id="521" dur="1" fill="hold">
                                          <p:stCondLst>
                                            <p:cond delay="0"/>
                                          </p:stCondLst>
                                        </p:cTn>
                                        <p:tgtEl>
                                          <p:spTgt spid="80"/>
                                        </p:tgtEl>
                                        <p:attrNameLst>
                                          <p:attrName>style.visibility</p:attrName>
                                        </p:attrNameLst>
                                      </p:cBhvr>
                                      <p:to>
                                        <p:strVal val="visible"/>
                                      </p:to>
                                    </p:set>
                                    <p:animEffect transition="in" filter="fade">
                                      <p:cBhvr>
                                        <p:cTn id="522" dur="50"/>
                                        <p:tgtEl>
                                          <p:spTgt spid="80"/>
                                        </p:tgtEl>
                                      </p:cBhvr>
                                    </p:animEffect>
                                  </p:childTnLst>
                                </p:cTn>
                              </p:par>
                            </p:childTnLst>
                          </p:cTn>
                        </p:par>
                        <p:par>
                          <p:cTn id="523" fill="hold">
                            <p:stCondLst>
                              <p:cond delay="1950"/>
                            </p:stCondLst>
                            <p:childTnLst>
                              <p:par>
                                <p:cTn id="524" presetID="10" presetClass="entr" presetSubtype="0" fill="hold" nodeType="afterEffect">
                                  <p:stCondLst>
                                    <p:cond delay="0"/>
                                  </p:stCondLst>
                                  <p:childTnLst>
                                    <p:set>
                                      <p:cBhvr>
                                        <p:cTn id="525" dur="1" fill="hold">
                                          <p:stCondLst>
                                            <p:cond delay="0"/>
                                          </p:stCondLst>
                                        </p:cTn>
                                        <p:tgtEl>
                                          <p:spTgt spid="68"/>
                                        </p:tgtEl>
                                        <p:attrNameLst>
                                          <p:attrName>style.visibility</p:attrName>
                                        </p:attrNameLst>
                                      </p:cBhvr>
                                      <p:to>
                                        <p:strVal val="visible"/>
                                      </p:to>
                                    </p:set>
                                    <p:animEffect transition="in" filter="fade">
                                      <p:cBhvr>
                                        <p:cTn id="526" dur="50"/>
                                        <p:tgtEl>
                                          <p:spTgt spid="68"/>
                                        </p:tgtEl>
                                      </p:cBhvr>
                                    </p:animEffect>
                                  </p:childTnLst>
                                </p:cTn>
                              </p:par>
                            </p:childTnLst>
                          </p:cTn>
                        </p:par>
                        <p:par>
                          <p:cTn id="527" fill="hold">
                            <p:stCondLst>
                              <p:cond delay="2000"/>
                            </p:stCondLst>
                            <p:childTnLst>
                              <p:par>
                                <p:cTn id="528" presetID="10" presetClass="entr" presetSubtype="0" fill="hold" nodeType="afterEffect">
                                  <p:stCondLst>
                                    <p:cond delay="0"/>
                                  </p:stCondLst>
                                  <p:childTnLst>
                                    <p:set>
                                      <p:cBhvr>
                                        <p:cTn id="529" dur="1" fill="hold">
                                          <p:stCondLst>
                                            <p:cond delay="0"/>
                                          </p:stCondLst>
                                        </p:cTn>
                                        <p:tgtEl>
                                          <p:spTgt spid="62"/>
                                        </p:tgtEl>
                                        <p:attrNameLst>
                                          <p:attrName>style.visibility</p:attrName>
                                        </p:attrNameLst>
                                      </p:cBhvr>
                                      <p:to>
                                        <p:strVal val="visible"/>
                                      </p:to>
                                    </p:set>
                                    <p:animEffect transition="in" filter="fade">
                                      <p:cBhvr>
                                        <p:cTn id="530" dur="50"/>
                                        <p:tgtEl>
                                          <p:spTgt spid="62"/>
                                        </p:tgtEl>
                                      </p:cBhvr>
                                    </p:animEffect>
                                  </p:childTnLst>
                                </p:cTn>
                              </p:par>
                            </p:childTnLst>
                          </p:cTn>
                        </p:par>
                        <p:par>
                          <p:cTn id="531" fill="hold">
                            <p:stCondLst>
                              <p:cond delay="2050"/>
                            </p:stCondLst>
                            <p:childTnLst>
                              <p:par>
                                <p:cTn id="532" presetID="10" presetClass="entr" presetSubtype="0" fill="hold" nodeType="afterEffect">
                                  <p:stCondLst>
                                    <p:cond delay="0"/>
                                  </p:stCondLst>
                                  <p:childTnLst>
                                    <p:set>
                                      <p:cBhvr>
                                        <p:cTn id="533" dur="1" fill="hold">
                                          <p:stCondLst>
                                            <p:cond delay="0"/>
                                          </p:stCondLst>
                                        </p:cTn>
                                        <p:tgtEl>
                                          <p:spTgt spid="395"/>
                                        </p:tgtEl>
                                        <p:attrNameLst>
                                          <p:attrName>style.visibility</p:attrName>
                                        </p:attrNameLst>
                                      </p:cBhvr>
                                      <p:to>
                                        <p:strVal val="visible"/>
                                      </p:to>
                                    </p:set>
                                    <p:animEffect transition="in" filter="fade">
                                      <p:cBhvr>
                                        <p:cTn id="534" dur="50"/>
                                        <p:tgtEl>
                                          <p:spTgt spid="395"/>
                                        </p:tgtEl>
                                      </p:cBhvr>
                                    </p:animEffect>
                                  </p:childTnLst>
                                </p:cTn>
                              </p:par>
                            </p:childTnLst>
                          </p:cTn>
                        </p:par>
                        <p:par>
                          <p:cTn id="535" fill="hold">
                            <p:stCondLst>
                              <p:cond delay="2100"/>
                            </p:stCondLst>
                            <p:childTnLst>
                              <p:par>
                                <p:cTn id="536" presetID="10" presetClass="entr" presetSubtype="0" fill="hold" nodeType="afterEffect">
                                  <p:stCondLst>
                                    <p:cond delay="0"/>
                                  </p:stCondLst>
                                  <p:childTnLst>
                                    <p:set>
                                      <p:cBhvr>
                                        <p:cTn id="537" dur="1" fill="hold">
                                          <p:stCondLst>
                                            <p:cond delay="0"/>
                                          </p:stCondLst>
                                        </p:cTn>
                                        <p:tgtEl>
                                          <p:spTgt spid="389"/>
                                        </p:tgtEl>
                                        <p:attrNameLst>
                                          <p:attrName>style.visibility</p:attrName>
                                        </p:attrNameLst>
                                      </p:cBhvr>
                                      <p:to>
                                        <p:strVal val="visible"/>
                                      </p:to>
                                    </p:set>
                                    <p:animEffect transition="in" filter="fade">
                                      <p:cBhvr>
                                        <p:cTn id="538" dur="50"/>
                                        <p:tgtEl>
                                          <p:spTgt spid="389"/>
                                        </p:tgtEl>
                                      </p:cBhvr>
                                    </p:animEffect>
                                  </p:childTnLst>
                                </p:cTn>
                              </p:par>
                            </p:childTnLst>
                          </p:cTn>
                        </p:par>
                        <p:par>
                          <p:cTn id="539" fill="hold">
                            <p:stCondLst>
                              <p:cond delay="2150"/>
                            </p:stCondLst>
                            <p:childTnLst>
                              <p:par>
                                <p:cTn id="540" presetID="10" presetClass="entr" presetSubtype="0" fill="hold" nodeType="afterEffect">
                                  <p:stCondLst>
                                    <p:cond delay="0"/>
                                  </p:stCondLst>
                                  <p:childTnLst>
                                    <p:set>
                                      <p:cBhvr>
                                        <p:cTn id="541" dur="1" fill="hold">
                                          <p:stCondLst>
                                            <p:cond delay="0"/>
                                          </p:stCondLst>
                                        </p:cTn>
                                        <p:tgtEl>
                                          <p:spTgt spid="383"/>
                                        </p:tgtEl>
                                        <p:attrNameLst>
                                          <p:attrName>style.visibility</p:attrName>
                                        </p:attrNameLst>
                                      </p:cBhvr>
                                      <p:to>
                                        <p:strVal val="visible"/>
                                      </p:to>
                                    </p:set>
                                    <p:animEffect transition="in" filter="fade">
                                      <p:cBhvr>
                                        <p:cTn id="542" dur="50"/>
                                        <p:tgtEl>
                                          <p:spTgt spid="383"/>
                                        </p:tgtEl>
                                      </p:cBhvr>
                                    </p:animEffect>
                                  </p:childTnLst>
                                </p:cTn>
                              </p:par>
                            </p:childTnLst>
                          </p:cTn>
                        </p:par>
                        <p:par>
                          <p:cTn id="543" fill="hold">
                            <p:stCondLst>
                              <p:cond delay="2200"/>
                            </p:stCondLst>
                            <p:childTnLst>
                              <p:par>
                                <p:cTn id="544" presetID="10" presetClass="entr" presetSubtype="0" fill="hold" nodeType="afterEffect">
                                  <p:stCondLst>
                                    <p:cond delay="0"/>
                                  </p:stCondLst>
                                  <p:childTnLst>
                                    <p:set>
                                      <p:cBhvr>
                                        <p:cTn id="545" dur="1" fill="hold">
                                          <p:stCondLst>
                                            <p:cond delay="0"/>
                                          </p:stCondLst>
                                        </p:cTn>
                                        <p:tgtEl>
                                          <p:spTgt spid="377"/>
                                        </p:tgtEl>
                                        <p:attrNameLst>
                                          <p:attrName>style.visibility</p:attrName>
                                        </p:attrNameLst>
                                      </p:cBhvr>
                                      <p:to>
                                        <p:strVal val="visible"/>
                                      </p:to>
                                    </p:set>
                                    <p:animEffect transition="in" filter="fade">
                                      <p:cBhvr>
                                        <p:cTn id="546" dur="50"/>
                                        <p:tgtEl>
                                          <p:spTgt spid="377"/>
                                        </p:tgtEl>
                                      </p:cBhvr>
                                    </p:animEffect>
                                  </p:childTnLst>
                                </p:cTn>
                              </p:par>
                            </p:childTnLst>
                          </p:cTn>
                        </p:par>
                        <p:par>
                          <p:cTn id="547" fill="hold">
                            <p:stCondLst>
                              <p:cond delay="2250"/>
                            </p:stCondLst>
                            <p:childTnLst>
                              <p:par>
                                <p:cTn id="548" presetID="10" presetClass="entr" presetSubtype="0" fill="hold" nodeType="afterEffect">
                                  <p:stCondLst>
                                    <p:cond delay="0"/>
                                  </p:stCondLst>
                                  <p:childTnLst>
                                    <p:set>
                                      <p:cBhvr>
                                        <p:cTn id="549" dur="1" fill="hold">
                                          <p:stCondLst>
                                            <p:cond delay="0"/>
                                          </p:stCondLst>
                                        </p:cTn>
                                        <p:tgtEl>
                                          <p:spTgt spid="425"/>
                                        </p:tgtEl>
                                        <p:attrNameLst>
                                          <p:attrName>style.visibility</p:attrName>
                                        </p:attrNameLst>
                                      </p:cBhvr>
                                      <p:to>
                                        <p:strVal val="visible"/>
                                      </p:to>
                                    </p:set>
                                    <p:animEffect transition="in" filter="fade">
                                      <p:cBhvr>
                                        <p:cTn id="550" dur="50"/>
                                        <p:tgtEl>
                                          <p:spTgt spid="425"/>
                                        </p:tgtEl>
                                      </p:cBhvr>
                                    </p:animEffect>
                                  </p:childTnLst>
                                </p:cTn>
                              </p:par>
                            </p:childTnLst>
                          </p:cTn>
                        </p:par>
                        <p:par>
                          <p:cTn id="551" fill="hold">
                            <p:stCondLst>
                              <p:cond delay="2300"/>
                            </p:stCondLst>
                            <p:childTnLst>
                              <p:par>
                                <p:cTn id="552" presetID="10" presetClass="entr" presetSubtype="0" fill="hold" nodeType="afterEffect">
                                  <p:stCondLst>
                                    <p:cond delay="0"/>
                                  </p:stCondLst>
                                  <p:childTnLst>
                                    <p:set>
                                      <p:cBhvr>
                                        <p:cTn id="553" dur="1" fill="hold">
                                          <p:stCondLst>
                                            <p:cond delay="0"/>
                                          </p:stCondLst>
                                        </p:cTn>
                                        <p:tgtEl>
                                          <p:spTgt spid="419"/>
                                        </p:tgtEl>
                                        <p:attrNameLst>
                                          <p:attrName>style.visibility</p:attrName>
                                        </p:attrNameLst>
                                      </p:cBhvr>
                                      <p:to>
                                        <p:strVal val="visible"/>
                                      </p:to>
                                    </p:set>
                                    <p:animEffect transition="in" filter="fade">
                                      <p:cBhvr>
                                        <p:cTn id="554" dur="50"/>
                                        <p:tgtEl>
                                          <p:spTgt spid="419"/>
                                        </p:tgtEl>
                                      </p:cBhvr>
                                    </p:animEffect>
                                  </p:childTnLst>
                                </p:cTn>
                              </p:par>
                            </p:childTnLst>
                          </p:cTn>
                        </p:par>
                        <p:par>
                          <p:cTn id="555" fill="hold">
                            <p:stCondLst>
                              <p:cond delay="2350"/>
                            </p:stCondLst>
                            <p:childTnLst>
                              <p:par>
                                <p:cTn id="556" presetID="10" presetClass="entr" presetSubtype="0" fill="hold" nodeType="afterEffect">
                                  <p:stCondLst>
                                    <p:cond delay="0"/>
                                  </p:stCondLst>
                                  <p:childTnLst>
                                    <p:set>
                                      <p:cBhvr>
                                        <p:cTn id="557" dur="1" fill="hold">
                                          <p:stCondLst>
                                            <p:cond delay="0"/>
                                          </p:stCondLst>
                                        </p:cTn>
                                        <p:tgtEl>
                                          <p:spTgt spid="371"/>
                                        </p:tgtEl>
                                        <p:attrNameLst>
                                          <p:attrName>style.visibility</p:attrName>
                                        </p:attrNameLst>
                                      </p:cBhvr>
                                      <p:to>
                                        <p:strVal val="visible"/>
                                      </p:to>
                                    </p:set>
                                    <p:animEffect transition="in" filter="fade">
                                      <p:cBhvr>
                                        <p:cTn id="558" dur="50"/>
                                        <p:tgtEl>
                                          <p:spTgt spid="371"/>
                                        </p:tgtEl>
                                      </p:cBhvr>
                                    </p:animEffect>
                                  </p:childTnLst>
                                </p:cTn>
                              </p:par>
                            </p:childTnLst>
                          </p:cTn>
                        </p:par>
                        <p:par>
                          <p:cTn id="559" fill="hold">
                            <p:stCondLst>
                              <p:cond delay="2400"/>
                            </p:stCondLst>
                            <p:childTnLst>
                              <p:par>
                                <p:cTn id="560" presetID="10" presetClass="entr" presetSubtype="0" fill="hold" nodeType="afterEffect">
                                  <p:stCondLst>
                                    <p:cond delay="0"/>
                                  </p:stCondLst>
                                  <p:childTnLst>
                                    <p:set>
                                      <p:cBhvr>
                                        <p:cTn id="561" dur="1" fill="hold">
                                          <p:stCondLst>
                                            <p:cond delay="0"/>
                                          </p:stCondLst>
                                        </p:cTn>
                                        <p:tgtEl>
                                          <p:spTgt spid="365"/>
                                        </p:tgtEl>
                                        <p:attrNameLst>
                                          <p:attrName>style.visibility</p:attrName>
                                        </p:attrNameLst>
                                      </p:cBhvr>
                                      <p:to>
                                        <p:strVal val="visible"/>
                                      </p:to>
                                    </p:set>
                                    <p:animEffect transition="in" filter="fade">
                                      <p:cBhvr>
                                        <p:cTn id="562" dur="50"/>
                                        <p:tgtEl>
                                          <p:spTgt spid="365"/>
                                        </p:tgtEl>
                                      </p:cBhvr>
                                    </p:animEffect>
                                  </p:childTnLst>
                                </p:cTn>
                              </p:par>
                            </p:childTnLst>
                          </p:cTn>
                        </p:par>
                        <p:par>
                          <p:cTn id="563" fill="hold">
                            <p:stCondLst>
                              <p:cond delay="2450"/>
                            </p:stCondLst>
                            <p:childTnLst>
                              <p:par>
                                <p:cTn id="564" presetID="10" presetClass="entr" presetSubtype="0" fill="hold" nodeType="afterEffect">
                                  <p:stCondLst>
                                    <p:cond delay="0"/>
                                  </p:stCondLst>
                                  <p:childTnLst>
                                    <p:set>
                                      <p:cBhvr>
                                        <p:cTn id="565" dur="1" fill="hold">
                                          <p:stCondLst>
                                            <p:cond delay="0"/>
                                          </p:stCondLst>
                                        </p:cTn>
                                        <p:tgtEl>
                                          <p:spTgt spid="359"/>
                                        </p:tgtEl>
                                        <p:attrNameLst>
                                          <p:attrName>style.visibility</p:attrName>
                                        </p:attrNameLst>
                                      </p:cBhvr>
                                      <p:to>
                                        <p:strVal val="visible"/>
                                      </p:to>
                                    </p:set>
                                    <p:animEffect transition="in" filter="fade">
                                      <p:cBhvr>
                                        <p:cTn id="566" dur="50"/>
                                        <p:tgtEl>
                                          <p:spTgt spid="359"/>
                                        </p:tgtEl>
                                      </p:cBhvr>
                                    </p:animEffect>
                                  </p:childTnLst>
                                </p:cTn>
                              </p:par>
                            </p:childTnLst>
                          </p:cTn>
                        </p:par>
                        <p:par>
                          <p:cTn id="567" fill="hold">
                            <p:stCondLst>
                              <p:cond delay="2500"/>
                            </p:stCondLst>
                            <p:childTnLst>
                              <p:par>
                                <p:cTn id="568" presetID="10" presetClass="entr" presetSubtype="0" fill="hold" nodeType="afterEffect">
                                  <p:stCondLst>
                                    <p:cond delay="0"/>
                                  </p:stCondLst>
                                  <p:childTnLst>
                                    <p:set>
                                      <p:cBhvr>
                                        <p:cTn id="569" dur="1" fill="hold">
                                          <p:stCondLst>
                                            <p:cond delay="0"/>
                                          </p:stCondLst>
                                        </p:cTn>
                                        <p:tgtEl>
                                          <p:spTgt spid="353"/>
                                        </p:tgtEl>
                                        <p:attrNameLst>
                                          <p:attrName>style.visibility</p:attrName>
                                        </p:attrNameLst>
                                      </p:cBhvr>
                                      <p:to>
                                        <p:strVal val="visible"/>
                                      </p:to>
                                    </p:set>
                                    <p:animEffect transition="in" filter="fade">
                                      <p:cBhvr>
                                        <p:cTn id="570" dur="50"/>
                                        <p:tgtEl>
                                          <p:spTgt spid="353"/>
                                        </p:tgtEl>
                                      </p:cBhvr>
                                    </p:animEffect>
                                  </p:childTnLst>
                                </p:cTn>
                              </p:par>
                            </p:childTnLst>
                          </p:cTn>
                        </p:par>
                        <p:par>
                          <p:cTn id="571" fill="hold">
                            <p:stCondLst>
                              <p:cond delay="2550"/>
                            </p:stCondLst>
                            <p:childTnLst>
                              <p:par>
                                <p:cTn id="572" presetID="10" presetClass="entr" presetSubtype="0" fill="hold" nodeType="afterEffect">
                                  <p:stCondLst>
                                    <p:cond delay="0"/>
                                  </p:stCondLst>
                                  <p:childTnLst>
                                    <p:set>
                                      <p:cBhvr>
                                        <p:cTn id="573" dur="1" fill="hold">
                                          <p:stCondLst>
                                            <p:cond delay="0"/>
                                          </p:stCondLst>
                                        </p:cTn>
                                        <p:tgtEl>
                                          <p:spTgt spid="347"/>
                                        </p:tgtEl>
                                        <p:attrNameLst>
                                          <p:attrName>style.visibility</p:attrName>
                                        </p:attrNameLst>
                                      </p:cBhvr>
                                      <p:to>
                                        <p:strVal val="visible"/>
                                      </p:to>
                                    </p:set>
                                    <p:animEffect transition="in" filter="fade">
                                      <p:cBhvr>
                                        <p:cTn id="574" dur="50"/>
                                        <p:tgtEl>
                                          <p:spTgt spid="347"/>
                                        </p:tgtEl>
                                      </p:cBhvr>
                                    </p:animEffect>
                                  </p:childTnLst>
                                </p:cTn>
                              </p:par>
                            </p:childTnLst>
                          </p:cTn>
                        </p:par>
                        <p:par>
                          <p:cTn id="575" fill="hold">
                            <p:stCondLst>
                              <p:cond delay="2600"/>
                            </p:stCondLst>
                            <p:childTnLst>
                              <p:par>
                                <p:cTn id="576" presetID="10" presetClass="entr" presetSubtype="0" fill="hold" nodeType="afterEffect">
                                  <p:stCondLst>
                                    <p:cond delay="0"/>
                                  </p:stCondLst>
                                  <p:childTnLst>
                                    <p:set>
                                      <p:cBhvr>
                                        <p:cTn id="577" dur="1" fill="hold">
                                          <p:stCondLst>
                                            <p:cond delay="0"/>
                                          </p:stCondLst>
                                        </p:cTn>
                                        <p:tgtEl>
                                          <p:spTgt spid="341"/>
                                        </p:tgtEl>
                                        <p:attrNameLst>
                                          <p:attrName>style.visibility</p:attrName>
                                        </p:attrNameLst>
                                      </p:cBhvr>
                                      <p:to>
                                        <p:strVal val="visible"/>
                                      </p:to>
                                    </p:set>
                                    <p:animEffect transition="in" filter="fade">
                                      <p:cBhvr>
                                        <p:cTn id="578" dur="50"/>
                                        <p:tgtEl>
                                          <p:spTgt spid="341"/>
                                        </p:tgtEl>
                                      </p:cBhvr>
                                    </p:animEffect>
                                  </p:childTnLst>
                                </p:cTn>
                              </p:par>
                            </p:childTnLst>
                          </p:cTn>
                        </p:par>
                        <p:par>
                          <p:cTn id="579" fill="hold">
                            <p:stCondLst>
                              <p:cond delay="2650"/>
                            </p:stCondLst>
                            <p:childTnLst>
                              <p:par>
                                <p:cTn id="580" presetID="10" presetClass="entr" presetSubtype="0" fill="hold" nodeType="afterEffect">
                                  <p:stCondLst>
                                    <p:cond delay="0"/>
                                  </p:stCondLst>
                                  <p:childTnLst>
                                    <p:set>
                                      <p:cBhvr>
                                        <p:cTn id="581" dur="1" fill="hold">
                                          <p:stCondLst>
                                            <p:cond delay="0"/>
                                          </p:stCondLst>
                                        </p:cTn>
                                        <p:tgtEl>
                                          <p:spTgt spid="335"/>
                                        </p:tgtEl>
                                        <p:attrNameLst>
                                          <p:attrName>style.visibility</p:attrName>
                                        </p:attrNameLst>
                                      </p:cBhvr>
                                      <p:to>
                                        <p:strVal val="visible"/>
                                      </p:to>
                                    </p:set>
                                    <p:animEffect transition="in" filter="fade">
                                      <p:cBhvr>
                                        <p:cTn id="582" dur="50"/>
                                        <p:tgtEl>
                                          <p:spTgt spid="335"/>
                                        </p:tgtEl>
                                      </p:cBhvr>
                                    </p:animEffect>
                                  </p:childTnLst>
                                </p:cTn>
                              </p:par>
                            </p:childTnLst>
                          </p:cTn>
                        </p:par>
                        <p:par>
                          <p:cTn id="583" fill="hold">
                            <p:stCondLst>
                              <p:cond delay="2700"/>
                            </p:stCondLst>
                            <p:childTnLst>
                              <p:par>
                                <p:cTn id="584" presetID="10" presetClass="entr" presetSubtype="0" fill="hold" nodeType="afterEffect">
                                  <p:stCondLst>
                                    <p:cond delay="0"/>
                                  </p:stCondLst>
                                  <p:childTnLst>
                                    <p:set>
                                      <p:cBhvr>
                                        <p:cTn id="585" dur="1" fill="hold">
                                          <p:stCondLst>
                                            <p:cond delay="0"/>
                                          </p:stCondLst>
                                        </p:cTn>
                                        <p:tgtEl>
                                          <p:spTgt spid="329"/>
                                        </p:tgtEl>
                                        <p:attrNameLst>
                                          <p:attrName>style.visibility</p:attrName>
                                        </p:attrNameLst>
                                      </p:cBhvr>
                                      <p:to>
                                        <p:strVal val="visible"/>
                                      </p:to>
                                    </p:set>
                                    <p:animEffect transition="in" filter="fade">
                                      <p:cBhvr>
                                        <p:cTn id="586" dur="50"/>
                                        <p:tgtEl>
                                          <p:spTgt spid="329"/>
                                        </p:tgtEl>
                                      </p:cBhvr>
                                    </p:animEffect>
                                  </p:childTnLst>
                                </p:cTn>
                              </p:par>
                            </p:childTnLst>
                          </p:cTn>
                        </p:par>
                        <p:par>
                          <p:cTn id="587" fill="hold">
                            <p:stCondLst>
                              <p:cond delay="2750"/>
                            </p:stCondLst>
                            <p:childTnLst>
                              <p:par>
                                <p:cTn id="588" presetID="10" presetClass="entr" presetSubtype="0" fill="hold" nodeType="afterEffect">
                                  <p:stCondLst>
                                    <p:cond delay="0"/>
                                  </p:stCondLst>
                                  <p:childTnLst>
                                    <p:set>
                                      <p:cBhvr>
                                        <p:cTn id="589" dur="1" fill="hold">
                                          <p:stCondLst>
                                            <p:cond delay="0"/>
                                          </p:stCondLst>
                                        </p:cTn>
                                        <p:tgtEl>
                                          <p:spTgt spid="323"/>
                                        </p:tgtEl>
                                        <p:attrNameLst>
                                          <p:attrName>style.visibility</p:attrName>
                                        </p:attrNameLst>
                                      </p:cBhvr>
                                      <p:to>
                                        <p:strVal val="visible"/>
                                      </p:to>
                                    </p:set>
                                    <p:animEffect transition="in" filter="fade">
                                      <p:cBhvr>
                                        <p:cTn id="590" dur="50"/>
                                        <p:tgtEl>
                                          <p:spTgt spid="323"/>
                                        </p:tgtEl>
                                      </p:cBhvr>
                                    </p:animEffect>
                                  </p:childTnLst>
                                </p:cTn>
                              </p:par>
                            </p:childTnLst>
                          </p:cTn>
                        </p:par>
                        <p:par>
                          <p:cTn id="591" fill="hold">
                            <p:stCondLst>
                              <p:cond delay="2800"/>
                            </p:stCondLst>
                            <p:childTnLst>
                              <p:par>
                                <p:cTn id="592" presetID="10" presetClass="entr" presetSubtype="0" fill="hold" nodeType="afterEffect">
                                  <p:stCondLst>
                                    <p:cond delay="0"/>
                                  </p:stCondLst>
                                  <p:childTnLst>
                                    <p:set>
                                      <p:cBhvr>
                                        <p:cTn id="593" dur="1" fill="hold">
                                          <p:stCondLst>
                                            <p:cond delay="0"/>
                                          </p:stCondLst>
                                        </p:cTn>
                                        <p:tgtEl>
                                          <p:spTgt spid="317"/>
                                        </p:tgtEl>
                                        <p:attrNameLst>
                                          <p:attrName>style.visibility</p:attrName>
                                        </p:attrNameLst>
                                      </p:cBhvr>
                                      <p:to>
                                        <p:strVal val="visible"/>
                                      </p:to>
                                    </p:set>
                                    <p:animEffect transition="in" filter="fade">
                                      <p:cBhvr>
                                        <p:cTn id="594" dur="50"/>
                                        <p:tgtEl>
                                          <p:spTgt spid="317"/>
                                        </p:tgtEl>
                                      </p:cBhvr>
                                    </p:animEffect>
                                  </p:childTnLst>
                                </p:cTn>
                              </p:par>
                            </p:childTnLst>
                          </p:cTn>
                        </p:par>
                        <p:par>
                          <p:cTn id="595" fill="hold">
                            <p:stCondLst>
                              <p:cond delay="2850"/>
                            </p:stCondLst>
                            <p:childTnLst>
                              <p:par>
                                <p:cTn id="596" presetID="10" presetClass="entr" presetSubtype="0" fill="hold" nodeType="afterEffect">
                                  <p:stCondLst>
                                    <p:cond delay="0"/>
                                  </p:stCondLst>
                                  <p:childTnLst>
                                    <p:set>
                                      <p:cBhvr>
                                        <p:cTn id="597" dur="1" fill="hold">
                                          <p:stCondLst>
                                            <p:cond delay="0"/>
                                          </p:stCondLst>
                                        </p:cTn>
                                        <p:tgtEl>
                                          <p:spTgt spid="311"/>
                                        </p:tgtEl>
                                        <p:attrNameLst>
                                          <p:attrName>style.visibility</p:attrName>
                                        </p:attrNameLst>
                                      </p:cBhvr>
                                      <p:to>
                                        <p:strVal val="visible"/>
                                      </p:to>
                                    </p:set>
                                    <p:animEffect transition="in" filter="fade">
                                      <p:cBhvr>
                                        <p:cTn id="598" dur="50"/>
                                        <p:tgtEl>
                                          <p:spTgt spid="311"/>
                                        </p:tgtEl>
                                      </p:cBhvr>
                                    </p:animEffect>
                                  </p:childTnLst>
                                </p:cTn>
                              </p:par>
                            </p:childTnLst>
                          </p:cTn>
                        </p:par>
                        <p:par>
                          <p:cTn id="599" fill="hold">
                            <p:stCondLst>
                              <p:cond delay="2900"/>
                            </p:stCondLst>
                            <p:childTnLst>
                              <p:par>
                                <p:cTn id="600" presetID="10" presetClass="entr" presetSubtype="0" fill="hold" nodeType="afterEffect">
                                  <p:stCondLst>
                                    <p:cond delay="0"/>
                                  </p:stCondLst>
                                  <p:childTnLst>
                                    <p:set>
                                      <p:cBhvr>
                                        <p:cTn id="601" dur="1" fill="hold">
                                          <p:stCondLst>
                                            <p:cond delay="0"/>
                                          </p:stCondLst>
                                        </p:cTn>
                                        <p:tgtEl>
                                          <p:spTgt spid="560"/>
                                        </p:tgtEl>
                                        <p:attrNameLst>
                                          <p:attrName>style.visibility</p:attrName>
                                        </p:attrNameLst>
                                      </p:cBhvr>
                                      <p:to>
                                        <p:strVal val="visible"/>
                                      </p:to>
                                    </p:set>
                                    <p:animEffect transition="in" filter="fade">
                                      <p:cBhvr>
                                        <p:cTn id="602" dur="50"/>
                                        <p:tgtEl>
                                          <p:spTgt spid="560"/>
                                        </p:tgtEl>
                                      </p:cBhvr>
                                    </p:animEffect>
                                  </p:childTnLst>
                                </p:cTn>
                              </p:par>
                            </p:childTnLst>
                          </p:cTn>
                        </p:par>
                        <p:par>
                          <p:cTn id="603" fill="hold">
                            <p:stCondLst>
                              <p:cond delay="2950"/>
                            </p:stCondLst>
                            <p:childTnLst>
                              <p:par>
                                <p:cTn id="604" presetID="10" presetClass="entr" presetSubtype="0" fill="hold" nodeType="afterEffect">
                                  <p:stCondLst>
                                    <p:cond delay="0"/>
                                  </p:stCondLst>
                                  <p:childTnLst>
                                    <p:set>
                                      <p:cBhvr>
                                        <p:cTn id="605" dur="1" fill="hold">
                                          <p:stCondLst>
                                            <p:cond delay="0"/>
                                          </p:stCondLst>
                                        </p:cTn>
                                        <p:tgtEl>
                                          <p:spTgt spid="554"/>
                                        </p:tgtEl>
                                        <p:attrNameLst>
                                          <p:attrName>style.visibility</p:attrName>
                                        </p:attrNameLst>
                                      </p:cBhvr>
                                      <p:to>
                                        <p:strVal val="visible"/>
                                      </p:to>
                                    </p:set>
                                    <p:animEffect transition="in" filter="fade">
                                      <p:cBhvr>
                                        <p:cTn id="606" dur="50"/>
                                        <p:tgtEl>
                                          <p:spTgt spid="554"/>
                                        </p:tgtEl>
                                      </p:cBhvr>
                                    </p:animEffect>
                                  </p:childTnLst>
                                </p:cTn>
                              </p:par>
                            </p:childTnLst>
                          </p:cTn>
                        </p:par>
                        <p:par>
                          <p:cTn id="607" fill="hold">
                            <p:stCondLst>
                              <p:cond delay="3000"/>
                            </p:stCondLst>
                            <p:childTnLst>
                              <p:par>
                                <p:cTn id="608" presetID="10" presetClass="entr" presetSubtype="0" fill="hold" nodeType="afterEffect">
                                  <p:stCondLst>
                                    <p:cond delay="0"/>
                                  </p:stCondLst>
                                  <p:childTnLst>
                                    <p:set>
                                      <p:cBhvr>
                                        <p:cTn id="609" dur="1" fill="hold">
                                          <p:stCondLst>
                                            <p:cond delay="0"/>
                                          </p:stCondLst>
                                        </p:cTn>
                                        <p:tgtEl>
                                          <p:spTgt spid="545"/>
                                        </p:tgtEl>
                                        <p:attrNameLst>
                                          <p:attrName>style.visibility</p:attrName>
                                        </p:attrNameLst>
                                      </p:cBhvr>
                                      <p:to>
                                        <p:strVal val="visible"/>
                                      </p:to>
                                    </p:set>
                                    <p:animEffect transition="in" filter="fade">
                                      <p:cBhvr>
                                        <p:cTn id="610" dur="50"/>
                                        <p:tgtEl>
                                          <p:spTgt spid="545"/>
                                        </p:tgtEl>
                                      </p:cBhvr>
                                    </p:animEffect>
                                  </p:childTnLst>
                                </p:cTn>
                              </p:par>
                            </p:childTnLst>
                          </p:cTn>
                        </p:par>
                        <p:par>
                          <p:cTn id="611" fill="hold">
                            <p:stCondLst>
                              <p:cond delay="3050"/>
                            </p:stCondLst>
                            <p:childTnLst>
                              <p:par>
                                <p:cTn id="612" presetID="10" presetClass="entr" presetSubtype="0" fill="hold" nodeType="afterEffect">
                                  <p:stCondLst>
                                    <p:cond delay="0"/>
                                  </p:stCondLst>
                                  <p:childTnLst>
                                    <p:set>
                                      <p:cBhvr>
                                        <p:cTn id="613" dur="1" fill="hold">
                                          <p:stCondLst>
                                            <p:cond delay="0"/>
                                          </p:stCondLst>
                                        </p:cTn>
                                        <p:tgtEl>
                                          <p:spTgt spid="104"/>
                                        </p:tgtEl>
                                        <p:attrNameLst>
                                          <p:attrName>style.visibility</p:attrName>
                                        </p:attrNameLst>
                                      </p:cBhvr>
                                      <p:to>
                                        <p:strVal val="visible"/>
                                      </p:to>
                                    </p:set>
                                    <p:animEffect transition="in" filter="fade">
                                      <p:cBhvr>
                                        <p:cTn id="614" dur="50"/>
                                        <p:tgtEl>
                                          <p:spTgt spid="104"/>
                                        </p:tgtEl>
                                      </p:cBhvr>
                                    </p:animEffect>
                                  </p:childTnLst>
                                </p:cTn>
                              </p:par>
                            </p:childTnLst>
                          </p:cTn>
                        </p:par>
                        <p:par>
                          <p:cTn id="615" fill="hold">
                            <p:stCondLst>
                              <p:cond delay="3100"/>
                            </p:stCondLst>
                            <p:childTnLst>
                              <p:par>
                                <p:cTn id="616" presetID="10" presetClass="entr" presetSubtype="0" fill="hold" nodeType="afterEffect">
                                  <p:stCondLst>
                                    <p:cond delay="0"/>
                                  </p:stCondLst>
                                  <p:childTnLst>
                                    <p:set>
                                      <p:cBhvr>
                                        <p:cTn id="617" dur="1" fill="hold">
                                          <p:stCondLst>
                                            <p:cond delay="0"/>
                                          </p:stCondLst>
                                        </p:cTn>
                                        <p:tgtEl>
                                          <p:spTgt spid="116"/>
                                        </p:tgtEl>
                                        <p:attrNameLst>
                                          <p:attrName>style.visibility</p:attrName>
                                        </p:attrNameLst>
                                      </p:cBhvr>
                                      <p:to>
                                        <p:strVal val="visible"/>
                                      </p:to>
                                    </p:set>
                                    <p:animEffect transition="in" filter="fade">
                                      <p:cBhvr>
                                        <p:cTn id="618" dur="50"/>
                                        <p:tgtEl>
                                          <p:spTgt spid="116"/>
                                        </p:tgtEl>
                                      </p:cBhvr>
                                    </p:animEffect>
                                  </p:childTnLst>
                                </p:cTn>
                              </p:par>
                            </p:childTnLst>
                          </p:cTn>
                        </p:par>
                        <p:par>
                          <p:cTn id="619" fill="hold">
                            <p:stCondLst>
                              <p:cond delay="3150"/>
                            </p:stCondLst>
                            <p:childTnLst>
                              <p:par>
                                <p:cTn id="620" presetID="10" presetClass="entr" presetSubtype="0" fill="hold" nodeType="afterEffect">
                                  <p:stCondLst>
                                    <p:cond delay="0"/>
                                  </p:stCondLst>
                                  <p:childTnLst>
                                    <p:set>
                                      <p:cBhvr>
                                        <p:cTn id="621" dur="1" fill="hold">
                                          <p:stCondLst>
                                            <p:cond delay="0"/>
                                          </p:stCondLst>
                                        </p:cTn>
                                        <p:tgtEl>
                                          <p:spTgt spid="113"/>
                                        </p:tgtEl>
                                        <p:attrNameLst>
                                          <p:attrName>style.visibility</p:attrName>
                                        </p:attrNameLst>
                                      </p:cBhvr>
                                      <p:to>
                                        <p:strVal val="visible"/>
                                      </p:to>
                                    </p:set>
                                    <p:animEffect transition="in" filter="fade">
                                      <p:cBhvr>
                                        <p:cTn id="622" dur="50"/>
                                        <p:tgtEl>
                                          <p:spTgt spid="113"/>
                                        </p:tgtEl>
                                      </p:cBhvr>
                                    </p:animEffect>
                                  </p:childTnLst>
                                </p:cTn>
                              </p:par>
                            </p:childTnLst>
                          </p:cTn>
                        </p:par>
                        <p:par>
                          <p:cTn id="623" fill="hold">
                            <p:stCondLst>
                              <p:cond delay="3200"/>
                            </p:stCondLst>
                            <p:childTnLst>
                              <p:par>
                                <p:cTn id="624" presetID="10" presetClass="entr" presetSubtype="0" fill="hold" nodeType="afterEffect">
                                  <p:stCondLst>
                                    <p:cond delay="0"/>
                                  </p:stCondLst>
                                  <p:childTnLst>
                                    <p:set>
                                      <p:cBhvr>
                                        <p:cTn id="625" dur="1" fill="hold">
                                          <p:stCondLst>
                                            <p:cond delay="0"/>
                                          </p:stCondLst>
                                        </p:cTn>
                                        <p:tgtEl>
                                          <p:spTgt spid="107"/>
                                        </p:tgtEl>
                                        <p:attrNameLst>
                                          <p:attrName>style.visibility</p:attrName>
                                        </p:attrNameLst>
                                      </p:cBhvr>
                                      <p:to>
                                        <p:strVal val="visible"/>
                                      </p:to>
                                    </p:set>
                                    <p:animEffect transition="in" filter="fade">
                                      <p:cBhvr>
                                        <p:cTn id="626" dur="50"/>
                                        <p:tgtEl>
                                          <p:spTgt spid="107"/>
                                        </p:tgtEl>
                                      </p:cBhvr>
                                    </p:animEffect>
                                  </p:childTnLst>
                                </p:cTn>
                              </p:par>
                            </p:childTnLst>
                          </p:cTn>
                        </p:par>
                        <p:par>
                          <p:cTn id="627" fill="hold">
                            <p:stCondLst>
                              <p:cond delay="3250"/>
                            </p:stCondLst>
                            <p:childTnLst>
                              <p:par>
                                <p:cTn id="628" presetID="10" presetClass="entr" presetSubtype="0" fill="hold" nodeType="afterEffect">
                                  <p:stCondLst>
                                    <p:cond delay="0"/>
                                  </p:stCondLst>
                                  <p:childTnLst>
                                    <p:set>
                                      <p:cBhvr>
                                        <p:cTn id="629" dur="1" fill="hold">
                                          <p:stCondLst>
                                            <p:cond delay="0"/>
                                          </p:stCondLst>
                                        </p:cTn>
                                        <p:tgtEl>
                                          <p:spTgt spid="110"/>
                                        </p:tgtEl>
                                        <p:attrNameLst>
                                          <p:attrName>style.visibility</p:attrName>
                                        </p:attrNameLst>
                                      </p:cBhvr>
                                      <p:to>
                                        <p:strVal val="visible"/>
                                      </p:to>
                                    </p:set>
                                    <p:animEffect transition="in" filter="fade">
                                      <p:cBhvr>
                                        <p:cTn id="630" dur="50"/>
                                        <p:tgtEl>
                                          <p:spTgt spid="110"/>
                                        </p:tgtEl>
                                      </p:cBhvr>
                                    </p:animEffect>
                                  </p:childTnLst>
                                </p:cTn>
                              </p:par>
                            </p:childTnLst>
                          </p:cTn>
                        </p:par>
                        <p:par>
                          <p:cTn id="631" fill="hold">
                            <p:stCondLst>
                              <p:cond delay="3300"/>
                            </p:stCondLst>
                            <p:childTnLst>
                              <p:par>
                                <p:cTn id="632" presetID="10" presetClass="entr" presetSubtype="0" fill="hold" nodeType="afterEffect">
                                  <p:stCondLst>
                                    <p:cond delay="0"/>
                                  </p:stCondLst>
                                  <p:childTnLst>
                                    <p:set>
                                      <p:cBhvr>
                                        <p:cTn id="633" dur="1" fill="hold">
                                          <p:stCondLst>
                                            <p:cond delay="0"/>
                                          </p:stCondLst>
                                        </p:cTn>
                                        <p:tgtEl>
                                          <p:spTgt spid="119"/>
                                        </p:tgtEl>
                                        <p:attrNameLst>
                                          <p:attrName>style.visibility</p:attrName>
                                        </p:attrNameLst>
                                      </p:cBhvr>
                                      <p:to>
                                        <p:strVal val="visible"/>
                                      </p:to>
                                    </p:set>
                                    <p:animEffect transition="in" filter="fade">
                                      <p:cBhvr>
                                        <p:cTn id="634" dur="50"/>
                                        <p:tgtEl>
                                          <p:spTgt spid="119"/>
                                        </p:tgtEl>
                                      </p:cBhvr>
                                    </p:animEffect>
                                  </p:childTnLst>
                                </p:cTn>
                              </p:par>
                            </p:childTnLst>
                          </p:cTn>
                        </p:par>
                        <p:par>
                          <p:cTn id="635" fill="hold">
                            <p:stCondLst>
                              <p:cond delay="3350"/>
                            </p:stCondLst>
                            <p:childTnLst>
                              <p:par>
                                <p:cTn id="636" presetID="10" presetClass="entr" presetSubtype="0" fill="hold" nodeType="afterEffect">
                                  <p:stCondLst>
                                    <p:cond delay="0"/>
                                  </p:stCondLst>
                                  <p:childTnLst>
                                    <p:set>
                                      <p:cBhvr>
                                        <p:cTn id="637" dur="1" fill="hold">
                                          <p:stCondLst>
                                            <p:cond delay="0"/>
                                          </p:stCondLst>
                                        </p:cTn>
                                        <p:tgtEl>
                                          <p:spTgt spid="122"/>
                                        </p:tgtEl>
                                        <p:attrNameLst>
                                          <p:attrName>style.visibility</p:attrName>
                                        </p:attrNameLst>
                                      </p:cBhvr>
                                      <p:to>
                                        <p:strVal val="visible"/>
                                      </p:to>
                                    </p:set>
                                    <p:animEffect transition="in" filter="fade">
                                      <p:cBhvr>
                                        <p:cTn id="638" dur="50"/>
                                        <p:tgtEl>
                                          <p:spTgt spid="122"/>
                                        </p:tgtEl>
                                      </p:cBhvr>
                                    </p:animEffect>
                                  </p:childTnLst>
                                </p:cTn>
                              </p:par>
                            </p:childTnLst>
                          </p:cTn>
                        </p:par>
                        <p:par>
                          <p:cTn id="639" fill="hold">
                            <p:stCondLst>
                              <p:cond delay="3400"/>
                            </p:stCondLst>
                            <p:childTnLst>
                              <p:par>
                                <p:cTn id="640" presetID="10" presetClass="entr" presetSubtype="0" fill="hold" nodeType="afterEffect">
                                  <p:stCondLst>
                                    <p:cond delay="0"/>
                                  </p:stCondLst>
                                  <p:childTnLst>
                                    <p:set>
                                      <p:cBhvr>
                                        <p:cTn id="641" dur="1" fill="hold">
                                          <p:stCondLst>
                                            <p:cond delay="0"/>
                                          </p:stCondLst>
                                        </p:cTn>
                                        <p:tgtEl>
                                          <p:spTgt spid="125"/>
                                        </p:tgtEl>
                                        <p:attrNameLst>
                                          <p:attrName>style.visibility</p:attrName>
                                        </p:attrNameLst>
                                      </p:cBhvr>
                                      <p:to>
                                        <p:strVal val="visible"/>
                                      </p:to>
                                    </p:set>
                                    <p:animEffect transition="in" filter="fade">
                                      <p:cBhvr>
                                        <p:cTn id="642" dur="50"/>
                                        <p:tgtEl>
                                          <p:spTgt spid="125"/>
                                        </p:tgtEl>
                                      </p:cBhvr>
                                    </p:animEffect>
                                  </p:childTnLst>
                                </p:cTn>
                              </p:par>
                            </p:childTnLst>
                          </p:cTn>
                        </p:par>
                        <p:par>
                          <p:cTn id="643" fill="hold">
                            <p:stCondLst>
                              <p:cond delay="3450"/>
                            </p:stCondLst>
                            <p:childTnLst>
                              <p:par>
                                <p:cTn id="644" presetID="10" presetClass="entr" presetSubtype="0" fill="hold" nodeType="afterEffect">
                                  <p:stCondLst>
                                    <p:cond delay="0"/>
                                  </p:stCondLst>
                                  <p:childTnLst>
                                    <p:set>
                                      <p:cBhvr>
                                        <p:cTn id="645" dur="1" fill="hold">
                                          <p:stCondLst>
                                            <p:cond delay="0"/>
                                          </p:stCondLst>
                                        </p:cTn>
                                        <p:tgtEl>
                                          <p:spTgt spid="128"/>
                                        </p:tgtEl>
                                        <p:attrNameLst>
                                          <p:attrName>style.visibility</p:attrName>
                                        </p:attrNameLst>
                                      </p:cBhvr>
                                      <p:to>
                                        <p:strVal val="visible"/>
                                      </p:to>
                                    </p:set>
                                    <p:animEffect transition="in" filter="fade">
                                      <p:cBhvr>
                                        <p:cTn id="646" dur="50"/>
                                        <p:tgtEl>
                                          <p:spTgt spid="128"/>
                                        </p:tgtEl>
                                      </p:cBhvr>
                                    </p:animEffect>
                                  </p:childTnLst>
                                </p:cTn>
                              </p:par>
                            </p:childTnLst>
                          </p:cTn>
                        </p:par>
                        <p:par>
                          <p:cTn id="647" fill="hold">
                            <p:stCondLst>
                              <p:cond delay="3500"/>
                            </p:stCondLst>
                            <p:childTnLst>
                              <p:par>
                                <p:cTn id="648" presetID="10" presetClass="entr" presetSubtype="0" fill="hold" nodeType="afterEffect">
                                  <p:stCondLst>
                                    <p:cond delay="0"/>
                                  </p:stCondLst>
                                  <p:childTnLst>
                                    <p:set>
                                      <p:cBhvr>
                                        <p:cTn id="649" dur="1" fill="hold">
                                          <p:stCondLst>
                                            <p:cond delay="0"/>
                                          </p:stCondLst>
                                        </p:cTn>
                                        <p:tgtEl>
                                          <p:spTgt spid="50"/>
                                        </p:tgtEl>
                                        <p:attrNameLst>
                                          <p:attrName>style.visibility</p:attrName>
                                        </p:attrNameLst>
                                      </p:cBhvr>
                                      <p:to>
                                        <p:strVal val="visible"/>
                                      </p:to>
                                    </p:set>
                                    <p:animEffect transition="in" filter="fade">
                                      <p:cBhvr>
                                        <p:cTn id="650" dur="50"/>
                                        <p:tgtEl>
                                          <p:spTgt spid="50"/>
                                        </p:tgtEl>
                                      </p:cBhvr>
                                    </p:animEffect>
                                  </p:childTnLst>
                                </p:cTn>
                              </p:par>
                            </p:childTnLst>
                          </p:cTn>
                        </p:par>
                        <p:par>
                          <p:cTn id="651" fill="hold">
                            <p:stCondLst>
                              <p:cond delay="3550"/>
                            </p:stCondLst>
                            <p:childTnLst>
                              <p:par>
                                <p:cTn id="652" presetID="10" presetClass="entr" presetSubtype="0" fill="hold" nodeType="afterEffect">
                                  <p:stCondLst>
                                    <p:cond delay="0"/>
                                  </p:stCondLst>
                                  <p:childTnLst>
                                    <p:set>
                                      <p:cBhvr>
                                        <p:cTn id="653" dur="1" fill="hold">
                                          <p:stCondLst>
                                            <p:cond delay="0"/>
                                          </p:stCondLst>
                                        </p:cTn>
                                        <p:tgtEl>
                                          <p:spTgt spid="53"/>
                                        </p:tgtEl>
                                        <p:attrNameLst>
                                          <p:attrName>style.visibility</p:attrName>
                                        </p:attrNameLst>
                                      </p:cBhvr>
                                      <p:to>
                                        <p:strVal val="visible"/>
                                      </p:to>
                                    </p:set>
                                    <p:animEffect transition="in" filter="fade">
                                      <p:cBhvr>
                                        <p:cTn id="654" dur="50"/>
                                        <p:tgtEl>
                                          <p:spTgt spid="53"/>
                                        </p:tgtEl>
                                      </p:cBhvr>
                                    </p:animEffect>
                                  </p:childTnLst>
                                </p:cTn>
                              </p:par>
                            </p:childTnLst>
                          </p:cTn>
                        </p:par>
                        <p:par>
                          <p:cTn id="655" fill="hold">
                            <p:stCondLst>
                              <p:cond delay="3600"/>
                            </p:stCondLst>
                            <p:childTnLst>
                              <p:par>
                                <p:cTn id="656" presetID="10" presetClass="entr" presetSubtype="0" fill="hold" nodeType="afterEffect">
                                  <p:stCondLst>
                                    <p:cond delay="0"/>
                                  </p:stCondLst>
                                  <p:childTnLst>
                                    <p:set>
                                      <p:cBhvr>
                                        <p:cTn id="657" dur="1" fill="hold">
                                          <p:stCondLst>
                                            <p:cond delay="0"/>
                                          </p:stCondLst>
                                        </p:cTn>
                                        <p:tgtEl>
                                          <p:spTgt spid="74"/>
                                        </p:tgtEl>
                                        <p:attrNameLst>
                                          <p:attrName>style.visibility</p:attrName>
                                        </p:attrNameLst>
                                      </p:cBhvr>
                                      <p:to>
                                        <p:strVal val="visible"/>
                                      </p:to>
                                    </p:set>
                                    <p:animEffect transition="in" filter="fade">
                                      <p:cBhvr>
                                        <p:cTn id="658" dur="50"/>
                                        <p:tgtEl>
                                          <p:spTgt spid="74"/>
                                        </p:tgtEl>
                                      </p:cBhvr>
                                    </p:animEffect>
                                  </p:childTnLst>
                                </p:cTn>
                              </p:par>
                            </p:childTnLst>
                          </p:cTn>
                        </p:par>
                        <p:par>
                          <p:cTn id="659" fill="hold">
                            <p:stCondLst>
                              <p:cond delay="3650"/>
                            </p:stCondLst>
                            <p:childTnLst>
                              <p:par>
                                <p:cTn id="660" presetID="10" presetClass="entr" presetSubtype="0" fill="hold" nodeType="afterEffect">
                                  <p:stCondLst>
                                    <p:cond delay="0"/>
                                  </p:stCondLst>
                                  <p:childTnLst>
                                    <p:set>
                                      <p:cBhvr>
                                        <p:cTn id="661" dur="1" fill="hold">
                                          <p:stCondLst>
                                            <p:cond delay="0"/>
                                          </p:stCondLst>
                                        </p:cTn>
                                        <p:tgtEl>
                                          <p:spTgt spid="83"/>
                                        </p:tgtEl>
                                        <p:attrNameLst>
                                          <p:attrName>style.visibility</p:attrName>
                                        </p:attrNameLst>
                                      </p:cBhvr>
                                      <p:to>
                                        <p:strVal val="visible"/>
                                      </p:to>
                                    </p:set>
                                    <p:animEffect transition="in" filter="fade">
                                      <p:cBhvr>
                                        <p:cTn id="662" dur="50"/>
                                        <p:tgtEl>
                                          <p:spTgt spid="83"/>
                                        </p:tgtEl>
                                      </p:cBhvr>
                                    </p:animEffect>
                                  </p:childTnLst>
                                </p:cTn>
                              </p:par>
                            </p:childTnLst>
                          </p:cTn>
                        </p:par>
                        <p:par>
                          <p:cTn id="663" fill="hold">
                            <p:stCondLst>
                              <p:cond delay="3700"/>
                            </p:stCondLst>
                            <p:childTnLst>
                              <p:par>
                                <p:cTn id="664" presetID="10" presetClass="entr" presetSubtype="0" fill="hold" nodeType="afterEffect">
                                  <p:stCondLst>
                                    <p:cond delay="0"/>
                                  </p:stCondLst>
                                  <p:childTnLst>
                                    <p:set>
                                      <p:cBhvr>
                                        <p:cTn id="665" dur="1" fill="hold">
                                          <p:stCondLst>
                                            <p:cond delay="0"/>
                                          </p:stCondLst>
                                        </p:cTn>
                                        <p:tgtEl>
                                          <p:spTgt spid="86"/>
                                        </p:tgtEl>
                                        <p:attrNameLst>
                                          <p:attrName>style.visibility</p:attrName>
                                        </p:attrNameLst>
                                      </p:cBhvr>
                                      <p:to>
                                        <p:strVal val="visible"/>
                                      </p:to>
                                    </p:set>
                                    <p:animEffect transition="in" filter="fade">
                                      <p:cBhvr>
                                        <p:cTn id="666" dur="50"/>
                                        <p:tgtEl>
                                          <p:spTgt spid="86"/>
                                        </p:tgtEl>
                                      </p:cBhvr>
                                    </p:animEffect>
                                  </p:childTnLst>
                                </p:cTn>
                              </p:par>
                            </p:childTnLst>
                          </p:cTn>
                        </p:par>
                        <p:par>
                          <p:cTn id="667" fill="hold">
                            <p:stCondLst>
                              <p:cond delay="3750"/>
                            </p:stCondLst>
                            <p:childTnLst>
                              <p:par>
                                <p:cTn id="668" presetID="10" presetClass="entr" presetSubtype="0" fill="hold" nodeType="afterEffect">
                                  <p:stCondLst>
                                    <p:cond delay="0"/>
                                  </p:stCondLst>
                                  <p:childTnLst>
                                    <p:set>
                                      <p:cBhvr>
                                        <p:cTn id="669" dur="1" fill="hold">
                                          <p:stCondLst>
                                            <p:cond delay="0"/>
                                          </p:stCondLst>
                                        </p:cTn>
                                        <p:tgtEl>
                                          <p:spTgt spid="89"/>
                                        </p:tgtEl>
                                        <p:attrNameLst>
                                          <p:attrName>style.visibility</p:attrName>
                                        </p:attrNameLst>
                                      </p:cBhvr>
                                      <p:to>
                                        <p:strVal val="visible"/>
                                      </p:to>
                                    </p:set>
                                    <p:animEffect transition="in" filter="fade">
                                      <p:cBhvr>
                                        <p:cTn id="670" dur="50"/>
                                        <p:tgtEl>
                                          <p:spTgt spid="89"/>
                                        </p:tgtEl>
                                      </p:cBhvr>
                                    </p:animEffect>
                                  </p:childTnLst>
                                </p:cTn>
                              </p:par>
                            </p:childTnLst>
                          </p:cTn>
                        </p:par>
                        <p:par>
                          <p:cTn id="671" fill="hold">
                            <p:stCondLst>
                              <p:cond delay="3800"/>
                            </p:stCondLst>
                            <p:childTnLst>
                              <p:par>
                                <p:cTn id="672" presetID="10" presetClass="entr" presetSubtype="0" fill="hold" nodeType="afterEffect">
                                  <p:stCondLst>
                                    <p:cond delay="0"/>
                                  </p:stCondLst>
                                  <p:childTnLst>
                                    <p:set>
                                      <p:cBhvr>
                                        <p:cTn id="673" dur="1" fill="hold">
                                          <p:stCondLst>
                                            <p:cond delay="0"/>
                                          </p:stCondLst>
                                        </p:cTn>
                                        <p:tgtEl>
                                          <p:spTgt spid="92"/>
                                        </p:tgtEl>
                                        <p:attrNameLst>
                                          <p:attrName>style.visibility</p:attrName>
                                        </p:attrNameLst>
                                      </p:cBhvr>
                                      <p:to>
                                        <p:strVal val="visible"/>
                                      </p:to>
                                    </p:set>
                                    <p:animEffect transition="in" filter="fade">
                                      <p:cBhvr>
                                        <p:cTn id="674" dur="50"/>
                                        <p:tgtEl>
                                          <p:spTgt spid="92"/>
                                        </p:tgtEl>
                                      </p:cBhvr>
                                    </p:animEffect>
                                  </p:childTnLst>
                                </p:cTn>
                              </p:par>
                            </p:childTnLst>
                          </p:cTn>
                        </p:par>
                        <p:par>
                          <p:cTn id="675" fill="hold">
                            <p:stCondLst>
                              <p:cond delay="3850"/>
                            </p:stCondLst>
                            <p:childTnLst>
                              <p:par>
                                <p:cTn id="676" presetID="10" presetClass="entr" presetSubtype="0" fill="hold" nodeType="afterEffect">
                                  <p:stCondLst>
                                    <p:cond delay="0"/>
                                  </p:stCondLst>
                                  <p:childTnLst>
                                    <p:set>
                                      <p:cBhvr>
                                        <p:cTn id="677" dur="1" fill="hold">
                                          <p:stCondLst>
                                            <p:cond delay="0"/>
                                          </p:stCondLst>
                                        </p:cTn>
                                        <p:tgtEl>
                                          <p:spTgt spid="95"/>
                                        </p:tgtEl>
                                        <p:attrNameLst>
                                          <p:attrName>style.visibility</p:attrName>
                                        </p:attrNameLst>
                                      </p:cBhvr>
                                      <p:to>
                                        <p:strVal val="visible"/>
                                      </p:to>
                                    </p:set>
                                    <p:animEffect transition="in" filter="fade">
                                      <p:cBhvr>
                                        <p:cTn id="678" dur="50"/>
                                        <p:tgtEl>
                                          <p:spTgt spid="95"/>
                                        </p:tgtEl>
                                      </p:cBhvr>
                                    </p:animEffect>
                                  </p:childTnLst>
                                </p:cTn>
                              </p:par>
                            </p:childTnLst>
                          </p:cTn>
                        </p:par>
                        <p:par>
                          <p:cTn id="679" fill="hold">
                            <p:stCondLst>
                              <p:cond delay="3900"/>
                            </p:stCondLst>
                            <p:childTnLst>
                              <p:par>
                                <p:cTn id="680" presetID="10" presetClass="entr" presetSubtype="0" fill="hold" nodeType="afterEffect">
                                  <p:stCondLst>
                                    <p:cond delay="0"/>
                                  </p:stCondLst>
                                  <p:childTnLst>
                                    <p:set>
                                      <p:cBhvr>
                                        <p:cTn id="681" dur="1" fill="hold">
                                          <p:stCondLst>
                                            <p:cond delay="0"/>
                                          </p:stCondLst>
                                        </p:cTn>
                                        <p:tgtEl>
                                          <p:spTgt spid="98"/>
                                        </p:tgtEl>
                                        <p:attrNameLst>
                                          <p:attrName>style.visibility</p:attrName>
                                        </p:attrNameLst>
                                      </p:cBhvr>
                                      <p:to>
                                        <p:strVal val="visible"/>
                                      </p:to>
                                    </p:set>
                                    <p:animEffect transition="in" filter="fade">
                                      <p:cBhvr>
                                        <p:cTn id="682" dur="50"/>
                                        <p:tgtEl>
                                          <p:spTgt spid="98"/>
                                        </p:tgtEl>
                                      </p:cBhvr>
                                    </p:animEffect>
                                  </p:childTnLst>
                                </p:cTn>
                              </p:par>
                            </p:childTnLst>
                          </p:cTn>
                        </p:par>
                        <p:par>
                          <p:cTn id="683" fill="hold">
                            <p:stCondLst>
                              <p:cond delay="3950"/>
                            </p:stCondLst>
                            <p:childTnLst>
                              <p:par>
                                <p:cTn id="684" presetID="10" presetClass="entr" presetSubtype="0" fill="hold" nodeType="afterEffect">
                                  <p:stCondLst>
                                    <p:cond delay="0"/>
                                  </p:stCondLst>
                                  <p:childTnLst>
                                    <p:set>
                                      <p:cBhvr>
                                        <p:cTn id="685" dur="1" fill="hold">
                                          <p:stCondLst>
                                            <p:cond delay="0"/>
                                          </p:stCondLst>
                                        </p:cTn>
                                        <p:tgtEl>
                                          <p:spTgt spid="101"/>
                                        </p:tgtEl>
                                        <p:attrNameLst>
                                          <p:attrName>style.visibility</p:attrName>
                                        </p:attrNameLst>
                                      </p:cBhvr>
                                      <p:to>
                                        <p:strVal val="visible"/>
                                      </p:to>
                                    </p:set>
                                    <p:animEffect transition="in" filter="fade">
                                      <p:cBhvr>
                                        <p:cTn id="686" dur="50"/>
                                        <p:tgtEl>
                                          <p:spTgt spid="101"/>
                                        </p:tgtEl>
                                      </p:cBhvr>
                                    </p:animEffect>
                                  </p:childTnLst>
                                </p:cTn>
                              </p:par>
                            </p:childTnLst>
                          </p:cTn>
                        </p:par>
                        <p:par>
                          <p:cTn id="687" fill="hold">
                            <p:stCondLst>
                              <p:cond delay="4000"/>
                            </p:stCondLst>
                            <p:childTnLst>
                              <p:par>
                                <p:cTn id="688" presetID="10" presetClass="entr" presetSubtype="0" fill="hold" nodeType="afterEffect">
                                  <p:stCondLst>
                                    <p:cond delay="0"/>
                                  </p:stCondLst>
                                  <p:childTnLst>
                                    <p:set>
                                      <p:cBhvr>
                                        <p:cTn id="689" dur="1" fill="hold">
                                          <p:stCondLst>
                                            <p:cond delay="0"/>
                                          </p:stCondLst>
                                        </p:cTn>
                                        <p:tgtEl>
                                          <p:spTgt spid="542"/>
                                        </p:tgtEl>
                                        <p:attrNameLst>
                                          <p:attrName>style.visibility</p:attrName>
                                        </p:attrNameLst>
                                      </p:cBhvr>
                                      <p:to>
                                        <p:strVal val="visible"/>
                                      </p:to>
                                    </p:set>
                                    <p:animEffect transition="in" filter="fade">
                                      <p:cBhvr>
                                        <p:cTn id="690" dur="50"/>
                                        <p:tgtEl>
                                          <p:spTgt spid="542"/>
                                        </p:tgtEl>
                                      </p:cBhvr>
                                    </p:animEffect>
                                  </p:childTnLst>
                                </p:cTn>
                              </p:par>
                            </p:childTnLst>
                          </p:cTn>
                        </p:par>
                        <p:par>
                          <p:cTn id="691" fill="hold">
                            <p:stCondLst>
                              <p:cond delay="4050"/>
                            </p:stCondLst>
                            <p:childTnLst>
                              <p:par>
                                <p:cTn id="692" presetID="10" presetClass="entr" presetSubtype="0" fill="hold" nodeType="afterEffect">
                                  <p:stCondLst>
                                    <p:cond delay="0"/>
                                  </p:stCondLst>
                                  <p:childTnLst>
                                    <p:set>
                                      <p:cBhvr>
                                        <p:cTn id="693" dur="1" fill="hold">
                                          <p:stCondLst>
                                            <p:cond delay="0"/>
                                          </p:stCondLst>
                                        </p:cTn>
                                        <p:tgtEl>
                                          <p:spTgt spid="548"/>
                                        </p:tgtEl>
                                        <p:attrNameLst>
                                          <p:attrName>style.visibility</p:attrName>
                                        </p:attrNameLst>
                                      </p:cBhvr>
                                      <p:to>
                                        <p:strVal val="visible"/>
                                      </p:to>
                                    </p:set>
                                    <p:animEffect transition="in" filter="fade">
                                      <p:cBhvr>
                                        <p:cTn id="694" dur="50"/>
                                        <p:tgtEl>
                                          <p:spTgt spid="548"/>
                                        </p:tgtEl>
                                      </p:cBhvr>
                                    </p:animEffect>
                                  </p:childTnLst>
                                </p:cTn>
                              </p:par>
                            </p:childTnLst>
                          </p:cTn>
                        </p:par>
                        <p:par>
                          <p:cTn id="695" fill="hold">
                            <p:stCondLst>
                              <p:cond delay="4100"/>
                            </p:stCondLst>
                            <p:childTnLst>
                              <p:par>
                                <p:cTn id="696" presetID="10" presetClass="entr" presetSubtype="0" fill="hold" nodeType="afterEffect">
                                  <p:stCondLst>
                                    <p:cond delay="0"/>
                                  </p:stCondLst>
                                  <p:childTnLst>
                                    <p:set>
                                      <p:cBhvr>
                                        <p:cTn id="697" dur="1" fill="hold">
                                          <p:stCondLst>
                                            <p:cond delay="0"/>
                                          </p:stCondLst>
                                        </p:cTn>
                                        <p:tgtEl>
                                          <p:spTgt spid="551"/>
                                        </p:tgtEl>
                                        <p:attrNameLst>
                                          <p:attrName>style.visibility</p:attrName>
                                        </p:attrNameLst>
                                      </p:cBhvr>
                                      <p:to>
                                        <p:strVal val="visible"/>
                                      </p:to>
                                    </p:set>
                                    <p:animEffect transition="in" filter="fade">
                                      <p:cBhvr>
                                        <p:cTn id="698" dur="50"/>
                                        <p:tgtEl>
                                          <p:spTgt spid="551"/>
                                        </p:tgtEl>
                                      </p:cBhvr>
                                    </p:animEffect>
                                  </p:childTnLst>
                                </p:cTn>
                              </p:par>
                            </p:childTnLst>
                          </p:cTn>
                        </p:par>
                        <p:par>
                          <p:cTn id="699" fill="hold">
                            <p:stCondLst>
                              <p:cond delay="4150"/>
                            </p:stCondLst>
                            <p:childTnLst>
                              <p:par>
                                <p:cTn id="700" presetID="10" presetClass="entr" presetSubtype="0" fill="hold" nodeType="afterEffect">
                                  <p:stCondLst>
                                    <p:cond delay="0"/>
                                  </p:stCondLst>
                                  <p:childTnLst>
                                    <p:set>
                                      <p:cBhvr>
                                        <p:cTn id="701" dur="1" fill="hold">
                                          <p:stCondLst>
                                            <p:cond delay="0"/>
                                          </p:stCondLst>
                                        </p:cTn>
                                        <p:tgtEl>
                                          <p:spTgt spid="557"/>
                                        </p:tgtEl>
                                        <p:attrNameLst>
                                          <p:attrName>style.visibility</p:attrName>
                                        </p:attrNameLst>
                                      </p:cBhvr>
                                      <p:to>
                                        <p:strVal val="visible"/>
                                      </p:to>
                                    </p:set>
                                    <p:animEffect transition="in" filter="fade">
                                      <p:cBhvr>
                                        <p:cTn id="702" dur="50"/>
                                        <p:tgtEl>
                                          <p:spTgt spid="557"/>
                                        </p:tgtEl>
                                      </p:cBhvr>
                                    </p:animEffect>
                                  </p:childTnLst>
                                </p:cTn>
                              </p:par>
                            </p:childTnLst>
                          </p:cTn>
                        </p:par>
                        <p:par>
                          <p:cTn id="703" fill="hold">
                            <p:stCondLst>
                              <p:cond delay="4200"/>
                            </p:stCondLst>
                            <p:childTnLst>
                              <p:par>
                                <p:cTn id="704" presetID="10" presetClass="entr" presetSubtype="0" fill="hold" nodeType="afterEffect">
                                  <p:stCondLst>
                                    <p:cond delay="0"/>
                                  </p:stCondLst>
                                  <p:childTnLst>
                                    <p:set>
                                      <p:cBhvr>
                                        <p:cTn id="705" dur="1" fill="hold">
                                          <p:stCondLst>
                                            <p:cond delay="0"/>
                                          </p:stCondLst>
                                        </p:cTn>
                                        <p:tgtEl>
                                          <p:spTgt spid="563"/>
                                        </p:tgtEl>
                                        <p:attrNameLst>
                                          <p:attrName>style.visibility</p:attrName>
                                        </p:attrNameLst>
                                      </p:cBhvr>
                                      <p:to>
                                        <p:strVal val="visible"/>
                                      </p:to>
                                    </p:set>
                                    <p:animEffect transition="in" filter="fade">
                                      <p:cBhvr>
                                        <p:cTn id="706" dur="50"/>
                                        <p:tgtEl>
                                          <p:spTgt spid="563"/>
                                        </p:tgtEl>
                                      </p:cBhvr>
                                    </p:animEffect>
                                  </p:childTnLst>
                                </p:cTn>
                              </p:par>
                            </p:childTnLst>
                          </p:cTn>
                        </p:par>
                        <p:par>
                          <p:cTn id="707" fill="hold">
                            <p:stCondLst>
                              <p:cond delay="4250"/>
                            </p:stCondLst>
                            <p:childTnLst>
                              <p:par>
                                <p:cTn id="708" presetID="10" presetClass="entr" presetSubtype="0" fill="hold" nodeType="afterEffect">
                                  <p:stCondLst>
                                    <p:cond delay="0"/>
                                  </p:stCondLst>
                                  <p:childTnLst>
                                    <p:set>
                                      <p:cBhvr>
                                        <p:cTn id="709" dur="1" fill="hold">
                                          <p:stCondLst>
                                            <p:cond delay="0"/>
                                          </p:stCondLst>
                                        </p:cTn>
                                        <p:tgtEl>
                                          <p:spTgt spid="308"/>
                                        </p:tgtEl>
                                        <p:attrNameLst>
                                          <p:attrName>style.visibility</p:attrName>
                                        </p:attrNameLst>
                                      </p:cBhvr>
                                      <p:to>
                                        <p:strVal val="visible"/>
                                      </p:to>
                                    </p:set>
                                    <p:animEffect transition="in" filter="fade">
                                      <p:cBhvr>
                                        <p:cTn id="710" dur="50"/>
                                        <p:tgtEl>
                                          <p:spTgt spid="308"/>
                                        </p:tgtEl>
                                      </p:cBhvr>
                                    </p:animEffect>
                                  </p:childTnLst>
                                </p:cTn>
                              </p:par>
                            </p:childTnLst>
                          </p:cTn>
                        </p:par>
                        <p:par>
                          <p:cTn id="711" fill="hold">
                            <p:stCondLst>
                              <p:cond delay="4300"/>
                            </p:stCondLst>
                            <p:childTnLst>
                              <p:par>
                                <p:cTn id="712" presetID="10" presetClass="entr" presetSubtype="0" fill="hold" nodeType="afterEffect">
                                  <p:stCondLst>
                                    <p:cond delay="0"/>
                                  </p:stCondLst>
                                  <p:childTnLst>
                                    <p:set>
                                      <p:cBhvr>
                                        <p:cTn id="713" dur="1" fill="hold">
                                          <p:stCondLst>
                                            <p:cond delay="0"/>
                                          </p:stCondLst>
                                        </p:cTn>
                                        <p:tgtEl>
                                          <p:spTgt spid="314"/>
                                        </p:tgtEl>
                                        <p:attrNameLst>
                                          <p:attrName>style.visibility</p:attrName>
                                        </p:attrNameLst>
                                      </p:cBhvr>
                                      <p:to>
                                        <p:strVal val="visible"/>
                                      </p:to>
                                    </p:set>
                                    <p:animEffect transition="in" filter="fade">
                                      <p:cBhvr>
                                        <p:cTn id="714" dur="50"/>
                                        <p:tgtEl>
                                          <p:spTgt spid="314"/>
                                        </p:tgtEl>
                                      </p:cBhvr>
                                    </p:animEffect>
                                  </p:childTnLst>
                                </p:cTn>
                              </p:par>
                            </p:childTnLst>
                          </p:cTn>
                        </p:par>
                        <p:par>
                          <p:cTn id="715" fill="hold">
                            <p:stCondLst>
                              <p:cond delay="4350"/>
                            </p:stCondLst>
                            <p:childTnLst>
                              <p:par>
                                <p:cTn id="716" presetID="10" presetClass="entr" presetSubtype="0" fill="hold" nodeType="afterEffect">
                                  <p:stCondLst>
                                    <p:cond delay="0"/>
                                  </p:stCondLst>
                                  <p:childTnLst>
                                    <p:set>
                                      <p:cBhvr>
                                        <p:cTn id="717" dur="1" fill="hold">
                                          <p:stCondLst>
                                            <p:cond delay="0"/>
                                          </p:stCondLst>
                                        </p:cTn>
                                        <p:tgtEl>
                                          <p:spTgt spid="320"/>
                                        </p:tgtEl>
                                        <p:attrNameLst>
                                          <p:attrName>style.visibility</p:attrName>
                                        </p:attrNameLst>
                                      </p:cBhvr>
                                      <p:to>
                                        <p:strVal val="visible"/>
                                      </p:to>
                                    </p:set>
                                    <p:animEffect transition="in" filter="fade">
                                      <p:cBhvr>
                                        <p:cTn id="718" dur="50"/>
                                        <p:tgtEl>
                                          <p:spTgt spid="320"/>
                                        </p:tgtEl>
                                      </p:cBhvr>
                                    </p:animEffect>
                                  </p:childTnLst>
                                </p:cTn>
                              </p:par>
                            </p:childTnLst>
                          </p:cTn>
                        </p:par>
                        <p:par>
                          <p:cTn id="719" fill="hold">
                            <p:stCondLst>
                              <p:cond delay="4400"/>
                            </p:stCondLst>
                            <p:childTnLst>
                              <p:par>
                                <p:cTn id="720" presetID="10" presetClass="entr" presetSubtype="0" fill="hold" nodeType="afterEffect">
                                  <p:stCondLst>
                                    <p:cond delay="0"/>
                                  </p:stCondLst>
                                  <p:childTnLst>
                                    <p:set>
                                      <p:cBhvr>
                                        <p:cTn id="721" dur="1" fill="hold">
                                          <p:stCondLst>
                                            <p:cond delay="0"/>
                                          </p:stCondLst>
                                        </p:cTn>
                                        <p:tgtEl>
                                          <p:spTgt spid="326"/>
                                        </p:tgtEl>
                                        <p:attrNameLst>
                                          <p:attrName>style.visibility</p:attrName>
                                        </p:attrNameLst>
                                      </p:cBhvr>
                                      <p:to>
                                        <p:strVal val="visible"/>
                                      </p:to>
                                    </p:set>
                                    <p:animEffect transition="in" filter="fade">
                                      <p:cBhvr>
                                        <p:cTn id="722" dur="50"/>
                                        <p:tgtEl>
                                          <p:spTgt spid="326"/>
                                        </p:tgtEl>
                                      </p:cBhvr>
                                    </p:animEffect>
                                  </p:childTnLst>
                                </p:cTn>
                              </p:par>
                            </p:childTnLst>
                          </p:cTn>
                        </p:par>
                        <p:par>
                          <p:cTn id="723" fill="hold">
                            <p:stCondLst>
                              <p:cond delay="4450"/>
                            </p:stCondLst>
                            <p:childTnLst>
                              <p:par>
                                <p:cTn id="724" presetID="10" presetClass="entr" presetSubtype="0" fill="hold" nodeType="afterEffect">
                                  <p:stCondLst>
                                    <p:cond delay="0"/>
                                  </p:stCondLst>
                                  <p:childTnLst>
                                    <p:set>
                                      <p:cBhvr>
                                        <p:cTn id="725" dur="1" fill="hold">
                                          <p:stCondLst>
                                            <p:cond delay="0"/>
                                          </p:stCondLst>
                                        </p:cTn>
                                        <p:tgtEl>
                                          <p:spTgt spid="332"/>
                                        </p:tgtEl>
                                        <p:attrNameLst>
                                          <p:attrName>style.visibility</p:attrName>
                                        </p:attrNameLst>
                                      </p:cBhvr>
                                      <p:to>
                                        <p:strVal val="visible"/>
                                      </p:to>
                                    </p:set>
                                    <p:animEffect transition="in" filter="fade">
                                      <p:cBhvr>
                                        <p:cTn id="726" dur="50"/>
                                        <p:tgtEl>
                                          <p:spTgt spid="332"/>
                                        </p:tgtEl>
                                      </p:cBhvr>
                                    </p:animEffect>
                                  </p:childTnLst>
                                </p:cTn>
                              </p:par>
                            </p:childTnLst>
                          </p:cTn>
                        </p:par>
                        <p:par>
                          <p:cTn id="727" fill="hold">
                            <p:stCondLst>
                              <p:cond delay="4500"/>
                            </p:stCondLst>
                            <p:childTnLst>
                              <p:par>
                                <p:cTn id="728" presetID="10" presetClass="entr" presetSubtype="0" fill="hold" nodeType="afterEffect">
                                  <p:stCondLst>
                                    <p:cond delay="0"/>
                                  </p:stCondLst>
                                  <p:childTnLst>
                                    <p:set>
                                      <p:cBhvr>
                                        <p:cTn id="729" dur="1" fill="hold">
                                          <p:stCondLst>
                                            <p:cond delay="0"/>
                                          </p:stCondLst>
                                        </p:cTn>
                                        <p:tgtEl>
                                          <p:spTgt spid="338"/>
                                        </p:tgtEl>
                                        <p:attrNameLst>
                                          <p:attrName>style.visibility</p:attrName>
                                        </p:attrNameLst>
                                      </p:cBhvr>
                                      <p:to>
                                        <p:strVal val="visible"/>
                                      </p:to>
                                    </p:set>
                                    <p:animEffect transition="in" filter="fade">
                                      <p:cBhvr>
                                        <p:cTn id="730" dur="50"/>
                                        <p:tgtEl>
                                          <p:spTgt spid="338"/>
                                        </p:tgtEl>
                                      </p:cBhvr>
                                    </p:animEffect>
                                  </p:childTnLst>
                                </p:cTn>
                              </p:par>
                            </p:childTnLst>
                          </p:cTn>
                        </p:par>
                        <p:par>
                          <p:cTn id="731" fill="hold">
                            <p:stCondLst>
                              <p:cond delay="4550"/>
                            </p:stCondLst>
                            <p:childTnLst>
                              <p:par>
                                <p:cTn id="732" presetID="10" presetClass="entr" presetSubtype="0" fill="hold" nodeType="afterEffect">
                                  <p:stCondLst>
                                    <p:cond delay="0"/>
                                  </p:stCondLst>
                                  <p:childTnLst>
                                    <p:set>
                                      <p:cBhvr>
                                        <p:cTn id="733" dur="1" fill="hold">
                                          <p:stCondLst>
                                            <p:cond delay="0"/>
                                          </p:stCondLst>
                                        </p:cTn>
                                        <p:tgtEl>
                                          <p:spTgt spid="344"/>
                                        </p:tgtEl>
                                        <p:attrNameLst>
                                          <p:attrName>style.visibility</p:attrName>
                                        </p:attrNameLst>
                                      </p:cBhvr>
                                      <p:to>
                                        <p:strVal val="visible"/>
                                      </p:to>
                                    </p:set>
                                    <p:animEffect transition="in" filter="fade">
                                      <p:cBhvr>
                                        <p:cTn id="734" dur="50"/>
                                        <p:tgtEl>
                                          <p:spTgt spid="344"/>
                                        </p:tgtEl>
                                      </p:cBhvr>
                                    </p:animEffect>
                                  </p:childTnLst>
                                </p:cTn>
                              </p:par>
                            </p:childTnLst>
                          </p:cTn>
                        </p:par>
                        <p:par>
                          <p:cTn id="735" fill="hold">
                            <p:stCondLst>
                              <p:cond delay="4600"/>
                            </p:stCondLst>
                            <p:childTnLst>
                              <p:par>
                                <p:cTn id="736" presetID="10" presetClass="entr" presetSubtype="0" fill="hold" nodeType="afterEffect">
                                  <p:stCondLst>
                                    <p:cond delay="0"/>
                                  </p:stCondLst>
                                  <p:childTnLst>
                                    <p:set>
                                      <p:cBhvr>
                                        <p:cTn id="737" dur="1" fill="hold">
                                          <p:stCondLst>
                                            <p:cond delay="0"/>
                                          </p:stCondLst>
                                        </p:cTn>
                                        <p:tgtEl>
                                          <p:spTgt spid="350"/>
                                        </p:tgtEl>
                                        <p:attrNameLst>
                                          <p:attrName>style.visibility</p:attrName>
                                        </p:attrNameLst>
                                      </p:cBhvr>
                                      <p:to>
                                        <p:strVal val="visible"/>
                                      </p:to>
                                    </p:set>
                                    <p:animEffect transition="in" filter="fade">
                                      <p:cBhvr>
                                        <p:cTn id="738" dur="50"/>
                                        <p:tgtEl>
                                          <p:spTgt spid="350"/>
                                        </p:tgtEl>
                                      </p:cBhvr>
                                    </p:animEffect>
                                  </p:childTnLst>
                                </p:cTn>
                              </p:par>
                            </p:childTnLst>
                          </p:cTn>
                        </p:par>
                        <p:par>
                          <p:cTn id="739" fill="hold">
                            <p:stCondLst>
                              <p:cond delay="4650"/>
                            </p:stCondLst>
                            <p:childTnLst>
                              <p:par>
                                <p:cTn id="740" presetID="10" presetClass="entr" presetSubtype="0" fill="hold" nodeType="afterEffect">
                                  <p:stCondLst>
                                    <p:cond delay="0"/>
                                  </p:stCondLst>
                                  <p:childTnLst>
                                    <p:set>
                                      <p:cBhvr>
                                        <p:cTn id="741" dur="1" fill="hold">
                                          <p:stCondLst>
                                            <p:cond delay="0"/>
                                          </p:stCondLst>
                                        </p:cTn>
                                        <p:tgtEl>
                                          <p:spTgt spid="356"/>
                                        </p:tgtEl>
                                        <p:attrNameLst>
                                          <p:attrName>style.visibility</p:attrName>
                                        </p:attrNameLst>
                                      </p:cBhvr>
                                      <p:to>
                                        <p:strVal val="visible"/>
                                      </p:to>
                                    </p:set>
                                    <p:animEffect transition="in" filter="fade">
                                      <p:cBhvr>
                                        <p:cTn id="742" dur="50"/>
                                        <p:tgtEl>
                                          <p:spTgt spid="356"/>
                                        </p:tgtEl>
                                      </p:cBhvr>
                                    </p:animEffect>
                                  </p:childTnLst>
                                </p:cTn>
                              </p:par>
                            </p:childTnLst>
                          </p:cTn>
                        </p:par>
                        <p:par>
                          <p:cTn id="743" fill="hold">
                            <p:stCondLst>
                              <p:cond delay="4700"/>
                            </p:stCondLst>
                            <p:childTnLst>
                              <p:par>
                                <p:cTn id="744" presetID="10" presetClass="entr" presetSubtype="0" fill="hold" nodeType="afterEffect">
                                  <p:stCondLst>
                                    <p:cond delay="0"/>
                                  </p:stCondLst>
                                  <p:childTnLst>
                                    <p:set>
                                      <p:cBhvr>
                                        <p:cTn id="745" dur="1" fill="hold">
                                          <p:stCondLst>
                                            <p:cond delay="0"/>
                                          </p:stCondLst>
                                        </p:cTn>
                                        <p:tgtEl>
                                          <p:spTgt spid="362"/>
                                        </p:tgtEl>
                                        <p:attrNameLst>
                                          <p:attrName>style.visibility</p:attrName>
                                        </p:attrNameLst>
                                      </p:cBhvr>
                                      <p:to>
                                        <p:strVal val="visible"/>
                                      </p:to>
                                    </p:set>
                                    <p:animEffect transition="in" filter="fade">
                                      <p:cBhvr>
                                        <p:cTn id="746" dur="50"/>
                                        <p:tgtEl>
                                          <p:spTgt spid="362"/>
                                        </p:tgtEl>
                                      </p:cBhvr>
                                    </p:animEffect>
                                  </p:childTnLst>
                                </p:cTn>
                              </p:par>
                            </p:childTnLst>
                          </p:cTn>
                        </p:par>
                        <p:par>
                          <p:cTn id="747" fill="hold">
                            <p:stCondLst>
                              <p:cond delay="4750"/>
                            </p:stCondLst>
                            <p:childTnLst>
                              <p:par>
                                <p:cTn id="748" presetID="10" presetClass="entr" presetSubtype="0" fill="hold" nodeType="afterEffect">
                                  <p:stCondLst>
                                    <p:cond delay="0"/>
                                  </p:stCondLst>
                                  <p:childTnLst>
                                    <p:set>
                                      <p:cBhvr>
                                        <p:cTn id="749" dur="1" fill="hold">
                                          <p:stCondLst>
                                            <p:cond delay="0"/>
                                          </p:stCondLst>
                                        </p:cTn>
                                        <p:tgtEl>
                                          <p:spTgt spid="368"/>
                                        </p:tgtEl>
                                        <p:attrNameLst>
                                          <p:attrName>style.visibility</p:attrName>
                                        </p:attrNameLst>
                                      </p:cBhvr>
                                      <p:to>
                                        <p:strVal val="visible"/>
                                      </p:to>
                                    </p:set>
                                    <p:animEffect transition="in" filter="fade">
                                      <p:cBhvr>
                                        <p:cTn id="750" dur="50"/>
                                        <p:tgtEl>
                                          <p:spTgt spid="368"/>
                                        </p:tgtEl>
                                      </p:cBhvr>
                                    </p:animEffect>
                                  </p:childTnLst>
                                </p:cTn>
                              </p:par>
                            </p:childTnLst>
                          </p:cTn>
                        </p:par>
                        <p:par>
                          <p:cTn id="751" fill="hold">
                            <p:stCondLst>
                              <p:cond delay="4800"/>
                            </p:stCondLst>
                            <p:childTnLst>
                              <p:par>
                                <p:cTn id="752" presetID="10" presetClass="entr" presetSubtype="0" fill="hold" nodeType="afterEffect">
                                  <p:stCondLst>
                                    <p:cond delay="0"/>
                                  </p:stCondLst>
                                  <p:childTnLst>
                                    <p:set>
                                      <p:cBhvr>
                                        <p:cTn id="753" dur="1" fill="hold">
                                          <p:stCondLst>
                                            <p:cond delay="0"/>
                                          </p:stCondLst>
                                        </p:cTn>
                                        <p:tgtEl>
                                          <p:spTgt spid="374"/>
                                        </p:tgtEl>
                                        <p:attrNameLst>
                                          <p:attrName>style.visibility</p:attrName>
                                        </p:attrNameLst>
                                      </p:cBhvr>
                                      <p:to>
                                        <p:strVal val="visible"/>
                                      </p:to>
                                    </p:set>
                                    <p:animEffect transition="in" filter="fade">
                                      <p:cBhvr>
                                        <p:cTn id="754" dur="50"/>
                                        <p:tgtEl>
                                          <p:spTgt spid="374"/>
                                        </p:tgtEl>
                                      </p:cBhvr>
                                    </p:animEffect>
                                  </p:childTnLst>
                                </p:cTn>
                              </p:par>
                            </p:childTnLst>
                          </p:cTn>
                        </p:par>
                        <p:par>
                          <p:cTn id="755" fill="hold">
                            <p:stCondLst>
                              <p:cond delay="4850"/>
                            </p:stCondLst>
                            <p:childTnLst>
                              <p:par>
                                <p:cTn id="756" presetID="10" presetClass="entr" presetSubtype="0" fill="hold" nodeType="afterEffect">
                                  <p:stCondLst>
                                    <p:cond delay="0"/>
                                  </p:stCondLst>
                                  <p:childTnLst>
                                    <p:set>
                                      <p:cBhvr>
                                        <p:cTn id="757" dur="1" fill="hold">
                                          <p:stCondLst>
                                            <p:cond delay="0"/>
                                          </p:stCondLst>
                                        </p:cTn>
                                        <p:tgtEl>
                                          <p:spTgt spid="422"/>
                                        </p:tgtEl>
                                        <p:attrNameLst>
                                          <p:attrName>style.visibility</p:attrName>
                                        </p:attrNameLst>
                                      </p:cBhvr>
                                      <p:to>
                                        <p:strVal val="visible"/>
                                      </p:to>
                                    </p:set>
                                    <p:animEffect transition="in" filter="fade">
                                      <p:cBhvr>
                                        <p:cTn id="758" dur="50"/>
                                        <p:tgtEl>
                                          <p:spTgt spid="422"/>
                                        </p:tgtEl>
                                      </p:cBhvr>
                                    </p:animEffect>
                                  </p:childTnLst>
                                </p:cTn>
                              </p:par>
                            </p:childTnLst>
                          </p:cTn>
                        </p:par>
                        <p:par>
                          <p:cTn id="759" fill="hold">
                            <p:stCondLst>
                              <p:cond delay="4900"/>
                            </p:stCondLst>
                            <p:childTnLst>
                              <p:par>
                                <p:cTn id="760" presetID="10" presetClass="entr" presetSubtype="0" fill="hold" nodeType="afterEffect">
                                  <p:stCondLst>
                                    <p:cond delay="0"/>
                                  </p:stCondLst>
                                  <p:childTnLst>
                                    <p:set>
                                      <p:cBhvr>
                                        <p:cTn id="761" dur="1" fill="hold">
                                          <p:stCondLst>
                                            <p:cond delay="0"/>
                                          </p:stCondLst>
                                        </p:cTn>
                                        <p:tgtEl>
                                          <p:spTgt spid="428"/>
                                        </p:tgtEl>
                                        <p:attrNameLst>
                                          <p:attrName>style.visibility</p:attrName>
                                        </p:attrNameLst>
                                      </p:cBhvr>
                                      <p:to>
                                        <p:strVal val="visible"/>
                                      </p:to>
                                    </p:set>
                                    <p:animEffect transition="in" filter="fade">
                                      <p:cBhvr>
                                        <p:cTn id="762" dur="50"/>
                                        <p:tgtEl>
                                          <p:spTgt spid="428"/>
                                        </p:tgtEl>
                                      </p:cBhvr>
                                    </p:animEffect>
                                  </p:childTnLst>
                                </p:cTn>
                              </p:par>
                            </p:childTnLst>
                          </p:cTn>
                        </p:par>
                        <p:par>
                          <p:cTn id="763" fill="hold">
                            <p:stCondLst>
                              <p:cond delay="4950"/>
                            </p:stCondLst>
                            <p:childTnLst>
                              <p:par>
                                <p:cTn id="764" presetID="10" presetClass="entr" presetSubtype="0" fill="hold" nodeType="afterEffect">
                                  <p:stCondLst>
                                    <p:cond delay="0"/>
                                  </p:stCondLst>
                                  <p:childTnLst>
                                    <p:set>
                                      <p:cBhvr>
                                        <p:cTn id="765" dur="1" fill="hold">
                                          <p:stCondLst>
                                            <p:cond delay="0"/>
                                          </p:stCondLst>
                                        </p:cTn>
                                        <p:tgtEl>
                                          <p:spTgt spid="380"/>
                                        </p:tgtEl>
                                        <p:attrNameLst>
                                          <p:attrName>style.visibility</p:attrName>
                                        </p:attrNameLst>
                                      </p:cBhvr>
                                      <p:to>
                                        <p:strVal val="visible"/>
                                      </p:to>
                                    </p:set>
                                    <p:animEffect transition="in" filter="fade">
                                      <p:cBhvr>
                                        <p:cTn id="766" dur="50"/>
                                        <p:tgtEl>
                                          <p:spTgt spid="380"/>
                                        </p:tgtEl>
                                      </p:cBhvr>
                                    </p:animEffect>
                                  </p:childTnLst>
                                </p:cTn>
                              </p:par>
                            </p:childTnLst>
                          </p:cTn>
                        </p:par>
                        <p:par>
                          <p:cTn id="767" fill="hold">
                            <p:stCondLst>
                              <p:cond delay="5000"/>
                            </p:stCondLst>
                            <p:childTnLst>
                              <p:par>
                                <p:cTn id="768" presetID="10" presetClass="entr" presetSubtype="0" fill="hold" nodeType="afterEffect">
                                  <p:stCondLst>
                                    <p:cond delay="0"/>
                                  </p:stCondLst>
                                  <p:childTnLst>
                                    <p:set>
                                      <p:cBhvr>
                                        <p:cTn id="769" dur="1" fill="hold">
                                          <p:stCondLst>
                                            <p:cond delay="0"/>
                                          </p:stCondLst>
                                        </p:cTn>
                                        <p:tgtEl>
                                          <p:spTgt spid="386"/>
                                        </p:tgtEl>
                                        <p:attrNameLst>
                                          <p:attrName>style.visibility</p:attrName>
                                        </p:attrNameLst>
                                      </p:cBhvr>
                                      <p:to>
                                        <p:strVal val="visible"/>
                                      </p:to>
                                    </p:set>
                                    <p:animEffect transition="in" filter="fade">
                                      <p:cBhvr>
                                        <p:cTn id="770" dur="50"/>
                                        <p:tgtEl>
                                          <p:spTgt spid="386"/>
                                        </p:tgtEl>
                                      </p:cBhvr>
                                    </p:animEffect>
                                  </p:childTnLst>
                                </p:cTn>
                              </p:par>
                            </p:childTnLst>
                          </p:cTn>
                        </p:par>
                        <p:par>
                          <p:cTn id="771" fill="hold">
                            <p:stCondLst>
                              <p:cond delay="5050"/>
                            </p:stCondLst>
                            <p:childTnLst>
                              <p:par>
                                <p:cTn id="772" presetID="10" presetClass="entr" presetSubtype="0" fill="hold" nodeType="afterEffect">
                                  <p:stCondLst>
                                    <p:cond delay="0"/>
                                  </p:stCondLst>
                                  <p:childTnLst>
                                    <p:set>
                                      <p:cBhvr>
                                        <p:cTn id="773" dur="1" fill="hold">
                                          <p:stCondLst>
                                            <p:cond delay="0"/>
                                          </p:stCondLst>
                                        </p:cTn>
                                        <p:tgtEl>
                                          <p:spTgt spid="392"/>
                                        </p:tgtEl>
                                        <p:attrNameLst>
                                          <p:attrName>style.visibility</p:attrName>
                                        </p:attrNameLst>
                                      </p:cBhvr>
                                      <p:to>
                                        <p:strVal val="visible"/>
                                      </p:to>
                                    </p:set>
                                    <p:animEffect transition="in" filter="fade">
                                      <p:cBhvr>
                                        <p:cTn id="774" dur="50"/>
                                        <p:tgtEl>
                                          <p:spTgt spid="392"/>
                                        </p:tgtEl>
                                      </p:cBhvr>
                                    </p:animEffect>
                                  </p:childTnLst>
                                </p:cTn>
                              </p:par>
                            </p:childTnLst>
                          </p:cTn>
                        </p:par>
                        <p:par>
                          <p:cTn id="775" fill="hold">
                            <p:stCondLst>
                              <p:cond delay="5100"/>
                            </p:stCondLst>
                            <p:childTnLst>
                              <p:par>
                                <p:cTn id="776" presetID="10" presetClass="entr" presetSubtype="0" fill="hold" nodeType="afterEffect">
                                  <p:stCondLst>
                                    <p:cond delay="0"/>
                                  </p:stCondLst>
                                  <p:childTnLst>
                                    <p:set>
                                      <p:cBhvr>
                                        <p:cTn id="777" dur="1" fill="hold">
                                          <p:stCondLst>
                                            <p:cond delay="0"/>
                                          </p:stCondLst>
                                        </p:cTn>
                                        <p:tgtEl>
                                          <p:spTgt spid="398"/>
                                        </p:tgtEl>
                                        <p:attrNameLst>
                                          <p:attrName>style.visibility</p:attrName>
                                        </p:attrNameLst>
                                      </p:cBhvr>
                                      <p:to>
                                        <p:strVal val="visible"/>
                                      </p:to>
                                    </p:set>
                                    <p:animEffect transition="in" filter="fade">
                                      <p:cBhvr>
                                        <p:cTn id="778" dur="50"/>
                                        <p:tgtEl>
                                          <p:spTgt spid="398"/>
                                        </p:tgtEl>
                                      </p:cBhvr>
                                    </p:animEffect>
                                  </p:childTnLst>
                                </p:cTn>
                              </p:par>
                            </p:childTnLst>
                          </p:cTn>
                        </p:par>
                        <p:par>
                          <p:cTn id="779" fill="hold">
                            <p:stCondLst>
                              <p:cond delay="5150"/>
                            </p:stCondLst>
                            <p:childTnLst>
                              <p:par>
                                <p:cTn id="780" presetID="10" presetClass="entr" presetSubtype="0" fill="hold" nodeType="afterEffect">
                                  <p:stCondLst>
                                    <p:cond delay="0"/>
                                  </p:stCondLst>
                                  <p:childTnLst>
                                    <p:set>
                                      <p:cBhvr>
                                        <p:cTn id="781" dur="1" fill="hold">
                                          <p:stCondLst>
                                            <p:cond delay="0"/>
                                          </p:stCondLst>
                                        </p:cTn>
                                        <p:tgtEl>
                                          <p:spTgt spid="65"/>
                                        </p:tgtEl>
                                        <p:attrNameLst>
                                          <p:attrName>style.visibility</p:attrName>
                                        </p:attrNameLst>
                                      </p:cBhvr>
                                      <p:to>
                                        <p:strVal val="visible"/>
                                      </p:to>
                                    </p:set>
                                    <p:animEffect transition="in" filter="fade">
                                      <p:cBhvr>
                                        <p:cTn id="782" dur="50"/>
                                        <p:tgtEl>
                                          <p:spTgt spid="65"/>
                                        </p:tgtEl>
                                      </p:cBhvr>
                                    </p:animEffect>
                                  </p:childTnLst>
                                </p:cTn>
                              </p:par>
                            </p:childTnLst>
                          </p:cTn>
                        </p:par>
                        <p:par>
                          <p:cTn id="783" fill="hold">
                            <p:stCondLst>
                              <p:cond delay="5200"/>
                            </p:stCondLst>
                            <p:childTnLst>
                              <p:par>
                                <p:cTn id="784" presetID="10" presetClass="entr" presetSubtype="0" fill="hold" nodeType="afterEffect">
                                  <p:stCondLst>
                                    <p:cond delay="0"/>
                                  </p:stCondLst>
                                  <p:childTnLst>
                                    <p:set>
                                      <p:cBhvr>
                                        <p:cTn id="785" dur="1" fill="hold">
                                          <p:stCondLst>
                                            <p:cond delay="0"/>
                                          </p:stCondLst>
                                        </p:cTn>
                                        <p:tgtEl>
                                          <p:spTgt spid="71"/>
                                        </p:tgtEl>
                                        <p:attrNameLst>
                                          <p:attrName>style.visibility</p:attrName>
                                        </p:attrNameLst>
                                      </p:cBhvr>
                                      <p:to>
                                        <p:strVal val="visible"/>
                                      </p:to>
                                    </p:set>
                                    <p:animEffect transition="in" filter="fade">
                                      <p:cBhvr>
                                        <p:cTn id="786" dur="50"/>
                                        <p:tgtEl>
                                          <p:spTgt spid="71"/>
                                        </p:tgtEl>
                                      </p:cBhvr>
                                    </p:animEffect>
                                  </p:childTnLst>
                                </p:cTn>
                              </p:par>
                            </p:childTnLst>
                          </p:cTn>
                        </p:par>
                        <p:par>
                          <p:cTn id="787" fill="hold">
                            <p:stCondLst>
                              <p:cond delay="5250"/>
                            </p:stCondLst>
                            <p:childTnLst>
                              <p:par>
                                <p:cTn id="788" presetID="10" presetClass="entr" presetSubtype="0" fill="hold" nodeType="afterEffect">
                                  <p:stCondLst>
                                    <p:cond delay="0"/>
                                  </p:stCondLst>
                                  <p:childTnLst>
                                    <p:set>
                                      <p:cBhvr>
                                        <p:cTn id="789" dur="1" fill="hold">
                                          <p:stCondLst>
                                            <p:cond delay="0"/>
                                          </p:stCondLst>
                                        </p:cTn>
                                        <p:tgtEl>
                                          <p:spTgt spid="77"/>
                                        </p:tgtEl>
                                        <p:attrNameLst>
                                          <p:attrName>style.visibility</p:attrName>
                                        </p:attrNameLst>
                                      </p:cBhvr>
                                      <p:to>
                                        <p:strVal val="visible"/>
                                      </p:to>
                                    </p:set>
                                    <p:animEffect transition="in" filter="fade">
                                      <p:cBhvr>
                                        <p:cTn id="790" dur="50"/>
                                        <p:tgtEl>
                                          <p:spTgt spid="77"/>
                                        </p:tgtEl>
                                      </p:cBhvr>
                                    </p:animEffect>
                                  </p:childTnLst>
                                </p:cTn>
                              </p:par>
                            </p:childTnLst>
                          </p:cTn>
                        </p:par>
                        <p:par>
                          <p:cTn id="791" fill="hold">
                            <p:stCondLst>
                              <p:cond delay="5300"/>
                            </p:stCondLst>
                            <p:childTnLst>
                              <p:par>
                                <p:cTn id="792" presetID="10" presetClass="entr" presetSubtype="0" fill="hold" nodeType="afterEffect">
                                  <p:stCondLst>
                                    <p:cond delay="0"/>
                                  </p:stCondLst>
                                  <p:childTnLst>
                                    <p:set>
                                      <p:cBhvr>
                                        <p:cTn id="793" dur="1" fill="hold">
                                          <p:stCondLst>
                                            <p:cond delay="0"/>
                                          </p:stCondLst>
                                        </p:cTn>
                                        <p:tgtEl>
                                          <p:spTgt spid="431"/>
                                        </p:tgtEl>
                                        <p:attrNameLst>
                                          <p:attrName>style.visibility</p:attrName>
                                        </p:attrNameLst>
                                      </p:cBhvr>
                                      <p:to>
                                        <p:strVal val="visible"/>
                                      </p:to>
                                    </p:set>
                                    <p:animEffect transition="in" filter="fade">
                                      <p:cBhvr>
                                        <p:cTn id="794" dur="50"/>
                                        <p:tgtEl>
                                          <p:spTgt spid="431"/>
                                        </p:tgtEl>
                                      </p:cBhvr>
                                    </p:animEffect>
                                  </p:childTnLst>
                                </p:cTn>
                              </p:par>
                            </p:childTnLst>
                          </p:cTn>
                        </p:par>
                        <p:par>
                          <p:cTn id="795" fill="hold">
                            <p:stCondLst>
                              <p:cond delay="5350"/>
                            </p:stCondLst>
                            <p:childTnLst>
                              <p:par>
                                <p:cTn id="796" presetID="10" presetClass="entr" presetSubtype="0" fill="hold" nodeType="afterEffect">
                                  <p:stCondLst>
                                    <p:cond delay="0"/>
                                  </p:stCondLst>
                                  <p:childTnLst>
                                    <p:set>
                                      <p:cBhvr>
                                        <p:cTn id="797" dur="1" fill="hold">
                                          <p:stCondLst>
                                            <p:cond delay="0"/>
                                          </p:stCondLst>
                                        </p:cTn>
                                        <p:tgtEl>
                                          <p:spTgt spid="437"/>
                                        </p:tgtEl>
                                        <p:attrNameLst>
                                          <p:attrName>style.visibility</p:attrName>
                                        </p:attrNameLst>
                                      </p:cBhvr>
                                      <p:to>
                                        <p:strVal val="visible"/>
                                      </p:to>
                                    </p:set>
                                    <p:animEffect transition="in" filter="fade">
                                      <p:cBhvr>
                                        <p:cTn id="798" dur="50"/>
                                        <p:tgtEl>
                                          <p:spTgt spid="437"/>
                                        </p:tgtEl>
                                      </p:cBhvr>
                                    </p:animEffect>
                                  </p:childTnLst>
                                </p:cTn>
                              </p:par>
                            </p:childTnLst>
                          </p:cTn>
                        </p:par>
                        <p:par>
                          <p:cTn id="799" fill="hold">
                            <p:stCondLst>
                              <p:cond delay="5400"/>
                            </p:stCondLst>
                            <p:childTnLst>
                              <p:par>
                                <p:cTn id="800" presetID="10" presetClass="entr" presetSubtype="0" fill="hold" nodeType="afterEffect">
                                  <p:stCondLst>
                                    <p:cond delay="0"/>
                                  </p:stCondLst>
                                  <p:childTnLst>
                                    <p:set>
                                      <p:cBhvr>
                                        <p:cTn id="801" dur="1" fill="hold">
                                          <p:stCondLst>
                                            <p:cond delay="0"/>
                                          </p:stCondLst>
                                        </p:cTn>
                                        <p:tgtEl>
                                          <p:spTgt spid="491"/>
                                        </p:tgtEl>
                                        <p:attrNameLst>
                                          <p:attrName>style.visibility</p:attrName>
                                        </p:attrNameLst>
                                      </p:cBhvr>
                                      <p:to>
                                        <p:strVal val="visible"/>
                                      </p:to>
                                    </p:set>
                                    <p:animEffect transition="in" filter="fade">
                                      <p:cBhvr>
                                        <p:cTn id="802" dur="50"/>
                                        <p:tgtEl>
                                          <p:spTgt spid="491"/>
                                        </p:tgtEl>
                                      </p:cBhvr>
                                    </p:animEffect>
                                  </p:childTnLst>
                                </p:cTn>
                              </p:par>
                            </p:childTnLst>
                          </p:cTn>
                        </p:par>
                        <p:par>
                          <p:cTn id="803" fill="hold">
                            <p:stCondLst>
                              <p:cond delay="5450"/>
                            </p:stCondLst>
                            <p:childTnLst>
                              <p:par>
                                <p:cTn id="804" presetID="10" presetClass="entr" presetSubtype="0" fill="hold" nodeType="afterEffect">
                                  <p:stCondLst>
                                    <p:cond delay="0"/>
                                  </p:stCondLst>
                                  <p:childTnLst>
                                    <p:set>
                                      <p:cBhvr>
                                        <p:cTn id="805" dur="1" fill="hold">
                                          <p:stCondLst>
                                            <p:cond delay="0"/>
                                          </p:stCondLst>
                                        </p:cTn>
                                        <p:tgtEl>
                                          <p:spTgt spid="494"/>
                                        </p:tgtEl>
                                        <p:attrNameLst>
                                          <p:attrName>style.visibility</p:attrName>
                                        </p:attrNameLst>
                                      </p:cBhvr>
                                      <p:to>
                                        <p:strVal val="visible"/>
                                      </p:to>
                                    </p:set>
                                    <p:animEffect transition="in" filter="fade">
                                      <p:cBhvr>
                                        <p:cTn id="806" dur="50"/>
                                        <p:tgtEl>
                                          <p:spTgt spid="494"/>
                                        </p:tgtEl>
                                      </p:cBhvr>
                                    </p:animEffect>
                                  </p:childTnLst>
                                </p:cTn>
                              </p:par>
                            </p:childTnLst>
                          </p:cTn>
                        </p:par>
                        <p:par>
                          <p:cTn id="807" fill="hold">
                            <p:stCondLst>
                              <p:cond delay="5500"/>
                            </p:stCondLst>
                            <p:childTnLst>
                              <p:par>
                                <p:cTn id="808" presetID="10" presetClass="entr" presetSubtype="0" fill="hold" nodeType="afterEffect">
                                  <p:stCondLst>
                                    <p:cond delay="0"/>
                                  </p:stCondLst>
                                  <p:childTnLst>
                                    <p:set>
                                      <p:cBhvr>
                                        <p:cTn id="809" dur="1" fill="hold">
                                          <p:stCondLst>
                                            <p:cond delay="0"/>
                                          </p:stCondLst>
                                        </p:cTn>
                                        <p:tgtEl>
                                          <p:spTgt spid="404"/>
                                        </p:tgtEl>
                                        <p:attrNameLst>
                                          <p:attrName>style.visibility</p:attrName>
                                        </p:attrNameLst>
                                      </p:cBhvr>
                                      <p:to>
                                        <p:strVal val="visible"/>
                                      </p:to>
                                    </p:set>
                                    <p:animEffect transition="in" filter="fade">
                                      <p:cBhvr>
                                        <p:cTn id="810" dur="50"/>
                                        <p:tgtEl>
                                          <p:spTgt spid="404"/>
                                        </p:tgtEl>
                                      </p:cBhvr>
                                    </p:animEffect>
                                  </p:childTnLst>
                                </p:cTn>
                              </p:par>
                            </p:childTnLst>
                          </p:cTn>
                        </p:par>
                        <p:par>
                          <p:cTn id="811" fill="hold">
                            <p:stCondLst>
                              <p:cond delay="5550"/>
                            </p:stCondLst>
                            <p:childTnLst>
                              <p:par>
                                <p:cTn id="812" presetID="10" presetClass="entr" presetSubtype="0" fill="hold" nodeType="afterEffect">
                                  <p:stCondLst>
                                    <p:cond delay="0"/>
                                  </p:stCondLst>
                                  <p:childTnLst>
                                    <p:set>
                                      <p:cBhvr>
                                        <p:cTn id="813" dur="1" fill="hold">
                                          <p:stCondLst>
                                            <p:cond delay="0"/>
                                          </p:stCondLst>
                                        </p:cTn>
                                        <p:tgtEl>
                                          <p:spTgt spid="410"/>
                                        </p:tgtEl>
                                        <p:attrNameLst>
                                          <p:attrName>style.visibility</p:attrName>
                                        </p:attrNameLst>
                                      </p:cBhvr>
                                      <p:to>
                                        <p:strVal val="visible"/>
                                      </p:to>
                                    </p:set>
                                    <p:animEffect transition="in" filter="fade">
                                      <p:cBhvr>
                                        <p:cTn id="814" dur="50"/>
                                        <p:tgtEl>
                                          <p:spTgt spid="410"/>
                                        </p:tgtEl>
                                      </p:cBhvr>
                                    </p:animEffect>
                                  </p:childTnLst>
                                </p:cTn>
                              </p:par>
                            </p:childTnLst>
                          </p:cTn>
                        </p:par>
                        <p:par>
                          <p:cTn id="815" fill="hold">
                            <p:stCondLst>
                              <p:cond delay="5600"/>
                            </p:stCondLst>
                            <p:childTnLst>
                              <p:par>
                                <p:cTn id="816" presetID="10" presetClass="entr" presetSubtype="0" fill="hold" nodeType="afterEffect">
                                  <p:stCondLst>
                                    <p:cond delay="0"/>
                                  </p:stCondLst>
                                  <p:childTnLst>
                                    <p:set>
                                      <p:cBhvr>
                                        <p:cTn id="817" dur="1" fill="hold">
                                          <p:stCondLst>
                                            <p:cond delay="0"/>
                                          </p:stCondLst>
                                        </p:cTn>
                                        <p:tgtEl>
                                          <p:spTgt spid="56"/>
                                        </p:tgtEl>
                                        <p:attrNameLst>
                                          <p:attrName>style.visibility</p:attrName>
                                        </p:attrNameLst>
                                      </p:cBhvr>
                                      <p:to>
                                        <p:strVal val="visible"/>
                                      </p:to>
                                    </p:set>
                                    <p:animEffect transition="in" filter="fade">
                                      <p:cBhvr>
                                        <p:cTn id="818" dur="50"/>
                                        <p:tgtEl>
                                          <p:spTgt spid="56"/>
                                        </p:tgtEl>
                                      </p:cBhvr>
                                    </p:animEffect>
                                  </p:childTnLst>
                                </p:cTn>
                              </p:par>
                            </p:childTnLst>
                          </p:cTn>
                        </p:par>
                        <p:par>
                          <p:cTn id="819" fill="hold">
                            <p:stCondLst>
                              <p:cond delay="5650"/>
                            </p:stCondLst>
                            <p:childTnLst>
                              <p:par>
                                <p:cTn id="820" presetID="10" presetClass="entr" presetSubtype="0" fill="hold" nodeType="afterEffect">
                                  <p:stCondLst>
                                    <p:cond delay="0"/>
                                  </p:stCondLst>
                                  <p:childTnLst>
                                    <p:set>
                                      <p:cBhvr>
                                        <p:cTn id="821" dur="1" fill="hold">
                                          <p:stCondLst>
                                            <p:cond delay="0"/>
                                          </p:stCondLst>
                                        </p:cTn>
                                        <p:tgtEl>
                                          <p:spTgt spid="497"/>
                                        </p:tgtEl>
                                        <p:attrNameLst>
                                          <p:attrName>style.visibility</p:attrName>
                                        </p:attrNameLst>
                                      </p:cBhvr>
                                      <p:to>
                                        <p:strVal val="visible"/>
                                      </p:to>
                                    </p:set>
                                    <p:animEffect transition="in" filter="fade">
                                      <p:cBhvr>
                                        <p:cTn id="822" dur="50"/>
                                        <p:tgtEl>
                                          <p:spTgt spid="497"/>
                                        </p:tgtEl>
                                      </p:cBhvr>
                                    </p:animEffect>
                                  </p:childTnLst>
                                </p:cTn>
                              </p:par>
                            </p:childTnLst>
                          </p:cTn>
                        </p:par>
                        <p:par>
                          <p:cTn id="823" fill="hold">
                            <p:stCondLst>
                              <p:cond delay="5700"/>
                            </p:stCondLst>
                            <p:childTnLst>
                              <p:par>
                                <p:cTn id="824" presetID="10" presetClass="entr" presetSubtype="0" fill="hold" nodeType="afterEffect">
                                  <p:stCondLst>
                                    <p:cond delay="0"/>
                                  </p:stCondLst>
                                  <p:childTnLst>
                                    <p:set>
                                      <p:cBhvr>
                                        <p:cTn id="825" dur="1" fill="hold">
                                          <p:stCondLst>
                                            <p:cond delay="0"/>
                                          </p:stCondLst>
                                        </p:cTn>
                                        <p:tgtEl>
                                          <p:spTgt spid="503"/>
                                        </p:tgtEl>
                                        <p:attrNameLst>
                                          <p:attrName>style.visibility</p:attrName>
                                        </p:attrNameLst>
                                      </p:cBhvr>
                                      <p:to>
                                        <p:strVal val="visible"/>
                                      </p:to>
                                    </p:set>
                                    <p:animEffect transition="in" filter="fade">
                                      <p:cBhvr>
                                        <p:cTn id="826" dur="50"/>
                                        <p:tgtEl>
                                          <p:spTgt spid="503"/>
                                        </p:tgtEl>
                                      </p:cBhvr>
                                    </p:animEffect>
                                  </p:childTnLst>
                                </p:cTn>
                              </p:par>
                            </p:childTnLst>
                          </p:cTn>
                        </p:par>
                        <p:par>
                          <p:cTn id="827" fill="hold">
                            <p:stCondLst>
                              <p:cond delay="5750"/>
                            </p:stCondLst>
                            <p:childTnLst>
                              <p:par>
                                <p:cTn id="828" presetID="10" presetClass="entr" presetSubtype="0" fill="hold" nodeType="afterEffect">
                                  <p:stCondLst>
                                    <p:cond delay="0"/>
                                  </p:stCondLst>
                                  <p:childTnLst>
                                    <p:set>
                                      <p:cBhvr>
                                        <p:cTn id="829" dur="1" fill="hold">
                                          <p:stCondLst>
                                            <p:cond delay="0"/>
                                          </p:stCondLst>
                                        </p:cTn>
                                        <p:tgtEl>
                                          <p:spTgt spid="509"/>
                                        </p:tgtEl>
                                        <p:attrNameLst>
                                          <p:attrName>style.visibility</p:attrName>
                                        </p:attrNameLst>
                                      </p:cBhvr>
                                      <p:to>
                                        <p:strVal val="visible"/>
                                      </p:to>
                                    </p:set>
                                    <p:animEffect transition="in" filter="fade">
                                      <p:cBhvr>
                                        <p:cTn id="830" dur="50"/>
                                        <p:tgtEl>
                                          <p:spTgt spid="509"/>
                                        </p:tgtEl>
                                      </p:cBhvr>
                                    </p:animEffect>
                                  </p:childTnLst>
                                </p:cTn>
                              </p:par>
                            </p:childTnLst>
                          </p:cTn>
                        </p:par>
                        <p:par>
                          <p:cTn id="831" fill="hold">
                            <p:stCondLst>
                              <p:cond delay="5800"/>
                            </p:stCondLst>
                            <p:childTnLst>
                              <p:par>
                                <p:cTn id="832" presetID="10" presetClass="entr" presetSubtype="0" fill="hold" nodeType="afterEffect">
                                  <p:stCondLst>
                                    <p:cond delay="0"/>
                                  </p:stCondLst>
                                  <p:childTnLst>
                                    <p:set>
                                      <p:cBhvr>
                                        <p:cTn id="833" dur="1" fill="hold">
                                          <p:stCondLst>
                                            <p:cond delay="0"/>
                                          </p:stCondLst>
                                        </p:cTn>
                                        <p:tgtEl>
                                          <p:spTgt spid="446"/>
                                        </p:tgtEl>
                                        <p:attrNameLst>
                                          <p:attrName>style.visibility</p:attrName>
                                        </p:attrNameLst>
                                      </p:cBhvr>
                                      <p:to>
                                        <p:strVal val="visible"/>
                                      </p:to>
                                    </p:set>
                                    <p:animEffect transition="in" filter="fade">
                                      <p:cBhvr>
                                        <p:cTn id="834" dur="50"/>
                                        <p:tgtEl>
                                          <p:spTgt spid="446"/>
                                        </p:tgtEl>
                                      </p:cBhvr>
                                    </p:animEffect>
                                  </p:childTnLst>
                                </p:cTn>
                              </p:par>
                            </p:childTnLst>
                          </p:cTn>
                        </p:par>
                        <p:par>
                          <p:cTn id="835" fill="hold">
                            <p:stCondLst>
                              <p:cond delay="5850"/>
                            </p:stCondLst>
                            <p:childTnLst>
                              <p:par>
                                <p:cTn id="836" presetID="10" presetClass="entr" presetSubtype="0" fill="hold" nodeType="afterEffect">
                                  <p:stCondLst>
                                    <p:cond delay="0"/>
                                  </p:stCondLst>
                                  <p:childTnLst>
                                    <p:set>
                                      <p:cBhvr>
                                        <p:cTn id="837" dur="1" fill="hold">
                                          <p:stCondLst>
                                            <p:cond delay="0"/>
                                          </p:stCondLst>
                                        </p:cTn>
                                        <p:tgtEl>
                                          <p:spTgt spid="452"/>
                                        </p:tgtEl>
                                        <p:attrNameLst>
                                          <p:attrName>style.visibility</p:attrName>
                                        </p:attrNameLst>
                                      </p:cBhvr>
                                      <p:to>
                                        <p:strVal val="visible"/>
                                      </p:to>
                                    </p:set>
                                    <p:animEffect transition="in" filter="fade">
                                      <p:cBhvr>
                                        <p:cTn id="838" dur="50"/>
                                        <p:tgtEl>
                                          <p:spTgt spid="452"/>
                                        </p:tgtEl>
                                      </p:cBhvr>
                                    </p:animEffect>
                                  </p:childTnLst>
                                </p:cTn>
                              </p:par>
                            </p:childTnLst>
                          </p:cTn>
                        </p:par>
                        <p:par>
                          <p:cTn id="839" fill="hold">
                            <p:stCondLst>
                              <p:cond delay="5900"/>
                            </p:stCondLst>
                            <p:childTnLst>
                              <p:par>
                                <p:cTn id="840" presetID="10" presetClass="entr" presetSubtype="0" fill="hold" nodeType="afterEffect">
                                  <p:stCondLst>
                                    <p:cond delay="0"/>
                                  </p:stCondLst>
                                  <p:childTnLst>
                                    <p:set>
                                      <p:cBhvr>
                                        <p:cTn id="841" dur="1" fill="hold">
                                          <p:stCondLst>
                                            <p:cond delay="0"/>
                                          </p:stCondLst>
                                        </p:cTn>
                                        <p:tgtEl>
                                          <p:spTgt spid="458"/>
                                        </p:tgtEl>
                                        <p:attrNameLst>
                                          <p:attrName>style.visibility</p:attrName>
                                        </p:attrNameLst>
                                      </p:cBhvr>
                                      <p:to>
                                        <p:strVal val="visible"/>
                                      </p:to>
                                    </p:set>
                                    <p:animEffect transition="in" filter="fade">
                                      <p:cBhvr>
                                        <p:cTn id="842" dur="50"/>
                                        <p:tgtEl>
                                          <p:spTgt spid="458"/>
                                        </p:tgtEl>
                                      </p:cBhvr>
                                    </p:animEffect>
                                  </p:childTnLst>
                                </p:cTn>
                              </p:par>
                            </p:childTnLst>
                          </p:cTn>
                        </p:par>
                        <p:par>
                          <p:cTn id="843" fill="hold">
                            <p:stCondLst>
                              <p:cond delay="5950"/>
                            </p:stCondLst>
                            <p:childTnLst>
                              <p:par>
                                <p:cTn id="844" presetID="10" presetClass="entr" presetSubtype="0" fill="hold" nodeType="afterEffect">
                                  <p:stCondLst>
                                    <p:cond delay="0"/>
                                  </p:stCondLst>
                                  <p:childTnLst>
                                    <p:set>
                                      <p:cBhvr>
                                        <p:cTn id="845" dur="1" fill="hold">
                                          <p:stCondLst>
                                            <p:cond delay="0"/>
                                          </p:stCondLst>
                                        </p:cTn>
                                        <p:tgtEl>
                                          <p:spTgt spid="464"/>
                                        </p:tgtEl>
                                        <p:attrNameLst>
                                          <p:attrName>style.visibility</p:attrName>
                                        </p:attrNameLst>
                                      </p:cBhvr>
                                      <p:to>
                                        <p:strVal val="visible"/>
                                      </p:to>
                                    </p:set>
                                    <p:animEffect transition="in" filter="fade">
                                      <p:cBhvr>
                                        <p:cTn id="846" dur="50"/>
                                        <p:tgtEl>
                                          <p:spTgt spid="464"/>
                                        </p:tgtEl>
                                      </p:cBhvr>
                                    </p:animEffect>
                                  </p:childTnLst>
                                </p:cTn>
                              </p:par>
                            </p:childTnLst>
                          </p:cTn>
                        </p:par>
                        <p:par>
                          <p:cTn id="847" fill="hold">
                            <p:stCondLst>
                              <p:cond delay="6000"/>
                            </p:stCondLst>
                            <p:childTnLst>
                              <p:par>
                                <p:cTn id="848" presetID="10" presetClass="entr" presetSubtype="0" fill="hold" nodeType="afterEffect">
                                  <p:stCondLst>
                                    <p:cond delay="0"/>
                                  </p:stCondLst>
                                  <p:childTnLst>
                                    <p:set>
                                      <p:cBhvr>
                                        <p:cTn id="849" dur="1" fill="hold">
                                          <p:stCondLst>
                                            <p:cond delay="0"/>
                                          </p:stCondLst>
                                        </p:cTn>
                                        <p:tgtEl>
                                          <p:spTgt spid="470"/>
                                        </p:tgtEl>
                                        <p:attrNameLst>
                                          <p:attrName>style.visibility</p:attrName>
                                        </p:attrNameLst>
                                      </p:cBhvr>
                                      <p:to>
                                        <p:strVal val="visible"/>
                                      </p:to>
                                    </p:set>
                                    <p:animEffect transition="in" filter="fade">
                                      <p:cBhvr>
                                        <p:cTn id="850" dur="50"/>
                                        <p:tgtEl>
                                          <p:spTgt spid="470"/>
                                        </p:tgtEl>
                                      </p:cBhvr>
                                    </p:animEffect>
                                  </p:childTnLst>
                                </p:cTn>
                              </p:par>
                            </p:childTnLst>
                          </p:cTn>
                        </p:par>
                        <p:par>
                          <p:cTn id="851" fill="hold">
                            <p:stCondLst>
                              <p:cond delay="6050"/>
                            </p:stCondLst>
                            <p:childTnLst>
                              <p:par>
                                <p:cTn id="852" presetID="10" presetClass="entr" presetSubtype="0" fill="hold" nodeType="afterEffect">
                                  <p:stCondLst>
                                    <p:cond delay="0"/>
                                  </p:stCondLst>
                                  <p:childTnLst>
                                    <p:set>
                                      <p:cBhvr>
                                        <p:cTn id="853" dur="1" fill="hold">
                                          <p:stCondLst>
                                            <p:cond delay="0"/>
                                          </p:stCondLst>
                                        </p:cTn>
                                        <p:tgtEl>
                                          <p:spTgt spid="488"/>
                                        </p:tgtEl>
                                        <p:attrNameLst>
                                          <p:attrName>style.visibility</p:attrName>
                                        </p:attrNameLst>
                                      </p:cBhvr>
                                      <p:to>
                                        <p:strVal val="visible"/>
                                      </p:to>
                                    </p:set>
                                    <p:animEffect transition="in" filter="fade">
                                      <p:cBhvr>
                                        <p:cTn id="854" dur="50"/>
                                        <p:tgtEl>
                                          <p:spTgt spid="488"/>
                                        </p:tgtEl>
                                      </p:cBhvr>
                                    </p:animEffect>
                                  </p:childTnLst>
                                </p:cTn>
                              </p:par>
                            </p:childTnLst>
                          </p:cTn>
                        </p:par>
                        <p:par>
                          <p:cTn id="855" fill="hold">
                            <p:stCondLst>
                              <p:cond delay="6100"/>
                            </p:stCondLst>
                            <p:childTnLst>
                              <p:par>
                                <p:cTn id="856" presetID="10" presetClass="entr" presetSubtype="0" fill="hold" nodeType="afterEffect">
                                  <p:stCondLst>
                                    <p:cond delay="0"/>
                                  </p:stCondLst>
                                  <p:childTnLst>
                                    <p:set>
                                      <p:cBhvr>
                                        <p:cTn id="857" dur="1" fill="hold">
                                          <p:stCondLst>
                                            <p:cond delay="0"/>
                                          </p:stCondLst>
                                        </p:cTn>
                                        <p:tgtEl>
                                          <p:spTgt spid="515"/>
                                        </p:tgtEl>
                                        <p:attrNameLst>
                                          <p:attrName>style.visibility</p:attrName>
                                        </p:attrNameLst>
                                      </p:cBhvr>
                                      <p:to>
                                        <p:strVal val="visible"/>
                                      </p:to>
                                    </p:set>
                                    <p:animEffect transition="in" filter="fade">
                                      <p:cBhvr>
                                        <p:cTn id="858" dur="50"/>
                                        <p:tgtEl>
                                          <p:spTgt spid="515"/>
                                        </p:tgtEl>
                                      </p:cBhvr>
                                    </p:animEffect>
                                  </p:childTnLst>
                                </p:cTn>
                              </p:par>
                            </p:childTnLst>
                          </p:cTn>
                        </p:par>
                        <p:par>
                          <p:cTn id="859" fill="hold">
                            <p:stCondLst>
                              <p:cond delay="6150"/>
                            </p:stCondLst>
                            <p:childTnLst>
                              <p:par>
                                <p:cTn id="860" presetID="10" presetClass="entr" presetSubtype="0" fill="hold" nodeType="afterEffect">
                                  <p:stCondLst>
                                    <p:cond delay="0"/>
                                  </p:stCondLst>
                                  <p:childTnLst>
                                    <p:set>
                                      <p:cBhvr>
                                        <p:cTn id="861" dur="1" fill="hold">
                                          <p:stCondLst>
                                            <p:cond delay="0"/>
                                          </p:stCondLst>
                                        </p:cTn>
                                        <p:tgtEl>
                                          <p:spTgt spid="521"/>
                                        </p:tgtEl>
                                        <p:attrNameLst>
                                          <p:attrName>style.visibility</p:attrName>
                                        </p:attrNameLst>
                                      </p:cBhvr>
                                      <p:to>
                                        <p:strVal val="visible"/>
                                      </p:to>
                                    </p:set>
                                    <p:animEffect transition="in" filter="fade">
                                      <p:cBhvr>
                                        <p:cTn id="862" dur="50"/>
                                        <p:tgtEl>
                                          <p:spTgt spid="521"/>
                                        </p:tgtEl>
                                      </p:cBhvr>
                                    </p:animEffect>
                                  </p:childTnLst>
                                </p:cTn>
                              </p:par>
                            </p:childTnLst>
                          </p:cTn>
                        </p:par>
                        <p:par>
                          <p:cTn id="863" fill="hold">
                            <p:stCondLst>
                              <p:cond delay="6200"/>
                            </p:stCondLst>
                            <p:childTnLst>
                              <p:par>
                                <p:cTn id="864" presetID="10" presetClass="entr" presetSubtype="0" fill="hold" nodeType="afterEffect">
                                  <p:stCondLst>
                                    <p:cond delay="0"/>
                                  </p:stCondLst>
                                  <p:childTnLst>
                                    <p:set>
                                      <p:cBhvr>
                                        <p:cTn id="865" dur="1" fill="hold">
                                          <p:stCondLst>
                                            <p:cond delay="0"/>
                                          </p:stCondLst>
                                        </p:cTn>
                                        <p:tgtEl>
                                          <p:spTgt spid="527"/>
                                        </p:tgtEl>
                                        <p:attrNameLst>
                                          <p:attrName>style.visibility</p:attrName>
                                        </p:attrNameLst>
                                      </p:cBhvr>
                                      <p:to>
                                        <p:strVal val="visible"/>
                                      </p:to>
                                    </p:set>
                                    <p:animEffect transition="in" filter="fade">
                                      <p:cBhvr>
                                        <p:cTn id="866" dur="50"/>
                                        <p:tgtEl>
                                          <p:spTgt spid="527"/>
                                        </p:tgtEl>
                                      </p:cBhvr>
                                    </p:animEffect>
                                  </p:childTnLst>
                                </p:cTn>
                              </p:par>
                            </p:childTnLst>
                          </p:cTn>
                        </p:par>
                        <p:par>
                          <p:cTn id="867" fill="hold">
                            <p:stCondLst>
                              <p:cond delay="6250"/>
                            </p:stCondLst>
                            <p:childTnLst>
                              <p:par>
                                <p:cTn id="868" presetID="10" presetClass="entr" presetSubtype="0" fill="hold" nodeType="afterEffect">
                                  <p:stCondLst>
                                    <p:cond delay="0"/>
                                  </p:stCondLst>
                                  <p:childTnLst>
                                    <p:set>
                                      <p:cBhvr>
                                        <p:cTn id="869" dur="1" fill="hold">
                                          <p:stCondLst>
                                            <p:cond delay="0"/>
                                          </p:stCondLst>
                                        </p:cTn>
                                        <p:tgtEl>
                                          <p:spTgt spid="533"/>
                                        </p:tgtEl>
                                        <p:attrNameLst>
                                          <p:attrName>style.visibility</p:attrName>
                                        </p:attrNameLst>
                                      </p:cBhvr>
                                      <p:to>
                                        <p:strVal val="visible"/>
                                      </p:to>
                                    </p:set>
                                    <p:animEffect transition="in" filter="fade">
                                      <p:cBhvr>
                                        <p:cTn id="870" dur="50"/>
                                        <p:tgtEl>
                                          <p:spTgt spid="533"/>
                                        </p:tgtEl>
                                      </p:cBhvr>
                                    </p:animEffect>
                                  </p:childTnLst>
                                </p:cTn>
                              </p:par>
                            </p:childTnLst>
                          </p:cTn>
                        </p:par>
                        <p:par>
                          <p:cTn id="871" fill="hold">
                            <p:stCondLst>
                              <p:cond delay="6300"/>
                            </p:stCondLst>
                            <p:childTnLst>
                              <p:par>
                                <p:cTn id="872" presetID="10" presetClass="entr" presetSubtype="0" fill="hold" nodeType="afterEffect">
                                  <p:stCondLst>
                                    <p:cond delay="0"/>
                                  </p:stCondLst>
                                  <p:childTnLst>
                                    <p:set>
                                      <p:cBhvr>
                                        <p:cTn id="873" dur="1" fill="hold">
                                          <p:stCondLst>
                                            <p:cond delay="0"/>
                                          </p:stCondLst>
                                        </p:cTn>
                                        <p:tgtEl>
                                          <p:spTgt spid="539"/>
                                        </p:tgtEl>
                                        <p:attrNameLst>
                                          <p:attrName>style.visibility</p:attrName>
                                        </p:attrNameLst>
                                      </p:cBhvr>
                                      <p:to>
                                        <p:strVal val="visible"/>
                                      </p:to>
                                    </p:set>
                                    <p:animEffect transition="in" filter="fade">
                                      <p:cBhvr>
                                        <p:cTn id="874" dur="50"/>
                                        <p:tgtEl>
                                          <p:spTgt spid="539"/>
                                        </p:tgtEl>
                                      </p:cBhvr>
                                    </p:animEffect>
                                  </p:childTnLst>
                                </p:cTn>
                              </p:par>
                            </p:childTnLst>
                          </p:cTn>
                        </p:par>
                        <p:par>
                          <p:cTn id="875" fill="hold">
                            <p:stCondLst>
                              <p:cond delay="6350"/>
                            </p:stCondLst>
                            <p:childTnLst>
                              <p:par>
                                <p:cTn id="876" presetID="10" presetClass="entr" presetSubtype="0" fill="hold" nodeType="afterEffect">
                                  <p:stCondLst>
                                    <p:cond delay="0"/>
                                  </p:stCondLst>
                                  <p:childTnLst>
                                    <p:set>
                                      <p:cBhvr>
                                        <p:cTn id="877" dur="1" fill="hold">
                                          <p:stCondLst>
                                            <p:cond delay="0"/>
                                          </p:stCondLst>
                                        </p:cTn>
                                        <p:tgtEl>
                                          <p:spTgt spid="569"/>
                                        </p:tgtEl>
                                        <p:attrNameLst>
                                          <p:attrName>style.visibility</p:attrName>
                                        </p:attrNameLst>
                                      </p:cBhvr>
                                      <p:to>
                                        <p:strVal val="visible"/>
                                      </p:to>
                                    </p:set>
                                    <p:animEffect transition="in" filter="fade">
                                      <p:cBhvr>
                                        <p:cTn id="878" dur="50"/>
                                        <p:tgtEl>
                                          <p:spTgt spid="569"/>
                                        </p:tgtEl>
                                      </p:cBhvr>
                                    </p:animEffect>
                                  </p:childTnLst>
                                </p:cTn>
                              </p:par>
                            </p:childTnLst>
                          </p:cTn>
                        </p:par>
                        <p:par>
                          <p:cTn id="879" fill="hold">
                            <p:stCondLst>
                              <p:cond delay="6400"/>
                            </p:stCondLst>
                            <p:childTnLst>
                              <p:par>
                                <p:cTn id="880" presetID="10" presetClass="entr" presetSubtype="0" fill="hold" nodeType="afterEffect">
                                  <p:stCondLst>
                                    <p:cond delay="0"/>
                                  </p:stCondLst>
                                  <p:childTnLst>
                                    <p:set>
                                      <p:cBhvr>
                                        <p:cTn id="881" dur="1" fill="hold">
                                          <p:stCondLst>
                                            <p:cond delay="0"/>
                                          </p:stCondLst>
                                        </p:cTn>
                                        <p:tgtEl>
                                          <p:spTgt spid="584"/>
                                        </p:tgtEl>
                                        <p:attrNameLst>
                                          <p:attrName>style.visibility</p:attrName>
                                        </p:attrNameLst>
                                      </p:cBhvr>
                                      <p:to>
                                        <p:strVal val="visible"/>
                                      </p:to>
                                    </p:set>
                                    <p:animEffect transition="in" filter="fade">
                                      <p:cBhvr>
                                        <p:cTn id="882" dur="50"/>
                                        <p:tgtEl>
                                          <p:spTgt spid="584"/>
                                        </p:tgtEl>
                                      </p:cBhvr>
                                    </p:animEffect>
                                  </p:childTnLst>
                                </p:cTn>
                              </p:par>
                            </p:childTnLst>
                          </p:cTn>
                        </p:par>
                        <p:par>
                          <p:cTn id="883" fill="hold">
                            <p:stCondLst>
                              <p:cond delay="6450"/>
                            </p:stCondLst>
                            <p:childTnLst>
                              <p:par>
                                <p:cTn id="884" presetID="10" presetClass="entr" presetSubtype="0" fill="hold" nodeType="afterEffect">
                                  <p:stCondLst>
                                    <p:cond delay="0"/>
                                  </p:stCondLst>
                                  <p:childTnLst>
                                    <p:set>
                                      <p:cBhvr>
                                        <p:cTn id="885" dur="1" fill="hold">
                                          <p:stCondLst>
                                            <p:cond delay="0"/>
                                          </p:stCondLst>
                                        </p:cTn>
                                        <p:tgtEl>
                                          <p:spTgt spid="590"/>
                                        </p:tgtEl>
                                        <p:attrNameLst>
                                          <p:attrName>style.visibility</p:attrName>
                                        </p:attrNameLst>
                                      </p:cBhvr>
                                      <p:to>
                                        <p:strVal val="visible"/>
                                      </p:to>
                                    </p:set>
                                    <p:animEffect transition="in" filter="fade">
                                      <p:cBhvr>
                                        <p:cTn id="886" dur="50"/>
                                        <p:tgtEl>
                                          <p:spTgt spid="590"/>
                                        </p:tgtEl>
                                      </p:cBhvr>
                                    </p:animEffect>
                                  </p:childTnLst>
                                </p:cTn>
                              </p:par>
                            </p:childTnLst>
                          </p:cTn>
                        </p:par>
                        <p:par>
                          <p:cTn id="887" fill="hold">
                            <p:stCondLst>
                              <p:cond delay="6500"/>
                            </p:stCondLst>
                            <p:childTnLst>
                              <p:par>
                                <p:cTn id="888" presetID="10" presetClass="entr" presetSubtype="0" fill="hold" nodeType="afterEffect">
                                  <p:stCondLst>
                                    <p:cond delay="0"/>
                                  </p:stCondLst>
                                  <p:childTnLst>
                                    <p:set>
                                      <p:cBhvr>
                                        <p:cTn id="889" dur="1" fill="hold">
                                          <p:stCondLst>
                                            <p:cond delay="0"/>
                                          </p:stCondLst>
                                        </p:cTn>
                                        <p:tgtEl>
                                          <p:spTgt spid="596"/>
                                        </p:tgtEl>
                                        <p:attrNameLst>
                                          <p:attrName>style.visibility</p:attrName>
                                        </p:attrNameLst>
                                      </p:cBhvr>
                                      <p:to>
                                        <p:strVal val="visible"/>
                                      </p:to>
                                    </p:set>
                                    <p:animEffect transition="in" filter="fade">
                                      <p:cBhvr>
                                        <p:cTn id="890" dur="50"/>
                                        <p:tgtEl>
                                          <p:spTgt spid="596"/>
                                        </p:tgtEl>
                                      </p:cBhvr>
                                    </p:animEffect>
                                  </p:childTnLst>
                                </p:cTn>
                              </p:par>
                            </p:childTnLst>
                          </p:cTn>
                        </p:par>
                        <p:par>
                          <p:cTn id="891" fill="hold">
                            <p:stCondLst>
                              <p:cond delay="6550"/>
                            </p:stCondLst>
                            <p:childTnLst>
                              <p:par>
                                <p:cTn id="892" presetID="10" presetClass="entr" presetSubtype="0" fill="hold" nodeType="afterEffect">
                                  <p:stCondLst>
                                    <p:cond delay="0"/>
                                  </p:stCondLst>
                                  <p:childTnLst>
                                    <p:set>
                                      <p:cBhvr>
                                        <p:cTn id="893" dur="1" fill="hold">
                                          <p:stCondLst>
                                            <p:cond delay="0"/>
                                          </p:stCondLst>
                                        </p:cTn>
                                        <p:tgtEl>
                                          <p:spTgt spid="473"/>
                                        </p:tgtEl>
                                        <p:attrNameLst>
                                          <p:attrName>style.visibility</p:attrName>
                                        </p:attrNameLst>
                                      </p:cBhvr>
                                      <p:to>
                                        <p:strVal val="visible"/>
                                      </p:to>
                                    </p:set>
                                    <p:animEffect transition="in" filter="fade">
                                      <p:cBhvr>
                                        <p:cTn id="894" dur="50"/>
                                        <p:tgtEl>
                                          <p:spTgt spid="473"/>
                                        </p:tgtEl>
                                      </p:cBhvr>
                                    </p:animEffect>
                                  </p:childTnLst>
                                </p:cTn>
                              </p:par>
                            </p:childTnLst>
                          </p:cTn>
                        </p:par>
                        <p:par>
                          <p:cTn id="895" fill="hold">
                            <p:stCondLst>
                              <p:cond delay="6600"/>
                            </p:stCondLst>
                            <p:childTnLst>
                              <p:par>
                                <p:cTn id="896" presetID="10" presetClass="entr" presetSubtype="0" fill="hold" nodeType="afterEffect">
                                  <p:stCondLst>
                                    <p:cond delay="0"/>
                                  </p:stCondLst>
                                  <p:childTnLst>
                                    <p:set>
                                      <p:cBhvr>
                                        <p:cTn id="897" dur="1" fill="hold">
                                          <p:stCondLst>
                                            <p:cond delay="0"/>
                                          </p:stCondLst>
                                        </p:cTn>
                                        <p:tgtEl>
                                          <p:spTgt spid="479"/>
                                        </p:tgtEl>
                                        <p:attrNameLst>
                                          <p:attrName>style.visibility</p:attrName>
                                        </p:attrNameLst>
                                      </p:cBhvr>
                                      <p:to>
                                        <p:strVal val="visible"/>
                                      </p:to>
                                    </p:set>
                                    <p:animEffect transition="in" filter="fade">
                                      <p:cBhvr>
                                        <p:cTn id="898" dur="50"/>
                                        <p:tgtEl>
                                          <p:spTgt spid="479"/>
                                        </p:tgtEl>
                                      </p:cBhvr>
                                    </p:animEffect>
                                  </p:childTnLst>
                                </p:cTn>
                              </p:par>
                            </p:childTnLst>
                          </p:cTn>
                        </p:par>
                        <p:par>
                          <p:cTn id="899" fill="hold">
                            <p:stCondLst>
                              <p:cond delay="6650"/>
                            </p:stCondLst>
                            <p:childTnLst>
                              <p:par>
                                <p:cTn id="900" presetID="10" presetClass="entr" presetSubtype="0" fill="hold" nodeType="afterEffect">
                                  <p:stCondLst>
                                    <p:cond delay="0"/>
                                  </p:stCondLst>
                                  <p:childTnLst>
                                    <p:set>
                                      <p:cBhvr>
                                        <p:cTn id="901" dur="1" fill="hold">
                                          <p:stCondLst>
                                            <p:cond delay="0"/>
                                          </p:stCondLst>
                                        </p:cTn>
                                        <p:tgtEl>
                                          <p:spTgt spid="602"/>
                                        </p:tgtEl>
                                        <p:attrNameLst>
                                          <p:attrName>style.visibility</p:attrName>
                                        </p:attrNameLst>
                                      </p:cBhvr>
                                      <p:to>
                                        <p:strVal val="visible"/>
                                      </p:to>
                                    </p:set>
                                    <p:animEffect transition="in" filter="fade">
                                      <p:cBhvr>
                                        <p:cTn id="902" dur="50"/>
                                        <p:tgtEl>
                                          <p:spTgt spid="602"/>
                                        </p:tgtEl>
                                      </p:cBhvr>
                                    </p:animEffect>
                                  </p:childTnLst>
                                </p:cTn>
                              </p:par>
                            </p:childTnLst>
                          </p:cTn>
                        </p:par>
                        <p:par>
                          <p:cTn id="903" fill="hold">
                            <p:stCondLst>
                              <p:cond delay="6700"/>
                            </p:stCondLst>
                            <p:childTnLst>
                              <p:par>
                                <p:cTn id="904" presetID="10" presetClass="entr" presetSubtype="0" fill="hold" nodeType="afterEffect">
                                  <p:stCondLst>
                                    <p:cond delay="0"/>
                                  </p:stCondLst>
                                  <p:childTnLst>
                                    <p:set>
                                      <p:cBhvr>
                                        <p:cTn id="905" dur="1" fill="hold">
                                          <p:stCondLst>
                                            <p:cond delay="0"/>
                                          </p:stCondLst>
                                        </p:cTn>
                                        <p:tgtEl>
                                          <p:spTgt spid="608"/>
                                        </p:tgtEl>
                                        <p:attrNameLst>
                                          <p:attrName>style.visibility</p:attrName>
                                        </p:attrNameLst>
                                      </p:cBhvr>
                                      <p:to>
                                        <p:strVal val="visible"/>
                                      </p:to>
                                    </p:set>
                                    <p:animEffect transition="in" filter="fade">
                                      <p:cBhvr>
                                        <p:cTn id="906" dur="50"/>
                                        <p:tgtEl>
                                          <p:spTgt spid="608"/>
                                        </p:tgtEl>
                                      </p:cBhvr>
                                    </p:animEffect>
                                  </p:childTnLst>
                                </p:cTn>
                              </p:par>
                            </p:childTnLst>
                          </p:cTn>
                        </p:par>
                        <p:par>
                          <p:cTn id="907" fill="hold">
                            <p:stCondLst>
                              <p:cond delay="6750"/>
                            </p:stCondLst>
                            <p:childTnLst>
                              <p:par>
                                <p:cTn id="908" presetID="10" presetClass="entr" presetSubtype="0" fill="hold" nodeType="afterEffect">
                                  <p:stCondLst>
                                    <p:cond delay="0"/>
                                  </p:stCondLst>
                                  <p:childTnLst>
                                    <p:set>
                                      <p:cBhvr>
                                        <p:cTn id="909" dur="1" fill="hold">
                                          <p:stCondLst>
                                            <p:cond delay="0"/>
                                          </p:stCondLst>
                                        </p:cTn>
                                        <p:tgtEl>
                                          <p:spTgt spid="614"/>
                                        </p:tgtEl>
                                        <p:attrNameLst>
                                          <p:attrName>style.visibility</p:attrName>
                                        </p:attrNameLst>
                                      </p:cBhvr>
                                      <p:to>
                                        <p:strVal val="visible"/>
                                      </p:to>
                                    </p:set>
                                    <p:animEffect transition="in" filter="fade">
                                      <p:cBhvr>
                                        <p:cTn id="910" dur="50"/>
                                        <p:tgtEl>
                                          <p:spTgt spid="614"/>
                                        </p:tgtEl>
                                      </p:cBhvr>
                                    </p:animEffect>
                                  </p:childTnLst>
                                </p:cTn>
                              </p:par>
                            </p:childTnLst>
                          </p:cTn>
                        </p:par>
                        <p:par>
                          <p:cTn id="911" fill="hold">
                            <p:stCondLst>
                              <p:cond delay="6800"/>
                            </p:stCondLst>
                            <p:childTnLst>
                              <p:par>
                                <p:cTn id="912" presetID="10" presetClass="entr" presetSubtype="0" fill="hold" nodeType="afterEffect">
                                  <p:stCondLst>
                                    <p:cond delay="0"/>
                                  </p:stCondLst>
                                  <p:childTnLst>
                                    <p:set>
                                      <p:cBhvr>
                                        <p:cTn id="913" dur="1" fill="hold">
                                          <p:stCondLst>
                                            <p:cond delay="0"/>
                                          </p:stCondLst>
                                        </p:cTn>
                                        <p:tgtEl>
                                          <p:spTgt spid="620"/>
                                        </p:tgtEl>
                                        <p:attrNameLst>
                                          <p:attrName>style.visibility</p:attrName>
                                        </p:attrNameLst>
                                      </p:cBhvr>
                                      <p:to>
                                        <p:strVal val="visible"/>
                                      </p:to>
                                    </p:set>
                                    <p:animEffect transition="in" filter="fade">
                                      <p:cBhvr>
                                        <p:cTn id="914" dur="50"/>
                                        <p:tgtEl>
                                          <p:spTgt spid="620"/>
                                        </p:tgtEl>
                                      </p:cBhvr>
                                    </p:animEffect>
                                  </p:childTnLst>
                                </p:cTn>
                              </p:par>
                            </p:childTnLst>
                          </p:cTn>
                        </p:par>
                        <p:par>
                          <p:cTn id="915" fill="hold">
                            <p:stCondLst>
                              <p:cond delay="6850"/>
                            </p:stCondLst>
                            <p:childTnLst>
                              <p:par>
                                <p:cTn id="916" presetID="10" presetClass="entr" presetSubtype="0" fill="hold" nodeType="afterEffect">
                                  <p:stCondLst>
                                    <p:cond delay="0"/>
                                  </p:stCondLst>
                                  <p:childTnLst>
                                    <p:set>
                                      <p:cBhvr>
                                        <p:cTn id="917" dur="1" fill="hold">
                                          <p:stCondLst>
                                            <p:cond delay="0"/>
                                          </p:stCondLst>
                                        </p:cTn>
                                        <p:tgtEl>
                                          <p:spTgt spid="626"/>
                                        </p:tgtEl>
                                        <p:attrNameLst>
                                          <p:attrName>style.visibility</p:attrName>
                                        </p:attrNameLst>
                                      </p:cBhvr>
                                      <p:to>
                                        <p:strVal val="visible"/>
                                      </p:to>
                                    </p:set>
                                    <p:animEffect transition="in" filter="fade">
                                      <p:cBhvr>
                                        <p:cTn id="918" dur="5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74E6E74-3BC8-4A55-B2CE-AFB4361D8C89}"/>
              </a:ext>
            </a:extLst>
          </p:cNvPr>
          <p:cNvSpPr/>
          <p:nvPr/>
        </p:nvSpPr>
        <p:spPr bwMode="auto">
          <a:xfrm>
            <a:off x="883" y="1489"/>
            <a:ext cx="12433829" cy="69925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32A58E7C-890D-485C-B7C6-15AB90434509}"/>
              </a:ext>
            </a:extLst>
          </p:cNvPr>
          <p:cNvGrpSpPr/>
          <p:nvPr/>
        </p:nvGrpSpPr>
        <p:grpSpPr>
          <a:xfrm>
            <a:off x="4352146" y="926555"/>
            <a:ext cx="7655782" cy="5549317"/>
            <a:chOff x="4418730" y="908470"/>
            <a:chExt cx="7506350" cy="5441001"/>
          </a:xfrm>
        </p:grpSpPr>
        <p:pic>
          <p:nvPicPr>
            <p:cNvPr id="44" name="Picture 2" descr="https://upload.wikimedia.org/wikipedia/en/5/56/Chef_Software_Inc._company_logo.png">
              <a:extLst>
                <a:ext uri="{FF2B5EF4-FFF2-40B4-BE49-F238E27FC236}">
                  <a16:creationId xmlns:a16="http://schemas.microsoft.com/office/drawing/2014/main" id="{9E773AD6-57A4-4F3F-BB05-39E6E0626B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18730" y="5056610"/>
              <a:ext cx="1183163" cy="12928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965D7930-0A62-45E9-B843-CD55514429D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6150862" y="5069310"/>
              <a:ext cx="1719354" cy="1226501"/>
            </a:xfrm>
            <a:prstGeom prst="rect">
              <a:avLst/>
            </a:prstGeom>
            <a:noFill/>
            <a:ln>
              <a:noFill/>
            </a:ln>
          </p:spPr>
        </p:pic>
        <p:pic>
          <p:nvPicPr>
            <p:cNvPr id="46" name="Picture 12" descr="https://www.cloudfoundry.org/wp-content/uploads/2017/01/CFF_Logo_vertical.png">
              <a:extLst>
                <a:ext uri="{FF2B5EF4-FFF2-40B4-BE49-F238E27FC236}">
                  <a16:creationId xmlns:a16="http://schemas.microsoft.com/office/drawing/2014/main" id="{3B24674D-09C3-4834-B336-35E639FE034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89884" y="5093320"/>
              <a:ext cx="1760663" cy="107493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https://upload.wikimedia.org/wikipedia/commons/7/79/Docker_(container_engine)_logo.png">
              <a:extLst>
                <a:ext uri="{FF2B5EF4-FFF2-40B4-BE49-F238E27FC236}">
                  <a16:creationId xmlns:a16="http://schemas.microsoft.com/office/drawing/2014/main" id="{C81EBCC6-730D-4C5B-B26D-8B1D82C12EB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06533" y="1053054"/>
              <a:ext cx="1935020" cy="4624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86B5E39-3324-438A-8C66-88F505336D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68307" y="941175"/>
              <a:ext cx="2179363" cy="686235"/>
            </a:xfrm>
            <a:prstGeom prst="rect">
              <a:avLst/>
            </a:prstGeom>
          </p:spPr>
        </p:pic>
        <p:pic>
          <p:nvPicPr>
            <p:cNvPr id="49" name="Picture 48">
              <a:extLst>
                <a:ext uri="{FF2B5EF4-FFF2-40B4-BE49-F238E27FC236}">
                  <a16:creationId xmlns:a16="http://schemas.microsoft.com/office/drawing/2014/main" id="{10C5B64E-9FE1-44A5-A227-510FD7B96AF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22302" y="908470"/>
              <a:ext cx="1855059" cy="751645"/>
            </a:xfrm>
            <a:prstGeom prst="rect">
              <a:avLst/>
            </a:prstGeom>
          </p:spPr>
        </p:pic>
        <p:pic>
          <p:nvPicPr>
            <p:cNvPr id="50" name="Picture 6" descr="https://upload.wikimedia.org/wikipedia/en/thumb/6/6c/RedHat.svg/1280px-RedHat.svg.png">
              <a:extLst>
                <a:ext uri="{FF2B5EF4-FFF2-40B4-BE49-F238E27FC236}">
                  <a16:creationId xmlns:a16="http://schemas.microsoft.com/office/drawing/2014/main" id="{5DB7686B-1C1E-4EA3-A40D-96DB96CA54B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86919" y="1951722"/>
              <a:ext cx="1774248" cy="57247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http://insidebitcoins.com/wp-content/uploads/2015/08/Blockchain-Logo-Blue6.png">
              <a:extLst>
                <a:ext uri="{FF2B5EF4-FFF2-40B4-BE49-F238E27FC236}">
                  <a16:creationId xmlns:a16="http://schemas.microsoft.com/office/drawing/2014/main" id="{90C6696E-BFC4-4770-A7B9-C0FEA0F22B5F}"/>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974583" y="1951758"/>
              <a:ext cx="1950497" cy="5724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BITNAMI LOGO">
              <a:extLst>
                <a:ext uri="{FF2B5EF4-FFF2-40B4-BE49-F238E27FC236}">
                  <a16:creationId xmlns:a16="http://schemas.microsoft.com/office/drawing/2014/main" id="{4F566974-0DD0-4FA7-8DBB-F723F7B12A5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634599" y="1921491"/>
              <a:ext cx="1846778" cy="6329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openattitude.com/wp-content/uploads/2010/08/suse-logo.png">
              <a:extLst>
                <a:ext uri="{FF2B5EF4-FFF2-40B4-BE49-F238E27FC236}">
                  <a16:creationId xmlns:a16="http://schemas.microsoft.com/office/drawing/2014/main" id="{A874A8D1-DF81-4C3D-B3FB-373BAF63E670}"/>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488797" y="5391420"/>
              <a:ext cx="1233303" cy="74923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Kemp Technologies LOGO">
              <a:extLst>
                <a:ext uri="{FF2B5EF4-FFF2-40B4-BE49-F238E27FC236}">
                  <a16:creationId xmlns:a16="http://schemas.microsoft.com/office/drawing/2014/main" id="{6C85D3D9-6814-4A02-8FE2-8383F7F45985}"/>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430204" y="3021261"/>
              <a:ext cx="1687678" cy="5483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www.zerodownsoftware.co/wp-content/uploads/2016/10/ZDS-Logo-1.png">
              <a:extLst>
                <a:ext uri="{FF2B5EF4-FFF2-40B4-BE49-F238E27FC236}">
                  <a16:creationId xmlns:a16="http://schemas.microsoft.com/office/drawing/2014/main" id="{62CF27E3-F8C3-4ECD-B5C3-D97C8DA9A98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594020" y="3025549"/>
              <a:ext cx="1927937" cy="53982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DECBC3AB-9E79-48FF-ACA6-570188282BF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048614" y="2986343"/>
              <a:ext cx="1802434" cy="618235"/>
            </a:xfrm>
            <a:prstGeom prst="rect">
              <a:avLst/>
            </a:prstGeom>
          </p:spPr>
        </p:pic>
        <p:pic>
          <p:nvPicPr>
            <p:cNvPr id="57" name="Picture 56">
              <a:extLst>
                <a:ext uri="{FF2B5EF4-FFF2-40B4-BE49-F238E27FC236}">
                  <a16:creationId xmlns:a16="http://schemas.microsoft.com/office/drawing/2014/main" id="{8C79F2D5-C6B5-4335-9AA7-8CA8FD00625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536194" y="4034947"/>
              <a:ext cx="2043588" cy="549881"/>
            </a:xfrm>
            <a:prstGeom prst="rect">
              <a:avLst/>
            </a:prstGeom>
          </p:spPr>
        </p:pic>
        <p:pic>
          <p:nvPicPr>
            <p:cNvPr id="58" name="Picture 57">
              <a:extLst>
                <a:ext uri="{FF2B5EF4-FFF2-40B4-BE49-F238E27FC236}">
                  <a16:creationId xmlns:a16="http://schemas.microsoft.com/office/drawing/2014/main" id="{77802674-01F9-4D26-B139-6A78530A0B6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121837" y="4195064"/>
              <a:ext cx="2304413" cy="382047"/>
            </a:xfrm>
            <a:prstGeom prst="rect">
              <a:avLst/>
            </a:prstGeom>
          </p:spPr>
        </p:pic>
        <p:pic>
          <p:nvPicPr>
            <p:cNvPr id="59" name="Picture 58">
              <a:extLst>
                <a:ext uri="{FF2B5EF4-FFF2-40B4-BE49-F238E27FC236}">
                  <a16:creationId xmlns:a16="http://schemas.microsoft.com/office/drawing/2014/main" id="{801929DC-1C2C-4B0A-98D9-456AD0F8EA7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999747" y="4260201"/>
              <a:ext cx="1900168" cy="251772"/>
            </a:xfrm>
            <a:prstGeom prst="rect">
              <a:avLst/>
            </a:prstGeom>
          </p:spPr>
        </p:pic>
      </p:grpSp>
      <p:grpSp>
        <p:nvGrpSpPr>
          <p:cNvPr id="23" name="Group 22">
            <a:extLst>
              <a:ext uri="{FF2B5EF4-FFF2-40B4-BE49-F238E27FC236}">
                <a16:creationId xmlns:a16="http://schemas.microsoft.com/office/drawing/2014/main" id="{A4FB372A-1A8E-4319-8A48-60E7DADCD07C}"/>
              </a:ext>
            </a:extLst>
          </p:cNvPr>
          <p:cNvGrpSpPr/>
          <p:nvPr/>
        </p:nvGrpSpPr>
        <p:grpSpPr>
          <a:xfrm>
            <a:off x="881" y="497"/>
            <a:ext cx="4196501" cy="6993533"/>
            <a:chOff x="0" y="-2"/>
            <a:chExt cx="4197098" cy="6994520"/>
          </a:xfrm>
          <a:solidFill>
            <a:schemeClr val="tx2"/>
          </a:solidFill>
        </p:grpSpPr>
        <p:sp>
          <p:nvSpPr>
            <p:cNvPr id="24" name="Rectangle 23">
              <a:extLst>
                <a:ext uri="{FF2B5EF4-FFF2-40B4-BE49-F238E27FC236}">
                  <a16:creationId xmlns:a16="http://schemas.microsoft.com/office/drawing/2014/main" id="{44698147-E26B-49A8-A1D4-7F7AF9AB14B0}"/>
                </a:ext>
              </a:extLst>
            </p:cNvPr>
            <p:cNvSpPr/>
            <p:nvPr/>
          </p:nvSpPr>
          <p:spPr bwMode="auto">
            <a:xfrm>
              <a:off x="0" y="-2"/>
              <a:ext cx="4197098" cy="699452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Title 1">
              <a:extLst>
                <a:ext uri="{FF2B5EF4-FFF2-40B4-BE49-F238E27FC236}">
                  <a16:creationId xmlns:a16="http://schemas.microsoft.com/office/drawing/2014/main" id="{36055BF8-7B28-4122-AF3C-1B79CC865076}"/>
                </a:ext>
              </a:extLst>
            </p:cNvPr>
            <p:cNvSpPr txBox="1">
              <a:spLocks/>
            </p:cNvSpPr>
            <p:nvPr/>
          </p:nvSpPr>
          <p:spPr>
            <a:xfrm>
              <a:off x="274638" y="794898"/>
              <a:ext cx="3922460" cy="876332"/>
            </a:xfrm>
            <a:prstGeom prst="rect">
              <a:avLst/>
            </a:prstGeom>
            <a:grpFill/>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612"/>
                </a:spcBef>
                <a:spcAft>
                  <a:spcPts val="0"/>
                </a:spcAft>
                <a:buClrTx/>
                <a:buSzTx/>
                <a:buFontTx/>
                <a:buNone/>
                <a:tabLst/>
                <a:defRPr/>
              </a:pP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Rectangle 26">
              <a:extLst>
                <a:ext uri="{FF2B5EF4-FFF2-40B4-BE49-F238E27FC236}">
                  <a16:creationId xmlns:a16="http://schemas.microsoft.com/office/drawing/2014/main" id="{B593F3B6-4F55-483D-BC85-2572B67A3DCE}"/>
                </a:ext>
              </a:extLst>
            </p:cNvPr>
            <p:cNvSpPr/>
            <p:nvPr/>
          </p:nvSpPr>
          <p:spPr>
            <a:xfrm>
              <a:off x="274638" y="2724161"/>
              <a:ext cx="3657601" cy="430286"/>
            </a:xfrm>
            <a:prstGeom prst="rect">
              <a:avLst/>
            </a:prstGeom>
            <a:grpFill/>
          </p:spPr>
          <p:txBody>
            <a:bodyPr wrap="square" lIns="182854" tIns="73142" rIns="182854" bIns="73142">
              <a:spAutoFit/>
            </a:bodyPr>
            <a:lstStyle/>
            <a:p>
              <a:pPr marL="0" marR="0" lvl="0" indent="0" algn="l" defTabSz="950846" rtl="0" eaLnBrk="1" fontAlgn="base" latinLnBrk="0" hangingPunct="1">
                <a:lnSpc>
                  <a:spcPct val="90000"/>
                </a:lnSpc>
                <a:spcBef>
                  <a:spcPts val="612"/>
                </a:spcBef>
                <a:spcAft>
                  <a:spcPts val="0"/>
                </a:spcAft>
                <a:buClrTx/>
                <a:buSzTx/>
                <a:buFontTx/>
                <a:buNone/>
                <a:tabLst/>
                <a:defRPr/>
              </a:pPr>
              <a:endPar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5" name="Text Placeholder 4">
            <a:extLst>
              <a:ext uri="{FF2B5EF4-FFF2-40B4-BE49-F238E27FC236}">
                <a16:creationId xmlns:a16="http://schemas.microsoft.com/office/drawing/2014/main" id="{5FA5996C-1998-4009-906F-73AB9498784A}"/>
              </a:ext>
            </a:extLst>
          </p:cNvPr>
          <p:cNvSpPr>
            <a:spLocks noGrp="1"/>
          </p:cNvSpPr>
          <p:nvPr>
            <p:ph type="body" sz="quarter" idx="10"/>
          </p:nvPr>
        </p:nvSpPr>
        <p:spPr>
          <a:xfrm>
            <a:off x="304554" y="2038975"/>
            <a:ext cx="3921837" cy="5390248"/>
          </a:xfrm>
        </p:spPr>
        <p:txBody>
          <a:bodyPr/>
          <a:lstStyle/>
          <a:p>
            <a:pPr marL="0" indent="0" defTabSz="931679" eaLnBrk="0" fontAlgn="base" hangingPunct="0">
              <a:spcBef>
                <a:spcPts val="1224"/>
              </a:spcBef>
              <a:buNone/>
              <a:defRPr/>
            </a:pP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Solutions get maximal </a:t>
            </a:r>
            <a:b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addressable market</a:t>
            </a:r>
          </a:p>
          <a:p>
            <a:pPr marL="0" indent="0" defTabSz="931679" eaLnBrk="0" fontAlgn="base" hangingPunct="0">
              <a:spcBef>
                <a:spcPts val="1224"/>
              </a:spcBef>
              <a:buNone/>
              <a:defRPr/>
            </a:pP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Customers get maximal </a:t>
            </a:r>
            <a:b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choice of solutions</a:t>
            </a:r>
          </a:p>
          <a:p>
            <a:pPr marL="0" indent="0" defTabSz="931679" eaLnBrk="0" fontAlgn="base" hangingPunct="0">
              <a:spcBef>
                <a:spcPts val="1224"/>
              </a:spcBef>
              <a:buNone/>
              <a:defRPr/>
            </a:pP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Employers and </a:t>
            </a:r>
            <a:b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employees benefit</a:t>
            </a:r>
          </a:p>
          <a:p>
            <a:pPr marL="0" indent="0" defTabSz="931679" eaLnBrk="0" fontAlgn="base" hangingPunct="0">
              <a:spcBef>
                <a:spcPts val="1224"/>
              </a:spcBef>
              <a:buNone/>
              <a:defRPr/>
            </a:pP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Note: Ecosystem requires </a:t>
            </a:r>
            <a:b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sz="2448" kern="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cs typeface="Segoe UI" panose="020B0502040204020203" pitchFamily="34" charset="0"/>
              </a:rPr>
              <a:t>version consistency</a:t>
            </a:r>
          </a:p>
          <a:p>
            <a:pPr marL="0" indent="0" defTabSz="950846" fontAlgn="base">
              <a:spcBef>
                <a:spcPts val="1224"/>
              </a:spcBef>
              <a:buNone/>
              <a:defRPr/>
            </a:pPr>
            <a:r>
              <a:rPr lang="en-US" sz="2448" u="sng"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Goal:</a:t>
            </a:r>
            <a:r>
              <a:rPr lang="en-US" sz="2448"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Applications </a:t>
            </a:r>
            <a:br>
              <a:rPr lang="en-US" sz="2448"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and services that are certified for Azure </a:t>
            </a:r>
            <a:br>
              <a:rPr lang="en-US" sz="2448"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work on Azure Stack </a:t>
            </a:r>
          </a:p>
          <a:p>
            <a:pPr marL="0" indent="0">
              <a:spcBef>
                <a:spcPts val="612"/>
              </a:spcBef>
              <a:buNone/>
            </a:pPr>
            <a:endParaRPr lang="en-US" sz="2448"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08710902-9E12-43E8-BDFF-2D9F3CCA77DC}"/>
              </a:ext>
            </a:extLst>
          </p:cNvPr>
          <p:cNvSpPr>
            <a:spLocks noGrp="1"/>
          </p:cNvSpPr>
          <p:nvPr>
            <p:ph type="title"/>
          </p:nvPr>
        </p:nvSpPr>
        <p:spPr>
          <a:xfrm>
            <a:off x="275481" y="295274"/>
            <a:ext cx="11887878" cy="917575"/>
          </a:xfrm>
        </p:spPr>
        <p:txBody>
          <a:bodyPr/>
          <a:lstStyle/>
          <a:p>
            <a:r>
              <a:rPr lang="en-US" sz="4896" dirty="0">
                <a:gradFill>
                  <a:gsLst>
                    <a:gs pos="1250">
                      <a:srgbClr val="FFFFFF"/>
                    </a:gs>
                    <a:gs pos="100000">
                      <a:srgbClr val="FFFFFF"/>
                    </a:gs>
                  </a:gsLst>
                  <a:lin ang="5400000" scaled="0"/>
                </a:gradFill>
                <a:latin typeface="Segoe UI Semilight"/>
              </a:rPr>
              <a:t>One Azure </a:t>
            </a:r>
            <a:br>
              <a:rPr lang="en-US" sz="4896" dirty="0">
                <a:gradFill>
                  <a:gsLst>
                    <a:gs pos="1250">
                      <a:srgbClr val="FFFFFF"/>
                    </a:gs>
                    <a:gs pos="100000">
                      <a:srgbClr val="FFFFFF"/>
                    </a:gs>
                  </a:gsLst>
                  <a:lin ang="5400000" scaled="0"/>
                </a:gradFill>
                <a:latin typeface="Segoe UI Semilight"/>
              </a:rPr>
            </a:br>
            <a:r>
              <a:rPr lang="en-US" sz="4896" dirty="0">
                <a:gradFill>
                  <a:gsLst>
                    <a:gs pos="1250">
                      <a:srgbClr val="FFFFFF"/>
                    </a:gs>
                    <a:gs pos="100000">
                      <a:srgbClr val="FFFFFF"/>
                    </a:gs>
                  </a:gsLst>
                  <a:lin ang="5400000" scaled="0"/>
                </a:gradFill>
                <a:latin typeface="Segoe UI Semilight"/>
              </a:rPr>
              <a:t>ecosystem</a:t>
            </a:r>
            <a:endParaRPr lang="en-US" dirty="0"/>
          </a:p>
        </p:txBody>
      </p:sp>
      <p:cxnSp>
        <p:nvCxnSpPr>
          <p:cNvPr id="60" name="Straight Connector 59">
            <a:extLst>
              <a:ext uri="{FF2B5EF4-FFF2-40B4-BE49-F238E27FC236}">
                <a16:creationId xmlns:a16="http://schemas.microsoft.com/office/drawing/2014/main" id="{181B8573-4CDA-4221-95C9-5D58579FDE4E}"/>
              </a:ext>
            </a:extLst>
          </p:cNvPr>
          <p:cNvCxnSpPr/>
          <p:nvPr/>
        </p:nvCxnSpPr>
        <p:spPr>
          <a:xfrm>
            <a:off x="489792" y="1853889"/>
            <a:ext cx="723798" cy="0"/>
          </a:xfrm>
          <a:prstGeom prst="line">
            <a:avLst/>
          </a:prstGeom>
          <a:noFill/>
          <a:ln w="1905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375845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35" presetClass="path" presetSubtype="0" decel="100000" fill="hold" nodeType="withEffect">
                                  <p:stCondLst>
                                    <p:cond delay="0"/>
                                  </p:stCondLst>
                                  <p:childTnLst>
                                    <p:animMotion origin="layout" path="M -3.80648E-6 -1.29369E-6 L -0.03676 -1.29369E-6 " pathEditMode="relative" rAng="0" ptsTypes="AA">
                                      <p:cBhvr>
                                        <p:cTn id="9" dur="500" spd="-100000" fill="hold"/>
                                        <p:tgtEl>
                                          <p:spTgt spid="43"/>
                                        </p:tgtEl>
                                        <p:attrNameLst>
                                          <p:attrName>ppt_x</p:attrName>
                                          <p:attrName>ppt_y</p:attrName>
                                        </p:attrNameLst>
                                      </p:cBhvr>
                                      <p:rCtr x="-1838" y="0"/>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35" presetClass="path" presetSubtype="0" decel="100000" fill="hold" nodeType="withEffect">
                                  <p:stCondLst>
                                    <p:cond delay="0"/>
                                  </p:stCondLst>
                                  <p:childTnLst>
                                    <p:animMotion origin="layout" path="M -1.59561E-6 0 L -0.03676 0 " pathEditMode="relative" rAng="0" ptsTypes="AA">
                                      <p:cBhvr>
                                        <p:cTn id="14" dur="500" spd="-100000" fill="hold"/>
                                        <p:tgtEl>
                                          <p:spTgt spid="2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Map"/>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95244" y="331871"/>
            <a:ext cx="10845986" cy="5859379"/>
          </a:xfrm>
          <a:prstGeom prst="rect">
            <a:avLst/>
          </a:prstGeom>
        </p:spPr>
      </p:pic>
      <p:grpSp>
        <p:nvGrpSpPr>
          <p:cNvPr id="66" name="Group 65">
            <a:extLst>
              <a:ext uri="{FF2B5EF4-FFF2-40B4-BE49-F238E27FC236}">
                <a16:creationId xmlns:a16="http://schemas.microsoft.com/office/drawing/2014/main" id="{BC06A185-2C5A-4DD7-8F3F-B059B1864F50}"/>
              </a:ext>
            </a:extLst>
          </p:cNvPr>
          <p:cNvGrpSpPr/>
          <p:nvPr/>
        </p:nvGrpSpPr>
        <p:grpSpPr>
          <a:xfrm>
            <a:off x="274638" y="3184111"/>
            <a:ext cx="2073275" cy="1369047"/>
            <a:chOff x="274638" y="3184111"/>
            <a:chExt cx="2073275" cy="1369047"/>
          </a:xfrm>
        </p:grpSpPr>
        <p:sp>
          <p:nvSpPr>
            <p:cNvPr id="2" name="Rectangle 1">
              <a:extLst>
                <a:ext uri="{FF2B5EF4-FFF2-40B4-BE49-F238E27FC236}">
                  <a16:creationId xmlns:a16="http://schemas.microsoft.com/office/drawing/2014/main" id="{3C9567CC-4228-4395-9F57-BB236EDAB885}"/>
                </a:ext>
              </a:extLst>
            </p:cNvPr>
            <p:cNvSpPr/>
            <p:nvPr/>
          </p:nvSpPr>
          <p:spPr bwMode="auto">
            <a:xfrm>
              <a:off x="274638" y="3581774"/>
              <a:ext cx="2073275" cy="9713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Rectangle 17">
              <a:extLst>
                <a:ext uri="{FF2B5EF4-FFF2-40B4-BE49-F238E27FC236}">
                  <a16:creationId xmlns:a16="http://schemas.microsoft.com/office/drawing/2014/main" id="{DDCAE103-F1CD-4F28-8FE1-22745E646C54}"/>
                </a:ext>
              </a:extLst>
            </p:cNvPr>
            <p:cNvSpPr/>
            <p:nvPr/>
          </p:nvSpPr>
          <p:spPr bwMode="auto">
            <a:xfrm>
              <a:off x="274638" y="3184111"/>
              <a:ext cx="2073275" cy="397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United States</a:t>
              </a:r>
            </a:p>
          </p:txBody>
        </p:sp>
      </p:grpSp>
      <p:grpSp>
        <p:nvGrpSpPr>
          <p:cNvPr id="4" name="Group 3">
            <a:extLst>
              <a:ext uri="{FF2B5EF4-FFF2-40B4-BE49-F238E27FC236}">
                <a16:creationId xmlns:a16="http://schemas.microsoft.com/office/drawing/2014/main" id="{852F3652-1D4C-4E91-AE33-B5C77C2576EA}"/>
              </a:ext>
            </a:extLst>
          </p:cNvPr>
          <p:cNvGrpSpPr/>
          <p:nvPr/>
        </p:nvGrpSpPr>
        <p:grpSpPr>
          <a:xfrm>
            <a:off x="384679" y="3666274"/>
            <a:ext cx="1853192" cy="802385"/>
            <a:chOff x="352219" y="3655136"/>
            <a:chExt cx="1853192" cy="802385"/>
          </a:xfrm>
        </p:grpSpPr>
        <p:pic>
          <p:nvPicPr>
            <p:cNvPr id="4098" name="Picture 2" descr="Image result for eplus logo">
              <a:extLst>
                <a:ext uri="{FF2B5EF4-FFF2-40B4-BE49-F238E27FC236}">
                  <a16:creationId xmlns:a16="http://schemas.microsoft.com/office/drawing/2014/main" id="{E7F5BBD2-5B4C-40D3-946E-8A44EF5B605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49648" y="4084615"/>
              <a:ext cx="708624" cy="3330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awaiian telcom logo">
              <a:extLst>
                <a:ext uri="{FF2B5EF4-FFF2-40B4-BE49-F238E27FC236}">
                  <a16:creationId xmlns:a16="http://schemas.microsoft.com/office/drawing/2014/main" id="{3702B8C9-D653-4A68-8194-8B81A60B73C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2510" y="3655136"/>
              <a:ext cx="802901" cy="2993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wwt logo">
              <a:extLst>
                <a:ext uri="{FF2B5EF4-FFF2-40B4-BE49-F238E27FC236}">
                  <a16:creationId xmlns:a16="http://schemas.microsoft.com/office/drawing/2014/main" id="{2006014E-09E3-4605-8562-5879A6202AE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2219" y="4044763"/>
              <a:ext cx="907789" cy="4127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tt logo">
              <a:extLst>
                <a:ext uri="{FF2B5EF4-FFF2-40B4-BE49-F238E27FC236}">
                  <a16:creationId xmlns:a16="http://schemas.microsoft.com/office/drawing/2014/main" id="{1AA27156-A675-45F2-80A0-3C75F4518A6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2472" y="3695446"/>
              <a:ext cx="887282" cy="21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FFA938E5-6FC3-4725-B2AA-094E75154CA9}"/>
              </a:ext>
            </a:extLst>
          </p:cNvPr>
          <p:cNvGrpSpPr/>
          <p:nvPr/>
        </p:nvGrpSpPr>
        <p:grpSpPr>
          <a:xfrm>
            <a:off x="6874787" y="331871"/>
            <a:ext cx="2073275" cy="1369047"/>
            <a:chOff x="6874787" y="331871"/>
            <a:chExt cx="2073275" cy="1369047"/>
          </a:xfrm>
        </p:grpSpPr>
        <p:sp>
          <p:nvSpPr>
            <p:cNvPr id="35" name="Rectangle 34">
              <a:extLst>
                <a:ext uri="{FF2B5EF4-FFF2-40B4-BE49-F238E27FC236}">
                  <a16:creationId xmlns:a16="http://schemas.microsoft.com/office/drawing/2014/main" id="{1428D8CB-994D-4CDC-95ED-DD1FD9FD5CC6}"/>
                </a:ext>
              </a:extLst>
            </p:cNvPr>
            <p:cNvSpPr/>
            <p:nvPr/>
          </p:nvSpPr>
          <p:spPr bwMode="auto">
            <a:xfrm>
              <a:off x="6874787" y="729534"/>
              <a:ext cx="2073275" cy="9713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 name="Rectangle 35">
              <a:extLst>
                <a:ext uri="{FF2B5EF4-FFF2-40B4-BE49-F238E27FC236}">
                  <a16:creationId xmlns:a16="http://schemas.microsoft.com/office/drawing/2014/main" id="{4943FF1B-C887-40F2-ADAD-8E8B4EF0971B}"/>
                </a:ext>
              </a:extLst>
            </p:cNvPr>
            <p:cNvSpPr/>
            <p:nvPr/>
          </p:nvSpPr>
          <p:spPr bwMode="auto">
            <a:xfrm>
              <a:off x="6874787" y="331871"/>
              <a:ext cx="2073275" cy="4023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Norway</a:t>
              </a:r>
            </a:p>
          </p:txBody>
        </p:sp>
      </p:grpSp>
      <p:grpSp>
        <p:nvGrpSpPr>
          <p:cNvPr id="63" name="Group 62">
            <a:extLst>
              <a:ext uri="{FF2B5EF4-FFF2-40B4-BE49-F238E27FC236}">
                <a16:creationId xmlns:a16="http://schemas.microsoft.com/office/drawing/2014/main" id="{A7FDBF8D-FF6A-4616-BCED-5998056A03EA}"/>
              </a:ext>
            </a:extLst>
          </p:cNvPr>
          <p:cNvGrpSpPr/>
          <p:nvPr/>
        </p:nvGrpSpPr>
        <p:grpSpPr>
          <a:xfrm>
            <a:off x="6979945" y="936977"/>
            <a:ext cx="1862959" cy="556499"/>
            <a:chOff x="6979945" y="936977"/>
            <a:chExt cx="1862959" cy="556499"/>
          </a:xfrm>
        </p:grpSpPr>
        <p:pic>
          <p:nvPicPr>
            <p:cNvPr id="4114" name="Picture 18" descr="Image result for +candidator logo">
              <a:extLst>
                <a:ext uri="{FF2B5EF4-FFF2-40B4-BE49-F238E27FC236}">
                  <a16:creationId xmlns:a16="http://schemas.microsoft.com/office/drawing/2014/main" id="{6C00A883-DAA0-4EDF-85B0-309158FF7FD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93506" y="938284"/>
              <a:ext cx="822338" cy="25629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 result for evry logo">
              <a:extLst>
                <a:ext uri="{FF2B5EF4-FFF2-40B4-BE49-F238E27FC236}">
                  <a16:creationId xmlns:a16="http://schemas.microsoft.com/office/drawing/2014/main" id="{7D5DEF87-32DE-4D67-BD7F-CC4AFDCA66E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971028" y="1307072"/>
              <a:ext cx="349450" cy="18113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 result for tieto logo">
              <a:extLst>
                <a:ext uri="{FF2B5EF4-FFF2-40B4-BE49-F238E27FC236}">
                  <a16:creationId xmlns:a16="http://schemas.microsoft.com/office/drawing/2014/main" id="{99C73729-BCFF-492B-A61D-215D8FDBD50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402431" y="1328516"/>
              <a:ext cx="411829" cy="13824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Image result for Basefarm logo">
              <a:extLst>
                <a:ext uri="{FF2B5EF4-FFF2-40B4-BE49-F238E27FC236}">
                  <a16:creationId xmlns:a16="http://schemas.microsoft.com/office/drawing/2014/main" id="{A67C154D-82C8-4695-8850-652056CFFF4E}"/>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79945" y="1301801"/>
              <a:ext cx="909130" cy="191675"/>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Image result for telecomputing norway logo">
              <a:extLst>
                <a:ext uri="{FF2B5EF4-FFF2-40B4-BE49-F238E27FC236}">
                  <a16:creationId xmlns:a16="http://schemas.microsoft.com/office/drawing/2014/main" id="{0DE4B34D-1C2A-4DE4-BC6C-4348F9600D21}"/>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984107" y="936977"/>
              <a:ext cx="858797" cy="2589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2C7185CB-732C-4479-B18C-B4176DA99007}"/>
              </a:ext>
            </a:extLst>
          </p:cNvPr>
          <p:cNvGrpSpPr/>
          <p:nvPr/>
        </p:nvGrpSpPr>
        <p:grpSpPr>
          <a:xfrm>
            <a:off x="4602163" y="1873120"/>
            <a:ext cx="2073275" cy="1369047"/>
            <a:chOff x="4602163" y="1873120"/>
            <a:chExt cx="2073275" cy="1369047"/>
          </a:xfrm>
        </p:grpSpPr>
        <p:sp>
          <p:nvSpPr>
            <p:cNvPr id="23" name="Rectangle 22">
              <a:extLst>
                <a:ext uri="{FF2B5EF4-FFF2-40B4-BE49-F238E27FC236}">
                  <a16:creationId xmlns:a16="http://schemas.microsoft.com/office/drawing/2014/main" id="{D232A0A5-719C-484B-8CA7-580BEDE3D69C}"/>
                </a:ext>
              </a:extLst>
            </p:cNvPr>
            <p:cNvSpPr/>
            <p:nvPr/>
          </p:nvSpPr>
          <p:spPr bwMode="auto">
            <a:xfrm>
              <a:off x="4602163" y="2270783"/>
              <a:ext cx="2073275" cy="9713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Rectangle 23">
              <a:extLst>
                <a:ext uri="{FF2B5EF4-FFF2-40B4-BE49-F238E27FC236}">
                  <a16:creationId xmlns:a16="http://schemas.microsoft.com/office/drawing/2014/main" id="{34D6A12F-1692-482A-83AA-4110561D9EF8}"/>
                </a:ext>
              </a:extLst>
            </p:cNvPr>
            <p:cNvSpPr/>
            <p:nvPr/>
          </p:nvSpPr>
          <p:spPr bwMode="auto">
            <a:xfrm>
              <a:off x="4602163" y="1873120"/>
              <a:ext cx="2073275" cy="4023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Switzerland</a:t>
              </a:r>
            </a:p>
          </p:txBody>
        </p:sp>
      </p:grpSp>
      <p:grpSp>
        <p:nvGrpSpPr>
          <p:cNvPr id="12" name="Group 11">
            <a:extLst>
              <a:ext uri="{FF2B5EF4-FFF2-40B4-BE49-F238E27FC236}">
                <a16:creationId xmlns:a16="http://schemas.microsoft.com/office/drawing/2014/main" id="{D81279D0-B706-4AB9-91A0-310D20FF9CE4}"/>
              </a:ext>
            </a:extLst>
          </p:cNvPr>
          <p:cNvGrpSpPr/>
          <p:nvPr/>
        </p:nvGrpSpPr>
        <p:grpSpPr>
          <a:xfrm>
            <a:off x="4711871" y="2382182"/>
            <a:ext cx="1853858" cy="748587"/>
            <a:chOff x="4730370" y="2334940"/>
            <a:chExt cx="1853858" cy="748587"/>
          </a:xfrm>
        </p:grpSpPr>
        <p:pic>
          <p:nvPicPr>
            <p:cNvPr id="4124" name="Picture 28" descr="Image result for swisscom logo">
              <a:extLst>
                <a:ext uri="{FF2B5EF4-FFF2-40B4-BE49-F238E27FC236}">
                  <a16:creationId xmlns:a16="http://schemas.microsoft.com/office/drawing/2014/main" id="{5F448777-EE2A-4EB0-BFB7-4D2E97921CB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730370" y="2334940"/>
              <a:ext cx="803656" cy="403777"/>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Image result for gia informatik ag logo">
              <a:extLst>
                <a:ext uri="{FF2B5EF4-FFF2-40B4-BE49-F238E27FC236}">
                  <a16:creationId xmlns:a16="http://schemas.microsoft.com/office/drawing/2014/main" id="{90FF93A4-414C-40EF-BC17-7A5F77C89672}"/>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5726002" y="2375381"/>
              <a:ext cx="813727" cy="322895"/>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Image result for itnetx logo">
              <a:extLst>
                <a:ext uri="{FF2B5EF4-FFF2-40B4-BE49-F238E27FC236}">
                  <a16:creationId xmlns:a16="http://schemas.microsoft.com/office/drawing/2014/main" id="{4FFB60E6-9B14-40AA-B063-AD8AC2EF5CFC}"/>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761267" y="2856173"/>
              <a:ext cx="772760" cy="219774"/>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Image result for public cloud ag switzerland logo">
              <a:extLst>
                <a:ext uri="{FF2B5EF4-FFF2-40B4-BE49-F238E27FC236}">
                  <a16:creationId xmlns:a16="http://schemas.microsoft.com/office/drawing/2014/main" id="{21A989A2-D977-4941-92B5-B5C8C646E8F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686667" y="2851976"/>
              <a:ext cx="897561" cy="231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5C17F063-F283-4683-8E6A-9480FC598D9E}"/>
              </a:ext>
            </a:extLst>
          </p:cNvPr>
          <p:cNvGrpSpPr/>
          <p:nvPr/>
        </p:nvGrpSpPr>
        <p:grpSpPr>
          <a:xfrm>
            <a:off x="9147411" y="331871"/>
            <a:ext cx="2073275" cy="1369047"/>
            <a:chOff x="274638" y="3184111"/>
            <a:chExt cx="2551376" cy="1684752"/>
          </a:xfrm>
        </p:grpSpPr>
        <p:sp>
          <p:nvSpPr>
            <p:cNvPr id="43" name="Rectangle 42">
              <a:extLst>
                <a:ext uri="{FF2B5EF4-FFF2-40B4-BE49-F238E27FC236}">
                  <a16:creationId xmlns:a16="http://schemas.microsoft.com/office/drawing/2014/main" id="{05AF70BA-7369-444C-9F58-D9A28A665F61}"/>
                </a:ext>
              </a:extLst>
            </p:cNvPr>
            <p:cNvSpPr/>
            <p:nvPr/>
          </p:nvSpPr>
          <p:spPr bwMode="auto">
            <a:xfrm>
              <a:off x="274638" y="3673476"/>
              <a:ext cx="2551376" cy="1195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Rectangle 43">
              <a:extLst>
                <a:ext uri="{FF2B5EF4-FFF2-40B4-BE49-F238E27FC236}">
                  <a16:creationId xmlns:a16="http://schemas.microsoft.com/office/drawing/2014/main" id="{7F7104F5-E65C-4E27-8CAD-1D40F4C84E47}"/>
                </a:ext>
              </a:extLst>
            </p:cNvPr>
            <p:cNvSpPr/>
            <p:nvPr/>
          </p:nvSpPr>
          <p:spPr bwMode="auto">
            <a:xfrm>
              <a:off x="274638" y="3184111"/>
              <a:ext cx="2551376" cy="495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Sweden</a:t>
              </a:r>
            </a:p>
          </p:txBody>
        </p:sp>
      </p:grpSp>
      <p:grpSp>
        <p:nvGrpSpPr>
          <p:cNvPr id="17" name="Group 16">
            <a:extLst>
              <a:ext uri="{FF2B5EF4-FFF2-40B4-BE49-F238E27FC236}">
                <a16:creationId xmlns:a16="http://schemas.microsoft.com/office/drawing/2014/main" id="{8BF10A4E-BDF6-4121-82D3-34829A17036F}"/>
              </a:ext>
            </a:extLst>
          </p:cNvPr>
          <p:cNvGrpSpPr/>
          <p:nvPr/>
        </p:nvGrpSpPr>
        <p:grpSpPr>
          <a:xfrm>
            <a:off x="9254610" y="811059"/>
            <a:ext cx="1858876" cy="800277"/>
            <a:chOff x="9242409" y="811059"/>
            <a:chExt cx="1858876" cy="800277"/>
          </a:xfrm>
        </p:grpSpPr>
        <p:pic>
          <p:nvPicPr>
            <p:cNvPr id="4134" name="Picture 38" descr="https://www.softronic.se/wp-content/themes/softronic-2017/assets/images/softronic.png">
              <a:extLst>
                <a:ext uri="{FF2B5EF4-FFF2-40B4-BE49-F238E27FC236}">
                  <a16:creationId xmlns:a16="http://schemas.microsoft.com/office/drawing/2014/main" id="{40D85C2C-F54D-44AD-81CF-0BD342E2D0A0}"/>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440115" y="811059"/>
              <a:ext cx="1463464" cy="3364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7465C88D-153A-480A-BA99-ECD2C358702B}"/>
                </a:ext>
              </a:extLst>
            </p:cNvPr>
            <p:cNvGrpSpPr/>
            <p:nvPr/>
          </p:nvGrpSpPr>
          <p:grpSpPr>
            <a:xfrm>
              <a:off x="9242409" y="1243014"/>
              <a:ext cx="1858876" cy="368322"/>
              <a:chOff x="9242409" y="1243014"/>
              <a:chExt cx="1858876" cy="368322"/>
            </a:xfrm>
          </p:grpSpPr>
          <p:pic>
            <p:nvPicPr>
              <p:cNvPr id="64" name="Picture 20" descr="Image result for evry logo">
                <a:extLst>
                  <a:ext uri="{FF2B5EF4-FFF2-40B4-BE49-F238E27FC236}">
                    <a16:creationId xmlns:a16="http://schemas.microsoft.com/office/drawing/2014/main" id="{0656417D-FE0F-44D5-BBA2-99ADC56E988F}"/>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9242409" y="1292997"/>
                <a:ext cx="517727" cy="26835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6" descr="Image result for telecomputing norway logo">
                <a:extLst>
                  <a:ext uri="{FF2B5EF4-FFF2-40B4-BE49-F238E27FC236}">
                    <a16:creationId xmlns:a16="http://schemas.microsoft.com/office/drawing/2014/main" id="{B8FF7541-1DAF-4CFF-B785-B63A6E220A31}"/>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9879538" y="1243014"/>
                <a:ext cx="1221747" cy="3683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Group 47">
            <a:extLst>
              <a:ext uri="{FF2B5EF4-FFF2-40B4-BE49-F238E27FC236}">
                <a16:creationId xmlns:a16="http://schemas.microsoft.com/office/drawing/2014/main" id="{C14A9037-E7F6-4A4C-B504-61714005B884}"/>
              </a:ext>
            </a:extLst>
          </p:cNvPr>
          <p:cNvGrpSpPr/>
          <p:nvPr/>
        </p:nvGrpSpPr>
        <p:grpSpPr>
          <a:xfrm>
            <a:off x="6874787" y="1873120"/>
            <a:ext cx="2073275" cy="1369047"/>
            <a:chOff x="274638" y="3184111"/>
            <a:chExt cx="2551376" cy="1684752"/>
          </a:xfrm>
        </p:grpSpPr>
        <p:sp>
          <p:nvSpPr>
            <p:cNvPr id="49" name="Rectangle 48">
              <a:extLst>
                <a:ext uri="{FF2B5EF4-FFF2-40B4-BE49-F238E27FC236}">
                  <a16:creationId xmlns:a16="http://schemas.microsoft.com/office/drawing/2014/main" id="{320FF615-B995-4CA9-9A43-987C2F4D0A28}"/>
                </a:ext>
              </a:extLst>
            </p:cNvPr>
            <p:cNvSpPr/>
            <p:nvPr/>
          </p:nvSpPr>
          <p:spPr bwMode="auto">
            <a:xfrm>
              <a:off x="274638" y="3673476"/>
              <a:ext cx="2551376" cy="1195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Rectangle 49">
              <a:extLst>
                <a:ext uri="{FF2B5EF4-FFF2-40B4-BE49-F238E27FC236}">
                  <a16:creationId xmlns:a16="http://schemas.microsoft.com/office/drawing/2014/main" id="{32603153-BDA6-4A3A-AC64-02708D559FD8}"/>
                </a:ext>
              </a:extLst>
            </p:cNvPr>
            <p:cNvSpPr/>
            <p:nvPr/>
          </p:nvSpPr>
          <p:spPr bwMode="auto">
            <a:xfrm>
              <a:off x="274638" y="3184111"/>
              <a:ext cx="2551376" cy="495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Finland</a:t>
              </a:r>
            </a:p>
          </p:txBody>
        </p:sp>
      </p:grpSp>
      <p:pic>
        <p:nvPicPr>
          <p:cNvPr id="4136" name="Picture 40" descr="Image result for TeliaSonera/Cygate Oy logo">
            <a:extLst>
              <a:ext uri="{FF2B5EF4-FFF2-40B4-BE49-F238E27FC236}">
                <a16:creationId xmlns:a16="http://schemas.microsoft.com/office/drawing/2014/main" id="{80634B17-F482-45FC-9EBA-E501A1FDB146}"/>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343912" y="2507737"/>
            <a:ext cx="1135024" cy="52455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77C0E375-A775-4BD9-85C3-0A24AEADC427}"/>
              </a:ext>
            </a:extLst>
          </p:cNvPr>
          <p:cNvGrpSpPr/>
          <p:nvPr/>
        </p:nvGrpSpPr>
        <p:grpSpPr>
          <a:xfrm>
            <a:off x="9147411" y="1873120"/>
            <a:ext cx="2073275" cy="1369047"/>
            <a:chOff x="274638" y="3184111"/>
            <a:chExt cx="2551376" cy="1684752"/>
          </a:xfrm>
        </p:grpSpPr>
        <p:sp>
          <p:nvSpPr>
            <p:cNvPr id="52" name="Rectangle 51">
              <a:extLst>
                <a:ext uri="{FF2B5EF4-FFF2-40B4-BE49-F238E27FC236}">
                  <a16:creationId xmlns:a16="http://schemas.microsoft.com/office/drawing/2014/main" id="{05F50007-08E7-417E-88E2-4A2A60FCC289}"/>
                </a:ext>
              </a:extLst>
            </p:cNvPr>
            <p:cNvSpPr/>
            <p:nvPr/>
          </p:nvSpPr>
          <p:spPr bwMode="auto">
            <a:xfrm>
              <a:off x="274638" y="3673476"/>
              <a:ext cx="2551376" cy="1195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3" name="Rectangle 52">
              <a:extLst>
                <a:ext uri="{FF2B5EF4-FFF2-40B4-BE49-F238E27FC236}">
                  <a16:creationId xmlns:a16="http://schemas.microsoft.com/office/drawing/2014/main" id="{83CF3416-447A-4310-8580-0623207DAB0A}"/>
                </a:ext>
              </a:extLst>
            </p:cNvPr>
            <p:cNvSpPr/>
            <p:nvPr/>
          </p:nvSpPr>
          <p:spPr bwMode="auto">
            <a:xfrm>
              <a:off x="274638" y="3184111"/>
              <a:ext cx="2551376" cy="495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Netherlands</a:t>
              </a:r>
            </a:p>
          </p:txBody>
        </p:sp>
      </p:grpSp>
      <p:grpSp>
        <p:nvGrpSpPr>
          <p:cNvPr id="57" name="Group 56">
            <a:extLst>
              <a:ext uri="{FF2B5EF4-FFF2-40B4-BE49-F238E27FC236}">
                <a16:creationId xmlns:a16="http://schemas.microsoft.com/office/drawing/2014/main" id="{CD101A5B-875F-4401-AA8B-24BBD5A35336}"/>
              </a:ext>
            </a:extLst>
          </p:cNvPr>
          <p:cNvGrpSpPr/>
          <p:nvPr/>
        </p:nvGrpSpPr>
        <p:grpSpPr>
          <a:xfrm>
            <a:off x="9246076" y="2332438"/>
            <a:ext cx="1875944" cy="829646"/>
            <a:chOff x="9237542" y="2332438"/>
            <a:chExt cx="1875944" cy="829646"/>
          </a:xfrm>
        </p:grpSpPr>
        <p:pic>
          <p:nvPicPr>
            <p:cNvPr id="4138" name="Picture 42" descr="Image result for Interned Services logo">
              <a:extLst>
                <a:ext uri="{FF2B5EF4-FFF2-40B4-BE49-F238E27FC236}">
                  <a16:creationId xmlns:a16="http://schemas.microsoft.com/office/drawing/2014/main" id="{35584109-8FDF-4DEF-B1D6-B7002190F647}"/>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9266108" y="2332438"/>
              <a:ext cx="1312115" cy="406571"/>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17CBC8D3-E733-406C-B94B-56A678FC1590}"/>
                </a:ext>
              </a:extLst>
            </p:cNvPr>
            <p:cNvGrpSpPr/>
            <p:nvPr/>
          </p:nvGrpSpPr>
          <p:grpSpPr>
            <a:xfrm>
              <a:off x="9237542" y="2800665"/>
              <a:ext cx="1875944" cy="361419"/>
              <a:chOff x="9237542" y="2800665"/>
              <a:chExt cx="1875944" cy="361419"/>
            </a:xfrm>
          </p:grpSpPr>
          <p:pic>
            <p:nvPicPr>
              <p:cNvPr id="4140" name="Picture 44" descr="Image result for Resello logo">
                <a:extLst>
                  <a:ext uri="{FF2B5EF4-FFF2-40B4-BE49-F238E27FC236}">
                    <a16:creationId xmlns:a16="http://schemas.microsoft.com/office/drawing/2014/main" id="{F91381B2-58FF-4803-84E5-B3A56DDFFFCF}"/>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167306" y="2810287"/>
                <a:ext cx="946180" cy="342175"/>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6" descr="Image result for The Sourcing Company netherlands logo">
                <a:extLst>
                  <a:ext uri="{FF2B5EF4-FFF2-40B4-BE49-F238E27FC236}">
                    <a16:creationId xmlns:a16="http://schemas.microsoft.com/office/drawing/2014/main" id="{4432C369-E878-4C10-8DD0-BE8F7A8AE10F}"/>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9237542" y="2800665"/>
                <a:ext cx="839633" cy="36141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5" name="Group 24">
            <a:extLst>
              <a:ext uri="{FF2B5EF4-FFF2-40B4-BE49-F238E27FC236}">
                <a16:creationId xmlns:a16="http://schemas.microsoft.com/office/drawing/2014/main" id="{E9A4F500-8C83-46CF-B6AD-19762BFA472F}"/>
              </a:ext>
            </a:extLst>
          </p:cNvPr>
          <p:cNvGrpSpPr/>
          <p:nvPr/>
        </p:nvGrpSpPr>
        <p:grpSpPr>
          <a:xfrm>
            <a:off x="4602163" y="331871"/>
            <a:ext cx="2073275" cy="1369047"/>
            <a:chOff x="274638" y="3184111"/>
            <a:chExt cx="2551376" cy="1684752"/>
          </a:xfrm>
        </p:grpSpPr>
        <p:sp>
          <p:nvSpPr>
            <p:cNvPr id="30" name="Rectangle 29">
              <a:extLst>
                <a:ext uri="{FF2B5EF4-FFF2-40B4-BE49-F238E27FC236}">
                  <a16:creationId xmlns:a16="http://schemas.microsoft.com/office/drawing/2014/main" id="{4F0A676E-ABED-49F0-8821-61BFE6CFCA00}"/>
                </a:ext>
              </a:extLst>
            </p:cNvPr>
            <p:cNvSpPr/>
            <p:nvPr/>
          </p:nvSpPr>
          <p:spPr bwMode="auto">
            <a:xfrm>
              <a:off x="274638" y="3673476"/>
              <a:ext cx="2551376" cy="1195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C160EEEC-1EF6-4DFA-A2C8-6500C69A3130}"/>
                </a:ext>
              </a:extLst>
            </p:cNvPr>
            <p:cNvSpPr/>
            <p:nvPr/>
          </p:nvSpPr>
          <p:spPr bwMode="auto">
            <a:xfrm>
              <a:off x="274638" y="3184111"/>
              <a:ext cx="2551376" cy="4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United Kingdom</a:t>
              </a:r>
            </a:p>
          </p:txBody>
        </p:sp>
      </p:grpSp>
      <p:grpSp>
        <p:nvGrpSpPr>
          <p:cNvPr id="59" name="Group 58">
            <a:extLst>
              <a:ext uri="{FF2B5EF4-FFF2-40B4-BE49-F238E27FC236}">
                <a16:creationId xmlns:a16="http://schemas.microsoft.com/office/drawing/2014/main" id="{F8F46041-4827-4188-958C-BF736B64268E}"/>
              </a:ext>
            </a:extLst>
          </p:cNvPr>
          <p:cNvGrpSpPr/>
          <p:nvPr/>
        </p:nvGrpSpPr>
        <p:grpSpPr>
          <a:xfrm>
            <a:off x="4702374" y="810860"/>
            <a:ext cx="1872853" cy="790085"/>
            <a:chOff x="4692936" y="810860"/>
            <a:chExt cx="1872853" cy="790085"/>
          </a:xfrm>
        </p:grpSpPr>
        <p:pic>
          <p:nvPicPr>
            <p:cNvPr id="4144" name="Picture 48" descr="Image result for Pulsant logo">
              <a:extLst>
                <a:ext uri="{FF2B5EF4-FFF2-40B4-BE49-F238E27FC236}">
                  <a16:creationId xmlns:a16="http://schemas.microsoft.com/office/drawing/2014/main" id="{820500BA-FF2B-472E-9E5A-7B84739FF80C}"/>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4693748" y="810860"/>
              <a:ext cx="838150" cy="311289"/>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descr="Image result for Calligo  logo">
              <a:extLst>
                <a:ext uri="{FF2B5EF4-FFF2-40B4-BE49-F238E27FC236}">
                  <a16:creationId xmlns:a16="http://schemas.microsoft.com/office/drawing/2014/main" id="{3AB74201-99C2-4D3B-8BCC-CC7DA5D8AC1A}"/>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5811471" y="942870"/>
              <a:ext cx="754318" cy="561213"/>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52" descr="Image result for itps uk logo">
              <a:extLst>
                <a:ext uri="{FF2B5EF4-FFF2-40B4-BE49-F238E27FC236}">
                  <a16:creationId xmlns:a16="http://schemas.microsoft.com/office/drawing/2014/main" id="{0F018F06-6D44-4F4C-AAE5-D16EEE06E11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692936" y="1282021"/>
              <a:ext cx="972223" cy="318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2479C1AC-E6E4-40B7-9A70-909421FA9C35}"/>
              </a:ext>
            </a:extLst>
          </p:cNvPr>
          <p:cNvGrpSpPr/>
          <p:nvPr/>
        </p:nvGrpSpPr>
        <p:grpSpPr>
          <a:xfrm>
            <a:off x="9965577" y="3995325"/>
            <a:ext cx="2073275" cy="1369047"/>
            <a:chOff x="274638" y="3184111"/>
            <a:chExt cx="2551376" cy="1684752"/>
          </a:xfrm>
        </p:grpSpPr>
        <p:sp>
          <p:nvSpPr>
            <p:cNvPr id="46" name="Rectangle 45">
              <a:extLst>
                <a:ext uri="{FF2B5EF4-FFF2-40B4-BE49-F238E27FC236}">
                  <a16:creationId xmlns:a16="http://schemas.microsoft.com/office/drawing/2014/main" id="{C5CF036B-CD6D-46DA-BC52-4CBDB5E56C5E}"/>
                </a:ext>
              </a:extLst>
            </p:cNvPr>
            <p:cNvSpPr/>
            <p:nvPr/>
          </p:nvSpPr>
          <p:spPr bwMode="auto">
            <a:xfrm>
              <a:off x="274638" y="3673476"/>
              <a:ext cx="2551376" cy="1195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35CD57C2-E2DA-4DA4-BD43-DF36EAFE5B91}"/>
                </a:ext>
              </a:extLst>
            </p:cNvPr>
            <p:cNvSpPr/>
            <p:nvPr/>
          </p:nvSpPr>
          <p:spPr bwMode="auto">
            <a:xfrm>
              <a:off x="274638" y="3184111"/>
              <a:ext cx="2551376" cy="495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New Zealand</a:t>
              </a:r>
            </a:p>
          </p:txBody>
        </p:sp>
      </p:grpSp>
      <p:pic>
        <p:nvPicPr>
          <p:cNvPr id="4150" name="Picture 54" descr="Image result for Revera logo">
            <a:extLst>
              <a:ext uri="{FF2B5EF4-FFF2-40B4-BE49-F238E27FC236}">
                <a16:creationId xmlns:a16="http://schemas.microsoft.com/office/drawing/2014/main" id="{B8322C8B-BE7C-4F07-AADC-EB320D6F2E88}"/>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10379473" y="4559628"/>
            <a:ext cx="1245482" cy="5556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0FF5058F-BA69-49B5-AC55-828FFC656400}"/>
              </a:ext>
            </a:extLst>
          </p:cNvPr>
          <p:cNvSpPr/>
          <p:nvPr/>
        </p:nvSpPr>
        <p:spPr bwMode="auto">
          <a:xfrm>
            <a:off x="0" y="0"/>
            <a:ext cx="12436474" cy="6994525"/>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E21F1D6F-3226-4141-B7A2-26169DF3DE13}"/>
              </a:ext>
            </a:extLst>
          </p:cNvPr>
          <p:cNvGrpSpPr/>
          <p:nvPr/>
        </p:nvGrpSpPr>
        <p:grpSpPr>
          <a:xfrm>
            <a:off x="1439858" y="2236379"/>
            <a:ext cx="2743199" cy="2506585"/>
            <a:chOff x="466462" y="2236378"/>
            <a:chExt cx="2743199" cy="2506585"/>
          </a:xfrm>
        </p:grpSpPr>
        <p:sp>
          <p:nvSpPr>
            <p:cNvPr id="31" name="Rectangle 30">
              <a:extLst>
                <a:ext uri="{FF2B5EF4-FFF2-40B4-BE49-F238E27FC236}">
                  <a16:creationId xmlns:a16="http://schemas.microsoft.com/office/drawing/2014/main" id="{0AC4D340-8B19-4853-9BA7-56989FCD6769}"/>
                </a:ext>
              </a:extLst>
            </p:cNvPr>
            <p:cNvSpPr/>
            <p:nvPr/>
          </p:nvSpPr>
          <p:spPr>
            <a:xfrm>
              <a:off x="466462" y="3819633"/>
              <a:ext cx="2743199" cy="92333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Extending geographic reach for Azure services</a:t>
              </a:r>
            </a:p>
          </p:txBody>
        </p:sp>
        <p:sp>
          <p:nvSpPr>
            <p:cNvPr id="39" name="globe">
              <a:extLst>
                <a:ext uri="{FF2B5EF4-FFF2-40B4-BE49-F238E27FC236}">
                  <a16:creationId xmlns:a16="http://schemas.microsoft.com/office/drawing/2014/main" id="{84866DF6-CB2C-4E1A-95B0-9C3474F1E92B}"/>
                </a:ext>
              </a:extLst>
            </p:cNvPr>
            <p:cNvSpPr>
              <a:spLocks noChangeAspect="1" noEditPoints="1"/>
            </p:cNvSpPr>
            <p:nvPr/>
          </p:nvSpPr>
          <p:spPr bwMode="auto">
            <a:xfrm>
              <a:off x="1328211" y="2236378"/>
              <a:ext cx="1019702" cy="10231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B2929CBF-AC86-47FA-8800-76369BB1A5BC}"/>
              </a:ext>
            </a:extLst>
          </p:cNvPr>
          <p:cNvGrpSpPr/>
          <p:nvPr/>
        </p:nvGrpSpPr>
        <p:grpSpPr>
          <a:xfrm>
            <a:off x="4849757" y="2377732"/>
            <a:ext cx="2743200" cy="2365232"/>
            <a:chOff x="3389666" y="2377731"/>
            <a:chExt cx="2743200" cy="2365232"/>
          </a:xfrm>
        </p:grpSpPr>
        <p:sp>
          <p:nvSpPr>
            <p:cNvPr id="37" name="Rectangle 36">
              <a:extLst>
                <a:ext uri="{FF2B5EF4-FFF2-40B4-BE49-F238E27FC236}">
                  <a16:creationId xmlns:a16="http://schemas.microsoft.com/office/drawing/2014/main" id="{4E8F262B-7181-49DE-82E5-81C2FE45D040}"/>
                </a:ext>
              </a:extLst>
            </p:cNvPr>
            <p:cNvSpPr/>
            <p:nvPr/>
          </p:nvSpPr>
          <p:spPr>
            <a:xfrm>
              <a:off x="3389666" y="3819633"/>
              <a:ext cx="2743200" cy="92333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Domain, industry,</a:t>
              </a:r>
              <a:b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and regulatory expertise</a:t>
              </a:r>
            </a:p>
          </p:txBody>
        </p:sp>
        <p:sp>
          <p:nvSpPr>
            <p:cNvPr id="40" name="hand_3">
              <a:extLst>
                <a:ext uri="{FF2B5EF4-FFF2-40B4-BE49-F238E27FC236}">
                  <a16:creationId xmlns:a16="http://schemas.microsoft.com/office/drawing/2014/main" id="{69450A9D-5A6C-4147-A67A-B1BC233840C4}"/>
                </a:ext>
              </a:extLst>
            </p:cNvPr>
            <p:cNvSpPr>
              <a:spLocks noChangeAspect="1"/>
            </p:cNvSpPr>
            <p:nvPr/>
          </p:nvSpPr>
          <p:spPr bwMode="auto">
            <a:xfrm>
              <a:off x="4338553" y="2377731"/>
              <a:ext cx="845428" cy="740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2B5E8AEF-828D-4413-B0B3-DC12B505CBF0}"/>
              </a:ext>
            </a:extLst>
          </p:cNvPr>
          <p:cNvGrpSpPr/>
          <p:nvPr/>
        </p:nvGrpSpPr>
        <p:grpSpPr>
          <a:xfrm>
            <a:off x="8259657" y="2324244"/>
            <a:ext cx="2743200" cy="2418720"/>
            <a:chOff x="6312871" y="2324243"/>
            <a:chExt cx="2743200" cy="2418720"/>
          </a:xfrm>
        </p:grpSpPr>
        <p:sp>
          <p:nvSpPr>
            <p:cNvPr id="34" name="Rectangle 33">
              <a:extLst>
                <a:ext uri="{FF2B5EF4-FFF2-40B4-BE49-F238E27FC236}">
                  <a16:creationId xmlns:a16="http://schemas.microsoft.com/office/drawing/2014/main" id="{51E037E1-940C-4900-BD3F-1DF07EA46ABF}"/>
                </a:ext>
              </a:extLst>
            </p:cNvPr>
            <p:cNvSpPr/>
            <p:nvPr/>
          </p:nvSpPr>
          <p:spPr>
            <a:xfrm>
              <a:off x="6312871" y="3819633"/>
              <a:ext cx="2743200" cy="92333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Managing and operating Azure Stack on your behalf </a:t>
              </a:r>
            </a:p>
          </p:txBody>
        </p:sp>
        <p:sp>
          <p:nvSpPr>
            <p:cNvPr id="41" name="Processing_E9F5">
              <a:extLst>
                <a:ext uri="{FF2B5EF4-FFF2-40B4-BE49-F238E27FC236}">
                  <a16:creationId xmlns:a16="http://schemas.microsoft.com/office/drawing/2014/main" id="{0A65F1FE-8B3C-4752-9F38-3B9770B2AEF7}"/>
                </a:ext>
              </a:extLst>
            </p:cNvPr>
            <p:cNvSpPr>
              <a:spLocks noChangeAspect="1" noEditPoints="1"/>
            </p:cNvSpPr>
            <p:nvPr/>
          </p:nvSpPr>
          <p:spPr bwMode="auto">
            <a:xfrm>
              <a:off x="7197959" y="2324243"/>
              <a:ext cx="973026" cy="8474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26" name="Flowchart: Manual Input 2">
            <a:extLst>
              <a:ext uri="{FF2B5EF4-FFF2-40B4-BE49-F238E27FC236}">
                <a16:creationId xmlns:a16="http://schemas.microsoft.com/office/drawing/2014/main" id="{E30D1423-7A6B-4248-83A4-6D34268C60C7}"/>
              </a:ext>
            </a:extLst>
          </p:cNvPr>
          <p:cNvSpPr/>
          <p:nvPr/>
        </p:nvSpPr>
        <p:spPr bwMode="auto">
          <a:xfrm rot="10800000" flipV="1">
            <a:off x="-3307" y="5497514"/>
            <a:ext cx="12439781" cy="1211262"/>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Realizing Azure services everywhere</a:t>
            </a:r>
            <a:b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with Managed Service Provider solutions</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5011A3FB-A059-4280-8835-9FB9D04FBE1E}"/>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6627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500"/>
                                  </p:stCondLst>
                                  <p:childTnLst>
                                    <p:set>
                                      <p:cBhvr>
                                        <p:cTn id="9" dur="1" fill="hold">
                                          <p:stCondLst>
                                            <p:cond delay="0"/>
                                          </p:stCondLst>
                                        </p:cTn>
                                        <p:tgtEl>
                                          <p:spTgt spid="4150"/>
                                        </p:tgtEl>
                                        <p:attrNameLst>
                                          <p:attrName>style.visibility</p:attrName>
                                        </p:attrNameLst>
                                      </p:cBhvr>
                                      <p:to>
                                        <p:strVal val="visible"/>
                                      </p:to>
                                    </p:set>
                                    <p:animEffect transition="in" filter="fade">
                                      <p:cBhvr>
                                        <p:cTn id="10" dur="500"/>
                                        <p:tgtEl>
                                          <p:spTgt spid="41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500"/>
                                  </p:stCondLst>
                                  <p:childTnLst>
                                    <p:set>
                                      <p:cBhvr>
                                        <p:cTn id="27" dur="1" fill="hold">
                                          <p:stCondLst>
                                            <p:cond delay="0"/>
                                          </p:stCondLst>
                                        </p:cTn>
                                        <p:tgtEl>
                                          <p:spTgt spid="4136"/>
                                        </p:tgtEl>
                                        <p:attrNameLst>
                                          <p:attrName>style.visibility</p:attrName>
                                        </p:attrNameLst>
                                      </p:cBhvr>
                                      <p:to>
                                        <p:strVal val="visible"/>
                                      </p:to>
                                    </p:set>
                                    <p:animEffect transition="in" filter="fade">
                                      <p:cBhvr>
                                        <p:cTn id="28" dur="500"/>
                                        <p:tgtEl>
                                          <p:spTgt spid="4136"/>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50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25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35" presetClass="path" presetSubtype="0" decel="100000" fill="hold" nodeType="withEffect">
                                  <p:stCondLst>
                                    <p:cond delay="250"/>
                                  </p:stCondLst>
                                  <p:childTnLst>
                                    <p:animMotion origin="layout" path="M 4.13327E-6 4.81616E-6 L -0.03677 4.81616E-6 " pathEditMode="relative" rAng="0" ptsTypes="AA">
                                      <p:cBhvr>
                                        <p:cTn id="62" dur="500" spd="-100000" fill="hold"/>
                                        <p:tgtEl>
                                          <p:spTgt spid="42"/>
                                        </p:tgtEl>
                                        <p:attrNameLst>
                                          <p:attrName>ppt_x</p:attrName>
                                          <p:attrName>ppt_y</p:attrName>
                                        </p:attrNameLst>
                                      </p:cBhvr>
                                      <p:rCtr x="-1838" y="0"/>
                                    </p:animMotion>
                                  </p:childTnLst>
                                </p:cTn>
                              </p:par>
                              <p:par>
                                <p:cTn id="63" presetID="10" presetClass="entr" presetSubtype="0" fill="hold" nodeType="withEffect">
                                  <p:stCondLst>
                                    <p:cond delay="5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35" presetClass="path" presetSubtype="0" decel="100000" fill="hold" nodeType="withEffect">
                                  <p:stCondLst>
                                    <p:cond delay="500"/>
                                  </p:stCondLst>
                                  <p:childTnLst>
                                    <p:animMotion origin="layout" path="M 4.70258E-6 1.47072E-6 L -0.03677 1.47072E-6 " pathEditMode="relative" rAng="0" ptsTypes="AA">
                                      <p:cBhvr>
                                        <p:cTn id="67" dur="500" spd="-100000" fill="hold"/>
                                        <p:tgtEl>
                                          <p:spTgt spid="29"/>
                                        </p:tgtEl>
                                        <p:attrNameLst>
                                          <p:attrName>ppt_x</p:attrName>
                                          <p:attrName>ppt_y</p:attrName>
                                        </p:attrNameLst>
                                      </p:cBhvr>
                                      <p:rCtr x="-1838" y="0"/>
                                    </p:animMotion>
                                  </p:childTnLst>
                                </p:cTn>
                              </p:par>
                              <p:par>
                                <p:cTn id="68" presetID="10" presetClass="entr" presetSubtype="0" fill="hold" nodeType="withEffect">
                                  <p:stCondLst>
                                    <p:cond delay="75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35" presetClass="path" presetSubtype="0" decel="100000" fill="hold" nodeType="withEffect">
                                  <p:stCondLst>
                                    <p:cond delay="750"/>
                                  </p:stCondLst>
                                  <p:childTnLst>
                                    <p:animMotion origin="layout" path="M -4.72811E-6 -1.54335E-7 L -0.03676 -1.54335E-7 " pathEditMode="relative" rAng="0" ptsTypes="AA">
                                      <p:cBhvr>
                                        <p:cTn id="72" dur="500" spd="-100000" fill="hold"/>
                                        <p:tgtEl>
                                          <p:spTgt spid="28"/>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27CF4-A7C7-4FAA-A0CD-613490F2F9F0}"/>
              </a:ext>
            </a:extLst>
          </p:cNvPr>
          <p:cNvSpPr/>
          <p:nvPr/>
        </p:nvSpPr>
        <p:spPr bwMode="auto">
          <a:xfrm>
            <a:off x="-13406" y="2593035"/>
            <a:ext cx="12434947" cy="3753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5">
            <a:extLst>
              <a:ext uri="{FF2B5EF4-FFF2-40B4-BE49-F238E27FC236}">
                <a16:creationId xmlns:a16="http://schemas.microsoft.com/office/drawing/2014/main" id="{DEDF15F5-EFA3-4E08-BE68-CEF3E6F3B1C2}"/>
              </a:ext>
            </a:extLst>
          </p:cNvPr>
          <p:cNvSpPr txBox="1">
            <a:spLocks/>
          </p:cNvSpPr>
          <p:nvPr/>
        </p:nvSpPr>
        <p:spPr>
          <a:xfrm>
            <a:off x="190298" y="346734"/>
            <a:ext cx="11886192"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Integrated delivery experience</a:t>
            </a:r>
          </a:p>
        </p:txBody>
      </p:sp>
      <p:grpSp>
        <p:nvGrpSpPr>
          <p:cNvPr id="4" name="Group 3">
            <a:extLst>
              <a:ext uri="{FF2B5EF4-FFF2-40B4-BE49-F238E27FC236}">
                <a16:creationId xmlns:a16="http://schemas.microsoft.com/office/drawing/2014/main" id="{A3C6B007-0D4B-4768-8BEB-3E7E9ED72A02}"/>
              </a:ext>
            </a:extLst>
          </p:cNvPr>
          <p:cNvGrpSpPr/>
          <p:nvPr/>
        </p:nvGrpSpPr>
        <p:grpSpPr>
          <a:xfrm>
            <a:off x="238749" y="4040462"/>
            <a:ext cx="11789287" cy="1307410"/>
            <a:chOff x="335951" y="4804877"/>
            <a:chExt cx="11393740" cy="1282255"/>
          </a:xfrm>
          <a:solidFill>
            <a:schemeClr val="tx1"/>
          </a:solidFill>
        </p:grpSpPr>
        <p:grpSp>
          <p:nvGrpSpPr>
            <p:cNvPr id="5" name="Group 4">
              <a:extLst>
                <a:ext uri="{FF2B5EF4-FFF2-40B4-BE49-F238E27FC236}">
                  <a16:creationId xmlns:a16="http://schemas.microsoft.com/office/drawing/2014/main" id="{79A950BB-761B-4FA3-B2F6-0F5B48B54C04}"/>
                </a:ext>
              </a:extLst>
            </p:cNvPr>
            <p:cNvGrpSpPr/>
            <p:nvPr/>
          </p:nvGrpSpPr>
          <p:grpSpPr>
            <a:xfrm>
              <a:off x="335951" y="4969182"/>
              <a:ext cx="2426135" cy="1117950"/>
              <a:chOff x="634565" y="4969182"/>
              <a:chExt cx="2426135" cy="1117950"/>
            </a:xfrm>
            <a:grpFill/>
          </p:grpSpPr>
          <p:pic>
            <p:nvPicPr>
              <p:cNvPr id="8" name="Picture 7">
                <a:extLst>
                  <a:ext uri="{FF2B5EF4-FFF2-40B4-BE49-F238E27FC236}">
                    <a16:creationId xmlns:a16="http://schemas.microsoft.com/office/drawing/2014/main" id="{E68D2495-763D-4DEA-BD0B-14133A086B5C}"/>
                  </a:ext>
                </a:extLst>
              </p:cNvPr>
              <p:cNvPicPr preferRelativeResize="0">
                <a:picLocks noChangeAspect="1"/>
              </p:cNvPicPr>
              <p:nvPr/>
            </p:nvPicPr>
            <p:blipFill>
              <a:blip r:embed="rId3" cstate="email">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2041288" y="4969182"/>
                <a:ext cx="1019412" cy="429432"/>
              </a:xfrm>
              <a:prstGeom prst="rect">
                <a:avLst/>
              </a:prstGeom>
              <a:grpFill/>
            </p:spPr>
          </p:pic>
          <p:pic>
            <p:nvPicPr>
              <p:cNvPr id="9" name="Picture 8">
                <a:extLst>
                  <a:ext uri="{FF2B5EF4-FFF2-40B4-BE49-F238E27FC236}">
                    <a16:creationId xmlns:a16="http://schemas.microsoft.com/office/drawing/2014/main" id="{7E67B114-EEBB-4726-9935-E1E6C1B5B9E9}"/>
                  </a:ext>
                </a:extLst>
              </p:cNvPr>
              <p:cNvPicPr preferRelativeResize="0">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634565" y="5081717"/>
                <a:ext cx="1199236" cy="204363"/>
              </a:xfrm>
              <a:prstGeom prst="rect">
                <a:avLst/>
              </a:prstGeom>
              <a:grpFill/>
            </p:spPr>
          </p:pic>
          <p:pic>
            <p:nvPicPr>
              <p:cNvPr id="10" name="Picture 9">
                <a:extLst>
                  <a:ext uri="{FF2B5EF4-FFF2-40B4-BE49-F238E27FC236}">
                    <a16:creationId xmlns:a16="http://schemas.microsoft.com/office/drawing/2014/main" id="{105B1F1C-F8BB-457F-B213-F5611995ACF7}"/>
                  </a:ext>
                </a:extLst>
              </p:cNvPr>
              <p:cNvPicPr preferRelativeResize="0">
                <a:picLocks noChangeAspect="1"/>
              </p:cNvPicPr>
              <p:nvPr/>
            </p:nvPicPr>
            <p:blipFill>
              <a:blip r:embed="rId7" cstate="email">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85761" y="5652736"/>
                <a:ext cx="772260" cy="434396"/>
              </a:xfrm>
              <a:prstGeom prst="rect">
                <a:avLst/>
              </a:prstGeom>
              <a:grpFill/>
            </p:spPr>
          </p:pic>
          <p:pic>
            <p:nvPicPr>
              <p:cNvPr id="11" name="Picture 6" descr="https://upload.wikimedia.org/wikipedia/commons/thumb/b/b8/Lenovo_logo_2015.svg/2000px-Lenovo_logo_2015.svg.png">
                <a:extLst>
                  <a:ext uri="{FF2B5EF4-FFF2-40B4-BE49-F238E27FC236}">
                    <a16:creationId xmlns:a16="http://schemas.microsoft.com/office/drawing/2014/main" id="{F76E7469-C6E4-4B79-8CEC-7A140C1FE0D8}"/>
                  </a:ext>
                </a:extLst>
              </p:cNvPr>
              <p:cNvPicPr preferRelativeResize="0">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60341" y="5760391"/>
                <a:ext cx="1043354" cy="219086"/>
              </a:xfrm>
              <a:prstGeom prst="rect">
                <a:avLst/>
              </a:prstGeom>
              <a:grpFill/>
              <a:extLst/>
            </p:spPr>
          </p:pic>
        </p:grpSp>
        <p:sp>
          <p:nvSpPr>
            <p:cNvPr id="6" name="Rectangle 5">
              <a:extLst>
                <a:ext uri="{FF2B5EF4-FFF2-40B4-BE49-F238E27FC236}">
                  <a16:creationId xmlns:a16="http://schemas.microsoft.com/office/drawing/2014/main" id="{D2B6B807-D3B8-47E3-AB32-5EF79BFC1FC6}"/>
                </a:ext>
              </a:extLst>
            </p:cNvPr>
            <p:cNvSpPr/>
            <p:nvPr/>
          </p:nvSpPr>
          <p:spPr bwMode="auto">
            <a:xfrm>
              <a:off x="6099611" y="4804877"/>
              <a:ext cx="3191517"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Extension of Azure model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Receive one bill</a:t>
              </a:r>
            </a:p>
          </p:txBody>
        </p:sp>
        <p:sp>
          <p:nvSpPr>
            <p:cNvPr id="7" name="Rectangle 6">
              <a:extLst>
                <a:ext uri="{FF2B5EF4-FFF2-40B4-BE49-F238E27FC236}">
                  <a16:creationId xmlns:a16="http://schemas.microsoft.com/office/drawing/2014/main" id="{1A19951E-1FFD-45ED-BF7A-BE9436073078}"/>
                </a:ext>
              </a:extLst>
            </p:cNvPr>
            <p:cNvSpPr/>
            <p:nvPr/>
          </p:nvSpPr>
          <p:spPr bwMode="auto">
            <a:xfrm>
              <a:off x="9386541" y="4825570"/>
              <a:ext cx="2343150" cy="11734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Consistent support experience, no matter who you call</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Available in 46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geos initially</a:t>
              </a:r>
            </a:p>
          </p:txBody>
        </p:sp>
      </p:grpSp>
      <p:sp>
        <p:nvSpPr>
          <p:cNvPr id="13" name="Diamond 12">
            <a:extLst>
              <a:ext uri="{FF2B5EF4-FFF2-40B4-BE49-F238E27FC236}">
                <a16:creationId xmlns:a16="http://schemas.microsoft.com/office/drawing/2014/main" id="{8928DEA0-FB23-4209-967B-72A561BA26F2}"/>
              </a:ext>
            </a:extLst>
          </p:cNvPr>
          <p:cNvSpPr/>
          <p:nvPr/>
        </p:nvSpPr>
        <p:spPr bwMode="auto">
          <a:xfrm>
            <a:off x="195209" y="1238250"/>
            <a:ext cx="2726664" cy="2730960"/>
          </a:xfrm>
          <a:prstGeom prst="diamond">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412">
            <a:extLst>
              <a:ext uri="{FF2B5EF4-FFF2-40B4-BE49-F238E27FC236}">
                <a16:creationId xmlns:a16="http://schemas.microsoft.com/office/drawing/2014/main" id="{0C7E869B-C5C0-436E-9599-564D9C87DFDE}"/>
              </a:ext>
            </a:extLst>
          </p:cNvPr>
          <p:cNvSpPr>
            <a:spLocks noChangeAspect="1" noEditPoints="1"/>
          </p:cNvSpPr>
          <p:nvPr/>
        </p:nvSpPr>
        <p:spPr bwMode="auto">
          <a:xfrm>
            <a:off x="1296720" y="2075873"/>
            <a:ext cx="523642" cy="544870"/>
          </a:xfrm>
          <a:custGeom>
            <a:avLst/>
            <a:gdLst>
              <a:gd name="T0" fmla="*/ 65 w 306"/>
              <a:gd name="T1" fmla="*/ 227 h 319"/>
              <a:gd name="T2" fmla="*/ 71 w 306"/>
              <a:gd name="T3" fmla="*/ 191 h 319"/>
              <a:gd name="T4" fmla="*/ 124 w 306"/>
              <a:gd name="T5" fmla="*/ 243 h 319"/>
              <a:gd name="T6" fmla="*/ 125 w 306"/>
              <a:gd name="T7" fmla="*/ 285 h 319"/>
              <a:gd name="T8" fmla="*/ 90 w 306"/>
              <a:gd name="T9" fmla="*/ 319 h 319"/>
              <a:gd name="T10" fmla="*/ 49 w 306"/>
              <a:gd name="T11" fmla="*/ 286 h 319"/>
              <a:gd name="T12" fmla="*/ 0 w 306"/>
              <a:gd name="T13" fmla="*/ 202 h 319"/>
              <a:gd name="T14" fmla="*/ 0 w 306"/>
              <a:gd name="T15" fmla="*/ 124 h 319"/>
              <a:gd name="T16" fmla="*/ 28 w 306"/>
              <a:gd name="T17" fmla="*/ 146 h 319"/>
              <a:gd name="T18" fmla="*/ 28 w 306"/>
              <a:gd name="T19" fmla="*/ 190 h 319"/>
              <a:gd name="T20" fmla="*/ 96 w 306"/>
              <a:gd name="T21" fmla="*/ 258 h 319"/>
              <a:gd name="T22" fmla="*/ 241 w 306"/>
              <a:gd name="T23" fmla="*/ 227 h 319"/>
              <a:gd name="T24" fmla="*/ 235 w 306"/>
              <a:gd name="T25" fmla="*/ 191 h 319"/>
              <a:gd name="T26" fmla="*/ 182 w 306"/>
              <a:gd name="T27" fmla="*/ 243 h 319"/>
              <a:gd name="T28" fmla="*/ 181 w 306"/>
              <a:gd name="T29" fmla="*/ 285 h 319"/>
              <a:gd name="T30" fmla="*/ 216 w 306"/>
              <a:gd name="T31" fmla="*/ 319 h 319"/>
              <a:gd name="T32" fmla="*/ 256 w 306"/>
              <a:gd name="T33" fmla="*/ 286 h 319"/>
              <a:gd name="T34" fmla="*/ 306 w 306"/>
              <a:gd name="T35" fmla="*/ 202 h 319"/>
              <a:gd name="T36" fmla="*/ 306 w 306"/>
              <a:gd name="T37" fmla="*/ 124 h 319"/>
              <a:gd name="T38" fmla="*/ 278 w 306"/>
              <a:gd name="T39" fmla="*/ 146 h 319"/>
              <a:gd name="T40" fmla="*/ 278 w 306"/>
              <a:gd name="T41" fmla="*/ 190 h 319"/>
              <a:gd name="T42" fmla="*/ 210 w 306"/>
              <a:gd name="T43" fmla="*/ 258 h 319"/>
              <a:gd name="T44" fmla="*/ 155 w 306"/>
              <a:gd name="T45" fmla="*/ 182 h 319"/>
              <a:gd name="T46" fmla="*/ 246 w 306"/>
              <a:gd name="T47" fmla="*/ 91 h 319"/>
              <a:gd name="T48" fmla="*/ 155 w 306"/>
              <a:gd name="T49" fmla="*/ 0 h 319"/>
              <a:gd name="T50" fmla="*/ 64 w 306"/>
              <a:gd name="T51" fmla="*/ 91 h 319"/>
              <a:gd name="T52" fmla="*/ 155 w 306"/>
              <a:gd name="T53" fmla="*/ 18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319">
                <a:moveTo>
                  <a:pt x="65" y="227"/>
                </a:moveTo>
                <a:cubicBezTo>
                  <a:pt x="65" y="227"/>
                  <a:pt x="56" y="206"/>
                  <a:pt x="71" y="191"/>
                </a:cubicBezTo>
                <a:cubicBezTo>
                  <a:pt x="124" y="243"/>
                  <a:pt x="124" y="243"/>
                  <a:pt x="124" y="243"/>
                </a:cubicBezTo>
                <a:cubicBezTo>
                  <a:pt x="125" y="285"/>
                  <a:pt x="125" y="285"/>
                  <a:pt x="125" y="285"/>
                </a:cubicBezTo>
                <a:cubicBezTo>
                  <a:pt x="125" y="304"/>
                  <a:pt x="109" y="319"/>
                  <a:pt x="90" y="319"/>
                </a:cubicBezTo>
                <a:cubicBezTo>
                  <a:pt x="71" y="319"/>
                  <a:pt x="56" y="300"/>
                  <a:pt x="49" y="286"/>
                </a:cubicBezTo>
                <a:cubicBezTo>
                  <a:pt x="49" y="285"/>
                  <a:pt x="0" y="202"/>
                  <a:pt x="0" y="202"/>
                </a:cubicBezTo>
                <a:cubicBezTo>
                  <a:pt x="0" y="124"/>
                  <a:pt x="0" y="124"/>
                  <a:pt x="0" y="124"/>
                </a:cubicBezTo>
                <a:cubicBezTo>
                  <a:pt x="0" y="124"/>
                  <a:pt x="28" y="123"/>
                  <a:pt x="28" y="146"/>
                </a:cubicBezTo>
                <a:cubicBezTo>
                  <a:pt x="28" y="169"/>
                  <a:pt x="28" y="190"/>
                  <a:pt x="28" y="190"/>
                </a:cubicBezTo>
                <a:cubicBezTo>
                  <a:pt x="96" y="258"/>
                  <a:pt x="96" y="258"/>
                  <a:pt x="96" y="258"/>
                </a:cubicBezTo>
                <a:moveTo>
                  <a:pt x="241" y="227"/>
                </a:moveTo>
                <a:cubicBezTo>
                  <a:pt x="241" y="227"/>
                  <a:pt x="250" y="206"/>
                  <a:pt x="235" y="191"/>
                </a:cubicBezTo>
                <a:cubicBezTo>
                  <a:pt x="182" y="243"/>
                  <a:pt x="182" y="243"/>
                  <a:pt x="182" y="243"/>
                </a:cubicBezTo>
                <a:cubicBezTo>
                  <a:pt x="181" y="285"/>
                  <a:pt x="181" y="285"/>
                  <a:pt x="181" y="285"/>
                </a:cubicBezTo>
                <a:cubicBezTo>
                  <a:pt x="181" y="304"/>
                  <a:pt x="197" y="319"/>
                  <a:pt x="216" y="319"/>
                </a:cubicBezTo>
                <a:cubicBezTo>
                  <a:pt x="235" y="319"/>
                  <a:pt x="250" y="300"/>
                  <a:pt x="256" y="286"/>
                </a:cubicBezTo>
                <a:cubicBezTo>
                  <a:pt x="257" y="285"/>
                  <a:pt x="306" y="202"/>
                  <a:pt x="306" y="202"/>
                </a:cubicBezTo>
                <a:cubicBezTo>
                  <a:pt x="306" y="124"/>
                  <a:pt x="306" y="124"/>
                  <a:pt x="306" y="124"/>
                </a:cubicBezTo>
                <a:cubicBezTo>
                  <a:pt x="306" y="124"/>
                  <a:pt x="278" y="123"/>
                  <a:pt x="278" y="146"/>
                </a:cubicBezTo>
                <a:cubicBezTo>
                  <a:pt x="278" y="169"/>
                  <a:pt x="278" y="190"/>
                  <a:pt x="278" y="190"/>
                </a:cubicBezTo>
                <a:cubicBezTo>
                  <a:pt x="210" y="258"/>
                  <a:pt x="210" y="258"/>
                  <a:pt x="210" y="258"/>
                </a:cubicBezTo>
                <a:moveTo>
                  <a:pt x="155" y="182"/>
                </a:moveTo>
                <a:cubicBezTo>
                  <a:pt x="205" y="182"/>
                  <a:pt x="246" y="141"/>
                  <a:pt x="246" y="91"/>
                </a:cubicBezTo>
                <a:cubicBezTo>
                  <a:pt x="246" y="41"/>
                  <a:pt x="205" y="0"/>
                  <a:pt x="155" y="0"/>
                </a:cubicBezTo>
                <a:cubicBezTo>
                  <a:pt x="105" y="0"/>
                  <a:pt x="64" y="41"/>
                  <a:pt x="64" y="91"/>
                </a:cubicBezTo>
                <a:cubicBezTo>
                  <a:pt x="64" y="141"/>
                  <a:pt x="105" y="182"/>
                  <a:pt x="155" y="182"/>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4DB46F90-1491-491E-8EF3-1817479E6202}"/>
              </a:ext>
            </a:extLst>
          </p:cNvPr>
          <p:cNvSpPr/>
          <p:nvPr/>
        </p:nvSpPr>
        <p:spPr>
          <a:xfrm>
            <a:off x="755251" y="2690484"/>
            <a:ext cx="1606579" cy="535531"/>
          </a:xfrm>
          <a:prstGeom prst="rect">
            <a:avLst/>
          </a:prstGeom>
        </p:spPr>
        <p:txBody>
          <a:bodyPr wrap="square">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systems</a:t>
            </a:r>
          </a:p>
        </p:txBody>
      </p:sp>
      <p:sp>
        <p:nvSpPr>
          <p:cNvPr id="17" name="Diamond 16">
            <a:extLst>
              <a:ext uri="{FF2B5EF4-FFF2-40B4-BE49-F238E27FC236}">
                <a16:creationId xmlns:a16="http://schemas.microsoft.com/office/drawing/2014/main" id="{B5BD949B-522B-429E-951C-9880B9429D6E}"/>
              </a:ext>
            </a:extLst>
          </p:cNvPr>
          <p:cNvSpPr/>
          <p:nvPr/>
        </p:nvSpPr>
        <p:spPr bwMode="auto">
          <a:xfrm>
            <a:off x="3303002" y="1238250"/>
            <a:ext cx="2726668" cy="2730964"/>
          </a:xfrm>
          <a:prstGeom prst="diamond">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369">
            <a:extLst>
              <a:ext uri="{FF2B5EF4-FFF2-40B4-BE49-F238E27FC236}">
                <a16:creationId xmlns:a16="http://schemas.microsoft.com/office/drawing/2014/main" id="{A947FE53-12B2-4BF3-9976-F8624DD0AF03}"/>
              </a:ext>
            </a:extLst>
          </p:cNvPr>
          <p:cNvSpPr>
            <a:spLocks noChangeAspect="1" noEditPoints="1"/>
          </p:cNvSpPr>
          <p:nvPr/>
        </p:nvSpPr>
        <p:spPr bwMode="auto">
          <a:xfrm>
            <a:off x="4367601" y="1978513"/>
            <a:ext cx="597471" cy="597473"/>
          </a:xfrm>
          <a:custGeom>
            <a:avLst/>
            <a:gdLst>
              <a:gd name="T0" fmla="*/ 83 w 314"/>
              <a:gd name="T1" fmla="*/ 18 h 314"/>
              <a:gd name="T2" fmla="*/ 157 w 314"/>
              <a:gd name="T3" fmla="*/ 0 h 314"/>
              <a:gd name="T4" fmla="*/ 314 w 314"/>
              <a:gd name="T5" fmla="*/ 157 h 314"/>
              <a:gd name="T6" fmla="*/ 157 w 314"/>
              <a:gd name="T7" fmla="*/ 314 h 314"/>
              <a:gd name="T8" fmla="*/ 0 w 314"/>
              <a:gd name="T9" fmla="*/ 157 h 314"/>
              <a:gd name="T10" fmla="*/ 56 w 314"/>
              <a:gd name="T11" fmla="*/ 36 h 314"/>
              <a:gd name="T12" fmla="*/ 51 w 314"/>
              <a:gd name="T13" fmla="*/ 80 h 314"/>
              <a:gd name="T14" fmla="*/ 57 w 314"/>
              <a:gd name="T15" fmla="*/ 36 h 314"/>
              <a:gd name="T16" fmla="*/ 13 w 314"/>
              <a:gd name="T17" fmla="*/ 31 h 314"/>
              <a:gd name="T18" fmla="*/ 157 w 314"/>
              <a:gd name="T19" fmla="*/ 49 h 314"/>
              <a:gd name="T20" fmla="*/ 157 w 314"/>
              <a:gd name="T21" fmla="*/ 157 h 314"/>
              <a:gd name="T22" fmla="*/ 265 w 314"/>
              <a:gd name="T2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4">
                <a:moveTo>
                  <a:pt x="83" y="18"/>
                </a:moveTo>
                <a:cubicBezTo>
                  <a:pt x="105" y="6"/>
                  <a:pt x="130" y="0"/>
                  <a:pt x="157" y="0"/>
                </a:cubicBezTo>
                <a:cubicBezTo>
                  <a:pt x="244" y="0"/>
                  <a:pt x="314" y="70"/>
                  <a:pt x="314" y="157"/>
                </a:cubicBezTo>
                <a:cubicBezTo>
                  <a:pt x="314" y="244"/>
                  <a:pt x="244" y="314"/>
                  <a:pt x="157" y="314"/>
                </a:cubicBezTo>
                <a:cubicBezTo>
                  <a:pt x="70" y="314"/>
                  <a:pt x="0" y="244"/>
                  <a:pt x="0" y="157"/>
                </a:cubicBezTo>
                <a:cubicBezTo>
                  <a:pt x="0" y="108"/>
                  <a:pt x="22" y="65"/>
                  <a:pt x="56" y="36"/>
                </a:cubicBezTo>
                <a:moveTo>
                  <a:pt x="51" y="80"/>
                </a:moveTo>
                <a:cubicBezTo>
                  <a:pt x="57" y="36"/>
                  <a:pt x="57" y="36"/>
                  <a:pt x="57" y="36"/>
                </a:cubicBezTo>
                <a:cubicBezTo>
                  <a:pt x="13" y="31"/>
                  <a:pt x="13" y="31"/>
                  <a:pt x="13" y="31"/>
                </a:cubicBezTo>
                <a:moveTo>
                  <a:pt x="157" y="49"/>
                </a:moveTo>
                <a:cubicBezTo>
                  <a:pt x="157" y="157"/>
                  <a:pt x="157" y="157"/>
                  <a:pt x="157" y="157"/>
                </a:cubicBezTo>
                <a:cubicBezTo>
                  <a:pt x="265" y="157"/>
                  <a:pt x="265" y="157"/>
                  <a:pt x="265" y="157"/>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7B53DCC-995D-4998-900F-64E34EBC2239}"/>
              </a:ext>
            </a:extLst>
          </p:cNvPr>
          <p:cNvSpPr/>
          <p:nvPr/>
        </p:nvSpPr>
        <p:spPr>
          <a:xfrm>
            <a:off x="3749887" y="2690484"/>
            <a:ext cx="1875152" cy="74339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Fast to deploy</a:t>
            </a:r>
          </a:p>
        </p:txBody>
      </p:sp>
      <p:sp>
        <p:nvSpPr>
          <p:cNvPr id="21" name="Diamond 20">
            <a:extLst>
              <a:ext uri="{FF2B5EF4-FFF2-40B4-BE49-F238E27FC236}">
                <a16:creationId xmlns:a16="http://schemas.microsoft.com/office/drawing/2014/main" id="{BB5B8998-0415-430B-A0FF-F582AB8B3626}"/>
              </a:ext>
            </a:extLst>
          </p:cNvPr>
          <p:cNvSpPr/>
          <p:nvPr/>
        </p:nvSpPr>
        <p:spPr bwMode="auto">
          <a:xfrm>
            <a:off x="6410800" y="1238250"/>
            <a:ext cx="2726668" cy="2730964"/>
          </a:xfrm>
          <a:prstGeom prst="diamond">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420DDC27-233F-4018-8580-5560404CC33F}"/>
              </a:ext>
            </a:extLst>
          </p:cNvPr>
          <p:cNvGrpSpPr/>
          <p:nvPr/>
        </p:nvGrpSpPr>
        <p:grpSpPr>
          <a:xfrm>
            <a:off x="7547490" y="2027322"/>
            <a:ext cx="453288" cy="578319"/>
            <a:chOff x="10932129" y="3190849"/>
            <a:chExt cx="555625" cy="708883"/>
          </a:xfrm>
        </p:grpSpPr>
        <p:sp>
          <p:nvSpPr>
            <p:cNvPr id="24" name="Freeform 237">
              <a:extLst>
                <a:ext uri="{FF2B5EF4-FFF2-40B4-BE49-F238E27FC236}">
                  <a16:creationId xmlns:a16="http://schemas.microsoft.com/office/drawing/2014/main" id="{CA7716CD-596C-4531-BF3E-46A1375A6943}"/>
                </a:ext>
              </a:extLst>
            </p:cNvPr>
            <p:cNvSpPr>
              <a:spLocks noChangeAspect="1" noEditPoints="1"/>
            </p:cNvSpPr>
            <p:nvPr/>
          </p:nvSpPr>
          <p:spPr bwMode="auto">
            <a:xfrm>
              <a:off x="11008803" y="3190849"/>
              <a:ext cx="402275" cy="383906"/>
            </a:xfrm>
            <a:custGeom>
              <a:avLst/>
              <a:gdLst>
                <a:gd name="T0" fmla="*/ 38 w 301"/>
                <a:gd name="T1" fmla="*/ 223 h 287"/>
                <a:gd name="T2" fmla="*/ 14 w 301"/>
                <a:gd name="T3" fmla="*/ 144 h 287"/>
                <a:gd name="T4" fmla="*/ 157 w 301"/>
                <a:gd name="T5" fmla="*/ 0 h 287"/>
                <a:gd name="T6" fmla="*/ 301 w 301"/>
                <a:gd name="T7" fmla="*/ 144 h 287"/>
                <a:gd name="T8" fmla="*/ 157 w 301"/>
                <a:gd name="T9" fmla="*/ 287 h 287"/>
                <a:gd name="T10" fmla="*/ 76 w 301"/>
                <a:gd name="T11" fmla="*/ 262 h 287"/>
                <a:gd name="T12" fmla="*/ 0 w 301"/>
                <a:gd name="T13" fmla="*/ 209 h 287"/>
                <a:gd name="T14" fmla="*/ 38 w 301"/>
                <a:gd name="T15" fmla="*/ 223 h 287"/>
                <a:gd name="T16" fmla="*/ 52 w 301"/>
                <a:gd name="T17" fmla="*/ 185 h 287"/>
                <a:gd name="T18" fmla="*/ 120 w 301"/>
                <a:gd name="T19" fmla="*/ 186 h 287"/>
                <a:gd name="T20" fmla="*/ 176 w 301"/>
                <a:gd name="T21" fmla="*/ 186 h 287"/>
                <a:gd name="T22" fmla="*/ 196 w 301"/>
                <a:gd name="T23" fmla="*/ 166 h 287"/>
                <a:gd name="T24" fmla="*/ 176 w 301"/>
                <a:gd name="T25" fmla="*/ 145 h 287"/>
                <a:gd name="T26" fmla="*/ 141 w 301"/>
                <a:gd name="T27" fmla="*/ 144 h 287"/>
                <a:gd name="T28" fmla="*/ 120 w 301"/>
                <a:gd name="T29" fmla="*/ 124 h 287"/>
                <a:gd name="T30" fmla="*/ 141 w 301"/>
                <a:gd name="T31" fmla="*/ 103 h 287"/>
                <a:gd name="T32" fmla="*/ 195 w 301"/>
                <a:gd name="T33" fmla="*/ 103 h 287"/>
                <a:gd name="T34" fmla="*/ 158 w 301"/>
                <a:gd name="T35" fmla="*/ 76 h 287"/>
                <a:gd name="T36" fmla="*/ 158 w 301"/>
                <a:gd name="T37"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7">
                  <a:moveTo>
                    <a:pt x="38" y="223"/>
                  </a:moveTo>
                  <a:cubicBezTo>
                    <a:pt x="23" y="200"/>
                    <a:pt x="14" y="173"/>
                    <a:pt x="14" y="144"/>
                  </a:cubicBezTo>
                  <a:cubicBezTo>
                    <a:pt x="14" y="64"/>
                    <a:pt x="78" y="0"/>
                    <a:pt x="157" y="0"/>
                  </a:cubicBezTo>
                  <a:cubicBezTo>
                    <a:pt x="236" y="0"/>
                    <a:pt x="301" y="64"/>
                    <a:pt x="301" y="144"/>
                  </a:cubicBezTo>
                  <a:cubicBezTo>
                    <a:pt x="301" y="223"/>
                    <a:pt x="236" y="287"/>
                    <a:pt x="157" y="287"/>
                  </a:cubicBezTo>
                  <a:cubicBezTo>
                    <a:pt x="127" y="287"/>
                    <a:pt x="99" y="278"/>
                    <a:pt x="76" y="262"/>
                  </a:cubicBezTo>
                  <a:moveTo>
                    <a:pt x="0" y="209"/>
                  </a:moveTo>
                  <a:cubicBezTo>
                    <a:pt x="38" y="223"/>
                    <a:pt x="38" y="223"/>
                    <a:pt x="38" y="223"/>
                  </a:cubicBezTo>
                  <a:cubicBezTo>
                    <a:pt x="52" y="185"/>
                    <a:pt x="52" y="185"/>
                    <a:pt x="52" y="185"/>
                  </a:cubicBezTo>
                  <a:moveTo>
                    <a:pt x="120" y="186"/>
                  </a:moveTo>
                  <a:cubicBezTo>
                    <a:pt x="176" y="186"/>
                    <a:pt x="176" y="186"/>
                    <a:pt x="176" y="186"/>
                  </a:cubicBezTo>
                  <a:cubicBezTo>
                    <a:pt x="187" y="186"/>
                    <a:pt x="196" y="177"/>
                    <a:pt x="196" y="166"/>
                  </a:cubicBezTo>
                  <a:cubicBezTo>
                    <a:pt x="196" y="154"/>
                    <a:pt x="187" y="145"/>
                    <a:pt x="176" y="145"/>
                  </a:cubicBezTo>
                  <a:cubicBezTo>
                    <a:pt x="141" y="144"/>
                    <a:pt x="141" y="144"/>
                    <a:pt x="141" y="144"/>
                  </a:cubicBezTo>
                  <a:cubicBezTo>
                    <a:pt x="130" y="144"/>
                    <a:pt x="120" y="135"/>
                    <a:pt x="120" y="124"/>
                  </a:cubicBezTo>
                  <a:cubicBezTo>
                    <a:pt x="120" y="113"/>
                    <a:pt x="130" y="103"/>
                    <a:pt x="141" y="103"/>
                  </a:cubicBezTo>
                  <a:cubicBezTo>
                    <a:pt x="195" y="103"/>
                    <a:pt x="195" y="103"/>
                    <a:pt x="195" y="103"/>
                  </a:cubicBezTo>
                  <a:moveTo>
                    <a:pt x="158" y="76"/>
                  </a:moveTo>
                  <a:cubicBezTo>
                    <a:pt x="158" y="214"/>
                    <a:pt x="158" y="214"/>
                    <a:pt x="158" y="214"/>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416">
              <a:extLst>
                <a:ext uri="{FF2B5EF4-FFF2-40B4-BE49-F238E27FC236}">
                  <a16:creationId xmlns:a16="http://schemas.microsoft.com/office/drawing/2014/main" id="{FA09135C-586C-4526-B1B1-F3CC8158F50B}"/>
                </a:ext>
              </a:extLst>
            </p:cNvPr>
            <p:cNvSpPr>
              <a:spLocks noChangeAspect="1"/>
            </p:cNvSpPr>
            <p:nvPr/>
          </p:nvSpPr>
          <p:spPr bwMode="auto">
            <a:xfrm>
              <a:off x="10932129" y="3623164"/>
              <a:ext cx="555625" cy="276568"/>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solidFill>
              <a:srgbClr val="002050"/>
            </a:solidFill>
            <a:ln w="25400" cap="flat">
              <a:solidFill>
                <a:schemeClr val="tx1"/>
              </a:solidFill>
              <a:prstDash val="solid"/>
              <a:miter lim="800000"/>
              <a:headEnd/>
              <a:tailEnd/>
            </a:ln>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3B0ECC3A-09DA-429F-B6A8-E55A37621A22}"/>
              </a:ext>
            </a:extLst>
          </p:cNvPr>
          <p:cNvSpPr/>
          <p:nvPr/>
        </p:nvSpPr>
        <p:spPr>
          <a:xfrm>
            <a:off x="6752990" y="2690484"/>
            <a:ext cx="2042288" cy="39692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Pay-as-you-use</a:t>
            </a:r>
          </a:p>
        </p:txBody>
      </p:sp>
      <p:sp>
        <p:nvSpPr>
          <p:cNvPr id="27" name="Diamond 26">
            <a:extLst>
              <a:ext uri="{FF2B5EF4-FFF2-40B4-BE49-F238E27FC236}">
                <a16:creationId xmlns:a16="http://schemas.microsoft.com/office/drawing/2014/main" id="{AC00B46D-9B1D-4FA6-8DEE-42E45CB5CAAC}"/>
              </a:ext>
            </a:extLst>
          </p:cNvPr>
          <p:cNvSpPr/>
          <p:nvPr/>
        </p:nvSpPr>
        <p:spPr bwMode="auto">
          <a:xfrm>
            <a:off x="9518596" y="1238249"/>
            <a:ext cx="2726668" cy="2730964"/>
          </a:xfrm>
          <a:prstGeom prst="diamond">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EBC1D70E-ED6A-44C2-BBCA-2D2AEC4AA06D}"/>
              </a:ext>
            </a:extLst>
          </p:cNvPr>
          <p:cNvSpPr/>
          <p:nvPr/>
        </p:nvSpPr>
        <p:spPr>
          <a:xfrm>
            <a:off x="10050565" y="2690484"/>
            <a:ext cx="1702842" cy="45132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Integrated support, broadly available</a:t>
            </a:r>
          </a:p>
        </p:txBody>
      </p:sp>
      <p:sp>
        <p:nvSpPr>
          <p:cNvPr id="29" name="Freeform 33">
            <a:extLst>
              <a:ext uri="{FF2B5EF4-FFF2-40B4-BE49-F238E27FC236}">
                <a16:creationId xmlns:a16="http://schemas.microsoft.com/office/drawing/2014/main" id="{C4B26331-3F61-49A2-903B-AAC1AA90F232}"/>
              </a:ext>
            </a:extLst>
          </p:cNvPr>
          <p:cNvSpPr>
            <a:spLocks noEditPoints="1"/>
          </p:cNvSpPr>
          <p:nvPr/>
        </p:nvSpPr>
        <p:spPr bwMode="auto">
          <a:xfrm rot="18488802">
            <a:off x="10521143" y="1968834"/>
            <a:ext cx="721574" cy="455242"/>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6F5C02D2-B1A3-4F0A-9C27-C86D194ED2B9}"/>
              </a:ext>
            </a:extLst>
          </p:cNvPr>
          <p:cNvGrpSpPr/>
          <p:nvPr/>
        </p:nvGrpSpPr>
        <p:grpSpPr>
          <a:xfrm>
            <a:off x="3112439" y="2513225"/>
            <a:ext cx="6215592" cy="4174783"/>
            <a:chOff x="3048000" y="2654300"/>
            <a:chExt cx="6096000" cy="4203699"/>
          </a:xfrm>
        </p:grpSpPr>
        <p:cxnSp>
          <p:nvCxnSpPr>
            <p:cNvPr id="31" name="Straight Connector 30">
              <a:extLst>
                <a:ext uri="{FF2B5EF4-FFF2-40B4-BE49-F238E27FC236}">
                  <a16:creationId xmlns:a16="http://schemas.microsoft.com/office/drawing/2014/main" id="{6002C3CB-F194-454B-B8DE-2AF106AB8E02}"/>
                </a:ext>
              </a:extLst>
            </p:cNvPr>
            <p:cNvCxnSpPr>
              <a:cxnSpLocks/>
            </p:cNvCxnSpPr>
            <p:nvPr/>
          </p:nvCxnSpPr>
          <p:spPr>
            <a:xfrm>
              <a:off x="9144000" y="2654300"/>
              <a:ext cx="0" cy="420369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D53B9F-DD0A-4FC0-A246-30535C63DF7D}"/>
                </a:ext>
              </a:extLst>
            </p:cNvPr>
            <p:cNvCxnSpPr>
              <a:cxnSpLocks/>
            </p:cNvCxnSpPr>
            <p:nvPr/>
          </p:nvCxnSpPr>
          <p:spPr>
            <a:xfrm>
              <a:off x="3048000" y="2654300"/>
              <a:ext cx="0" cy="420369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6CFA5-ABB5-46D1-AEE7-CFB4E9B80C8C}"/>
                </a:ext>
              </a:extLst>
            </p:cNvPr>
            <p:cNvCxnSpPr>
              <a:cxnSpLocks/>
            </p:cNvCxnSpPr>
            <p:nvPr/>
          </p:nvCxnSpPr>
          <p:spPr>
            <a:xfrm>
              <a:off x="6096000" y="2654300"/>
              <a:ext cx="0" cy="420369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CE86B16-7C41-408D-8E96-8D3889549A51}"/>
              </a:ext>
            </a:extLst>
          </p:cNvPr>
          <p:cNvSpPr/>
          <p:nvPr/>
        </p:nvSpPr>
        <p:spPr bwMode="auto">
          <a:xfrm>
            <a:off x="3308387" y="4038759"/>
            <a:ext cx="2836843" cy="119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Get up and running quickly</a:t>
            </a:r>
          </a:p>
          <a:p>
            <a:pPr marL="0" marR="0" lvl="0" indent="0" algn="ctr" defTabSz="950481"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Deliver 100s of VMs initially (and grow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over time)</a:t>
            </a:r>
          </a:p>
        </p:txBody>
      </p:sp>
      <p:sp>
        <p:nvSpPr>
          <p:cNvPr id="35" name="Rectangle 34">
            <a:extLst>
              <a:ext uri="{FF2B5EF4-FFF2-40B4-BE49-F238E27FC236}">
                <a16:creationId xmlns:a16="http://schemas.microsoft.com/office/drawing/2014/main" id="{44AC3EB8-F6ED-47C4-BC4F-E2E9AF2D80E8}"/>
              </a:ext>
            </a:extLst>
          </p:cNvPr>
          <p:cNvSpPr/>
          <p:nvPr/>
        </p:nvSpPr>
        <p:spPr bwMode="auto">
          <a:xfrm>
            <a:off x="1764" y="6362132"/>
            <a:ext cx="12432948" cy="6323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Roadmap</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Cisco systems are ready to order as of September 2017.  Huawei integrated systems will be available in Q1 CY18. </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6" name="Group 35">
            <a:extLst>
              <a:ext uri="{FF2B5EF4-FFF2-40B4-BE49-F238E27FC236}">
                <a16:creationId xmlns:a16="http://schemas.microsoft.com/office/drawing/2014/main" id="{E50C144F-B26B-441C-AA14-720EBD8930FF}"/>
              </a:ext>
            </a:extLst>
          </p:cNvPr>
          <p:cNvGrpSpPr/>
          <p:nvPr/>
        </p:nvGrpSpPr>
        <p:grpSpPr>
          <a:xfrm>
            <a:off x="257691" y="5552326"/>
            <a:ext cx="1219604" cy="295016"/>
            <a:chOff x="610183" y="5489129"/>
            <a:chExt cx="1402767" cy="339322"/>
          </a:xfrm>
        </p:grpSpPr>
        <p:pic>
          <p:nvPicPr>
            <p:cNvPr id="37" name="Picture 36">
              <a:extLst>
                <a:ext uri="{FF2B5EF4-FFF2-40B4-BE49-F238E27FC236}">
                  <a16:creationId xmlns:a16="http://schemas.microsoft.com/office/drawing/2014/main" id="{805BBE67-5E54-43DB-9ADA-10C67A5617D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2110"/>
            <a:stretch/>
          </p:blipFill>
          <p:spPr>
            <a:xfrm>
              <a:off x="1073173" y="5495478"/>
              <a:ext cx="939777" cy="332973"/>
            </a:xfrm>
            <a:prstGeom prst="rect">
              <a:avLst/>
            </a:prstGeom>
          </p:spPr>
        </p:pic>
        <p:pic>
          <p:nvPicPr>
            <p:cNvPr id="38" name="Picture 37">
              <a:extLst>
                <a:ext uri="{FF2B5EF4-FFF2-40B4-BE49-F238E27FC236}">
                  <a16:creationId xmlns:a16="http://schemas.microsoft.com/office/drawing/2014/main" id="{CAE277A9-6570-488A-998C-9765B8B79D5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10183" y="5489129"/>
              <a:ext cx="462991" cy="332440"/>
            </a:xfrm>
            <a:prstGeom prst="rect">
              <a:avLst/>
            </a:prstGeom>
          </p:spPr>
        </p:pic>
      </p:grpSp>
      <p:pic>
        <p:nvPicPr>
          <p:cNvPr id="1026" name="Picture 2" descr="Image result for wortmann ag logo png">
            <a:extLst>
              <a:ext uri="{FF2B5EF4-FFF2-40B4-BE49-F238E27FC236}">
                <a16:creationId xmlns:a16="http://schemas.microsoft.com/office/drawing/2014/main" id="{21291DDF-BA3E-4B2A-9C4A-8B0EE9A0934E}"/>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04244" y="5634572"/>
            <a:ext cx="1331412" cy="130524"/>
          </a:xfrm>
          <a:prstGeom prst="rect">
            <a:avLst/>
          </a:prstGeom>
          <a:noFill/>
          <a:extLst>
            <a:ext uri="{909E8E84-426E-40DD-AFC4-6F175D3DCCD1}">
              <a14:hiddenFill xmlns:a14="http://schemas.microsoft.com/office/drawing/2010/main">
                <a:solidFill>
                  <a:srgbClr val="FFFFFF"/>
                </a:solidFill>
              </a14:hiddenFill>
            </a:ext>
          </a:extLst>
        </p:spPr>
      </p:pic>
      <p:sp>
        <p:nvSpPr>
          <p:cNvPr id="39" name="Flowchart: Connector 38">
            <a:extLst>
              <a:ext uri="{FF2B5EF4-FFF2-40B4-BE49-F238E27FC236}">
                <a16:creationId xmlns:a16="http://schemas.microsoft.com/office/drawing/2014/main" id="{0B42C5C9-9E52-4AE5-9395-CA7BFAAD773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6887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spTree>
    <p:extLst>
      <p:ext uri="{BB962C8B-B14F-4D97-AF65-F5344CB8AC3E}">
        <p14:creationId xmlns:p14="http://schemas.microsoft.com/office/powerpoint/2010/main" val="195123790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7506B-BAEF-40E3-BB1D-F8641968FA42}"/>
              </a:ext>
            </a:extLst>
          </p:cNvPr>
          <p:cNvSpPr/>
          <p:nvPr/>
        </p:nvSpPr>
        <p:spPr>
          <a:xfrm>
            <a:off x="818318" y="5066572"/>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Edge and disconnected solutions</a:t>
            </a:r>
          </a:p>
        </p:txBody>
      </p:sp>
      <p:sp>
        <p:nvSpPr>
          <p:cNvPr id="4" name="Rectangle 3">
            <a:extLst>
              <a:ext uri="{FF2B5EF4-FFF2-40B4-BE49-F238E27FC236}">
                <a16:creationId xmlns:a16="http://schemas.microsoft.com/office/drawing/2014/main" id="{96801FF3-AFFF-40E2-9DC1-287E4933EB4E}"/>
              </a:ext>
            </a:extLst>
          </p:cNvPr>
          <p:cNvSpPr/>
          <p:nvPr/>
        </p:nvSpPr>
        <p:spPr>
          <a:xfrm>
            <a:off x="4471615" y="5066572"/>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Cloud applications to meet varied regulations</a:t>
            </a:r>
          </a:p>
        </p:txBody>
      </p:sp>
      <p:sp>
        <p:nvSpPr>
          <p:cNvPr id="5" name="Rectangle 4">
            <a:extLst>
              <a:ext uri="{FF2B5EF4-FFF2-40B4-BE49-F238E27FC236}">
                <a16:creationId xmlns:a16="http://schemas.microsoft.com/office/drawing/2014/main" id="{0EA607D7-1BAB-4D50-8948-DEB3FC6F04A1}"/>
              </a:ext>
            </a:extLst>
          </p:cNvPr>
          <p:cNvSpPr/>
          <p:nvPr/>
        </p:nvSpPr>
        <p:spPr>
          <a:xfrm>
            <a:off x="8117939" y="5066572"/>
            <a:ext cx="356565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Cloud application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model on-premises</a:t>
            </a:r>
          </a:p>
        </p:txBody>
      </p:sp>
      <p:sp>
        <p:nvSpPr>
          <p:cNvPr id="6" name="Rectangle 5">
            <a:extLst>
              <a:ext uri="{FF2B5EF4-FFF2-40B4-BE49-F238E27FC236}">
                <a16:creationId xmlns:a16="http://schemas.microsoft.com/office/drawing/2014/main" id="{A45DC530-3365-4260-AA3A-FF4F42CBCC95}"/>
              </a:ext>
            </a:extLst>
          </p:cNvPr>
          <p:cNvSpPr/>
          <p:nvPr/>
        </p:nvSpPr>
        <p:spPr bwMode="auto">
          <a:xfrm>
            <a:off x="883" y="-10250"/>
            <a:ext cx="12434711" cy="3024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1BF12C4-A259-468F-BB6C-1B5BF9E997B0}"/>
              </a:ext>
            </a:extLst>
          </p:cNvPr>
          <p:cNvGrpSpPr/>
          <p:nvPr/>
        </p:nvGrpSpPr>
        <p:grpSpPr>
          <a:xfrm>
            <a:off x="1435777" y="2158741"/>
            <a:ext cx="2322182" cy="2322182"/>
            <a:chOff x="1829657" y="3112807"/>
            <a:chExt cx="1578952" cy="1578952"/>
          </a:xfrm>
        </p:grpSpPr>
        <p:sp>
          <p:nvSpPr>
            <p:cNvPr id="8" name="Rectangle 7">
              <a:extLst>
                <a:ext uri="{FF2B5EF4-FFF2-40B4-BE49-F238E27FC236}">
                  <a16:creationId xmlns:a16="http://schemas.microsoft.com/office/drawing/2014/main" id="{9C410332-5646-42E1-9F85-05F1F3DC3777}"/>
                </a:ext>
              </a:extLst>
            </p:cNvPr>
            <p:cNvSpPr/>
            <p:nvPr/>
          </p:nvSpPr>
          <p:spPr bwMode="auto">
            <a:xfrm>
              <a:off x="1829657" y="3112807"/>
              <a:ext cx="1578952" cy="1578952"/>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75A461D-C6CB-448B-BAEC-74C0BFD5F7AC}"/>
                </a:ext>
              </a:extLst>
            </p:cNvPr>
            <p:cNvGrpSpPr/>
            <p:nvPr/>
          </p:nvGrpSpPr>
          <p:grpSpPr>
            <a:xfrm>
              <a:off x="2161225" y="3566083"/>
              <a:ext cx="915814" cy="672398"/>
              <a:chOff x="3255963" y="4467225"/>
              <a:chExt cx="1935162" cy="1420812"/>
            </a:xfrm>
          </p:grpSpPr>
          <p:sp>
            <p:nvSpPr>
              <p:cNvPr id="10" name="Oval 5">
                <a:extLst>
                  <a:ext uri="{FF2B5EF4-FFF2-40B4-BE49-F238E27FC236}">
                    <a16:creationId xmlns:a16="http://schemas.microsoft.com/office/drawing/2014/main" id="{BD6390CB-4713-4B8A-8D82-6FE82627C00D}"/>
                  </a:ext>
                </a:extLst>
              </p:cNvPr>
              <p:cNvSpPr>
                <a:spLocks noChangeArrowheads="1"/>
              </p:cNvSpPr>
              <p:nvPr/>
            </p:nvSpPr>
            <p:spPr bwMode="auto">
              <a:xfrm>
                <a:off x="3362325" y="4573588"/>
                <a:ext cx="249238" cy="249237"/>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6">
                <a:extLst>
                  <a:ext uri="{FF2B5EF4-FFF2-40B4-BE49-F238E27FC236}">
                    <a16:creationId xmlns:a16="http://schemas.microsoft.com/office/drawing/2014/main" id="{35E62C7F-DF9C-4294-96DE-4525D556BDF9}"/>
                  </a:ext>
                </a:extLst>
              </p:cNvPr>
              <p:cNvSpPr>
                <a:spLocks noChangeArrowheads="1"/>
              </p:cNvSpPr>
              <p:nvPr/>
            </p:nvSpPr>
            <p:spPr bwMode="auto">
              <a:xfrm>
                <a:off x="3255963" y="4467225"/>
                <a:ext cx="460375" cy="461962"/>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7">
                <a:extLst>
                  <a:ext uri="{FF2B5EF4-FFF2-40B4-BE49-F238E27FC236}">
                    <a16:creationId xmlns:a16="http://schemas.microsoft.com/office/drawing/2014/main" id="{ABFDE077-445D-4618-A808-A6157B8013CF}"/>
                  </a:ext>
                </a:extLst>
              </p:cNvPr>
              <p:cNvSpPr>
                <a:spLocks noChangeArrowheads="1"/>
              </p:cNvSpPr>
              <p:nvPr/>
            </p:nvSpPr>
            <p:spPr bwMode="auto">
              <a:xfrm>
                <a:off x="4335463" y="4605338"/>
                <a:ext cx="185738" cy="185737"/>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8">
                <a:extLst>
                  <a:ext uri="{FF2B5EF4-FFF2-40B4-BE49-F238E27FC236}">
                    <a16:creationId xmlns:a16="http://schemas.microsoft.com/office/drawing/2014/main" id="{D4E2358B-83CF-43BE-B446-6D62C10441AB}"/>
                  </a:ext>
                </a:extLst>
              </p:cNvPr>
              <p:cNvSpPr>
                <a:spLocks noChangeArrowheads="1"/>
              </p:cNvSpPr>
              <p:nvPr/>
            </p:nvSpPr>
            <p:spPr bwMode="auto">
              <a:xfrm>
                <a:off x="4257675" y="4527550"/>
                <a:ext cx="341313" cy="341312"/>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9">
                <a:extLst>
                  <a:ext uri="{FF2B5EF4-FFF2-40B4-BE49-F238E27FC236}">
                    <a16:creationId xmlns:a16="http://schemas.microsoft.com/office/drawing/2014/main" id="{FFDBE420-5C85-4C30-96A3-32C51CE685CA}"/>
                  </a:ext>
                </a:extLst>
              </p:cNvPr>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0">
                <a:extLst>
                  <a:ext uri="{FF2B5EF4-FFF2-40B4-BE49-F238E27FC236}">
                    <a16:creationId xmlns:a16="http://schemas.microsoft.com/office/drawing/2014/main" id="{EFEA79DE-2E38-44CE-8E01-8599C4190794}"/>
                  </a:ext>
                </a:extLst>
              </p:cNvPr>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1">
                <a:extLst>
                  <a:ext uri="{FF2B5EF4-FFF2-40B4-BE49-F238E27FC236}">
                    <a16:creationId xmlns:a16="http://schemas.microsoft.com/office/drawing/2014/main" id="{1835089A-A92B-4377-86FA-F80514426A7F}"/>
                  </a:ext>
                </a:extLst>
              </p:cNvPr>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2">
                <a:extLst>
                  <a:ext uri="{FF2B5EF4-FFF2-40B4-BE49-F238E27FC236}">
                    <a16:creationId xmlns:a16="http://schemas.microsoft.com/office/drawing/2014/main" id="{619B7B09-5403-438D-B7F1-DB42062402B8}"/>
                  </a:ext>
                </a:extLst>
              </p:cNvPr>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3">
                <a:extLst>
                  <a:ext uri="{FF2B5EF4-FFF2-40B4-BE49-F238E27FC236}">
                    <a16:creationId xmlns:a16="http://schemas.microsoft.com/office/drawing/2014/main" id="{1C50F6FF-588B-4816-B7F4-341C4703B2DE}"/>
                  </a:ext>
                </a:extLst>
              </p:cNvPr>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2BE6A009-7D27-417B-9D5E-5C10AEE37D2E}"/>
              </a:ext>
            </a:extLst>
          </p:cNvPr>
          <p:cNvGrpSpPr/>
          <p:nvPr/>
        </p:nvGrpSpPr>
        <p:grpSpPr>
          <a:xfrm>
            <a:off x="5083950" y="2158741"/>
            <a:ext cx="2322182" cy="2322182"/>
            <a:chOff x="8560818" y="1460521"/>
            <a:chExt cx="2275141" cy="2275141"/>
          </a:xfrm>
        </p:grpSpPr>
        <p:sp>
          <p:nvSpPr>
            <p:cNvPr id="20" name="Rectangle 19">
              <a:extLst>
                <a:ext uri="{FF2B5EF4-FFF2-40B4-BE49-F238E27FC236}">
                  <a16:creationId xmlns:a16="http://schemas.microsoft.com/office/drawing/2014/main" id="{C4F0D459-B3B6-4AA9-B55B-66541AFED644}"/>
                </a:ext>
              </a:extLst>
            </p:cNvPr>
            <p:cNvSpPr/>
            <p:nvPr/>
          </p:nvSpPr>
          <p:spPr bwMode="auto">
            <a:xfrm>
              <a:off x="8560818" y="1460521"/>
              <a:ext cx="2275141" cy="2275141"/>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B3FEC2AE-F46D-491A-9C59-99397711B00F}"/>
                </a:ext>
              </a:extLst>
            </p:cNvPr>
            <p:cNvGrpSpPr>
              <a:grpSpLocks noChangeAspect="1"/>
            </p:cNvGrpSpPr>
            <p:nvPr/>
          </p:nvGrpSpPr>
          <p:grpSpPr>
            <a:xfrm>
              <a:off x="9261373" y="1927867"/>
              <a:ext cx="829592" cy="1285626"/>
              <a:chOff x="7621675" y="431686"/>
              <a:chExt cx="864158" cy="1339194"/>
            </a:xfrm>
          </p:grpSpPr>
          <p:sp>
            <p:nvSpPr>
              <p:cNvPr id="22" name="Rectangle: Rounded Corners 21">
                <a:extLst>
                  <a:ext uri="{FF2B5EF4-FFF2-40B4-BE49-F238E27FC236}">
                    <a16:creationId xmlns:a16="http://schemas.microsoft.com/office/drawing/2014/main" id="{5561F4AF-0D84-4CB4-9F1D-C964F7AD13A2}"/>
                  </a:ext>
                </a:extLst>
              </p:cNvPr>
              <p:cNvSpPr/>
              <p:nvPr/>
            </p:nvSpPr>
            <p:spPr bwMode="auto">
              <a:xfrm>
                <a:off x="7621675" y="592853"/>
                <a:ext cx="864158" cy="117802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DB4FA14-C7F1-4E20-AC9E-AAC2836C06F0}"/>
                  </a:ext>
                </a:extLst>
              </p:cNvPr>
              <p:cNvSpPr/>
              <p:nvPr/>
            </p:nvSpPr>
            <p:spPr bwMode="auto">
              <a:xfrm>
                <a:off x="7815943" y="600406"/>
                <a:ext cx="475622" cy="184220"/>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lowchart: Delay 23">
                <a:extLst>
                  <a:ext uri="{FF2B5EF4-FFF2-40B4-BE49-F238E27FC236}">
                    <a16:creationId xmlns:a16="http://schemas.microsoft.com/office/drawing/2014/main" id="{E07B2F67-859A-48C2-9980-C2A223415689}"/>
                  </a:ext>
                </a:extLst>
              </p:cNvPr>
              <p:cNvSpPr/>
              <p:nvPr/>
            </p:nvSpPr>
            <p:spPr bwMode="auto">
              <a:xfrm rot="16200000">
                <a:off x="7966786" y="347635"/>
                <a:ext cx="168718" cy="336819"/>
              </a:xfrm>
              <a:prstGeom prst="flowChartDelay">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E531542-DE0E-4223-8C55-02CA821834B0}"/>
                  </a:ext>
                </a:extLst>
              </p:cNvPr>
              <p:cNvCxnSpPr/>
              <p:nvPr/>
            </p:nvCxnSpPr>
            <p:spPr>
              <a:xfrm>
                <a:off x="7815943" y="1329624"/>
                <a:ext cx="199671" cy="140677"/>
              </a:xfrm>
              <a:prstGeom prst="line">
                <a:avLst/>
              </a:prstGeom>
              <a:ln w="28575" cap="rnd">
                <a:solidFill>
                  <a:schemeClr val="tx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94FC27-501B-4C89-AE81-D97DD149BE67}"/>
                  </a:ext>
                </a:extLst>
              </p:cNvPr>
              <p:cNvCxnSpPr>
                <a:cxnSpLocks noChangeAspect="1"/>
              </p:cNvCxnSpPr>
              <p:nvPr/>
            </p:nvCxnSpPr>
            <p:spPr>
              <a:xfrm flipV="1">
                <a:off x="8015614" y="1048110"/>
                <a:ext cx="263149" cy="405305"/>
              </a:xfrm>
              <a:prstGeom prst="line">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031ABDAA-5C10-4562-9017-10888756C107}"/>
              </a:ext>
            </a:extLst>
          </p:cNvPr>
          <p:cNvGrpSpPr/>
          <p:nvPr/>
        </p:nvGrpSpPr>
        <p:grpSpPr>
          <a:xfrm>
            <a:off x="8732122" y="2158741"/>
            <a:ext cx="2322182" cy="2322182"/>
            <a:chOff x="4983851" y="1543061"/>
            <a:chExt cx="2275140" cy="2275140"/>
          </a:xfrm>
        </p:grpSpPr>
        <p:cxnSp>
          <p:nvCxnSpPr>
            <p:cNvPr id="28" name="Straight Connector 27">
              <a:extLst>
                <a:ext uri="{FF2B5EF4-FFF2-40B4-BE49-F238E27FC236}">
                  <a16:creationId xmlns:a16="http://schemas.microsoft.com/office/drawing/2014/main" id="{80866251-1049-4453-A590-EB26141B29F0}"/>
                </a:ext>
              </a:extLst>
            </p:cNvPr>
            <p:cNvCxnSpPr>
              <a:cxnSpLocks/>
            </p:cNvCxnSpPr>
            <p:nvPr/>
          </p:nvCxnSpPr>
          <p:spPr>
            <a:xfrm>
              <a:off x="5984199" y="1676934"/>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5FAE8C8-249C-420B-9B9A-259205DC85DC}"/>
                </a:ext>
              </a:extLst>
            </p:cNvPr>
            <p:cNvSpPr/>
            <p:nvPr/>
          </p:nvSpPr>
          <p:spPr bwMode="auto">
            <a:xfrm>
              <a:off x="4983851" y="1543061"/>
              <a:ext cx="2275140" cy="2275140"/>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C3667226-5B15-4C8B-A962-BF2607A79B94}"/>
                </a:ext>
              </a:extLst>
            </p:cNvPr>
            <p:cNvGrpSpPr>
              <a:grpSpLocks noChangeAspect="1"/>
            </p:cNvGrpSpPr>
            <p:nvPr/>
          </p:nvGrpSpPr>
          <p:grpSpPr>
            <a:xfrm>
              <a:off x="5725021" y="2211098"/>
              <a:ext cx="766275" cy="1025532"/>
              <a:chOff x="5743456" y="2250148"/>
              <a:chExt cx="722901" cy="967483"/>
            </a:xfrm>
          </p:grpSpPr>
          <p:sp>
            <p:nvSpPr>
              <p:cNvPr id="31" name="Rectangle 17">
                <a:extLst>
                  <a:ext uri="{FF2B5EF4-FFF2-40B4-BE49-F238E27FC236}">
                    <a16:creationId xmlns:a16="http://schemas.microsoft.com/office/drawing/2014/main" id="{202F8BED-649B-4D7A-A61B-A43A46D70632}"/>
                  </a:ext>
                </a:extLst>
              </p:cNvPr>
              <p:cNvSpPr>
                <a:spLocks noChangeArrowheads="1"/>
              </p:cNvSpPr>
              <p:nvPr/>
            </p:nvSpPr>
            <p:spPr bwMode="auto">
              <a:xfrm rot="16200000">
                <a:off x="5389137" y="2604467"/>
                <a:ext cx="967483" cy="258846"/>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0">
                <a:extLst>
                  <a:ext uri="{FF2B5EF4-FFF2-40B4-BE49-F238E27FC236}">
                    <a16:creationId xmlns:a16="http://schemas.microsoft.com/office/drawing/2014/main" id="{7FDC63A7-DB60-4285-9770-69641EE4BFA9}"/>
                  </a:ext>
                </a:extLst>
              </p:cNvPr>
              <p:cNvSpPr>
                <a:spLocks noChangeShapeType="1"/>
              </p:cNvSpPr>
              <p:nvPr/>
            </p:nvSpPr>
            <p:spPr bwMode="auto">
              <a:xfrm rot="16200000" flipH="1">
                <a:off x="5642822" y="2901821"/>
                <a:ext cx="455867"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21">
                <a:extLst>
                  <a:ext uri="{FF2B5EF4-FFF2-40B4-BE49-F238E27FC236}">
                    <a16:creationId xmlns:a16="http://schemas.microsoft.com/office/drawing/2014/main" id="{DDB8094E-72D8-4E18-AF1F-82B15F681A08}"/>
                  </a:ext>
                </a:extLst>
              </p:cNvPr>
              <p:cNvSpPr>
                <a:spLocks noChangeArrowheads="1"/>
              </p:cNvSpPr>
              <p:nvPr/>
            </p:nvSpPr>
            <p:spPr bwMode="auto">
              <a:xfrm rot="16200000">
                <a:off x="5851071" y="2602346"/>
                <a:ext cx="967483" cy="263088"/>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0">
                <a:extLst>
                  <a:ext uri="{FF2B5EF4-FFF2-40B4-BE49-F238E27FC236}">
                    <a16:creationId xmlns:a16="http://schemas.microsoft.com/office/drawing/2014/main" id="{CC3A4236-D768-4C7E-8306-69584E8EF00B}"/>
                  </a:ext>
                </a:extLst>
              </p:cNvPr>
              <p:cNvSpPr>
                <a:spLocks noChangeShapeType="1"/>
              </p:cNvSpPr>
              <p:nvPr/>
            </p:nvSpPr>
            <p:spPr bwMode="auto">
              <a:xfrm rot="16200000" flipV="1">
                <a:off x="6105067" y="2328759"/>
                <a:ext cx="0" cy="218245"/>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0">
                <a:extLst>
                  <a:ext uri="{FF2B5EF4-FFF2-40B4-BE49-F238E27FC236}">
                    <a16:creationId xmlns:a16="http://schemas.microsoft.com/office/drawing/2014/main" id="{DB1E6969-5C2E-4346-92F3-82FE809C8C6A}"/>
                  </a:ext>
                </a:extLst>
              </p:cNvPr>
              <p:cNvSpPr>
                <a:spLocks noChangeShapeType="1"/>
              </p:cNvSpPr>
              <p:nvPr/>
            </p:nvSpPr>
            <p:spPr bwMode="auto">
              <a:xfrm rot="16200000" flipV="1">
                <a:off x="6102845" y="2930500"/>
                <a:ext cx="0" cy="218245"/>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0">
                <a:extLst>
                  <a:ext uri="{FF2B5EF4-FFF2-40B4-BE49-F238E27FC236}">
                    <a16:creationId xmlns:a16="http://schemas.microsoft.com/office/drawing/2014/main" id="{823636AD-5EA5-4A7A-A3EF-363EE5C247F0}"/>
                  </a:ext>
                </a:extLst>
              </p:cNvPr>
              <p:cNvSpPr>
                <a:spLocks noChangeShapeType="1"/>
              </p:cNvSpPr>
              <p:nvPr/>
            </p:nvSpPr>
            <p:spPr bwMode="auto">
              <a:xfrm rot="16200000" flipH="1">
                <a:off x="6123127" y="2901821"/>
                <a:ext cx="455867"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0">
                <a:extLst>
                  <a:ext uri="{FF2B5EF4-FFF2-40B4-BE49-F238E27FC236}">
                    <a16:creationId xmlns:a16="http://schemas.microsoft.com/office/drawing/2014/main" id="{63D56E43-3ACC-4C6D-AB36-BEF6D065AF60}"/>
                  </a:ext>
                </a:extLst>
              </p:cNvPr>
              <p:cNvSpPr>
                <a:spLocks noChangeShapeType="1"/>
              </p:cNvSpPr>
              <p:nvPr/>
            </p:nvSpPr>
            <p:spPr bwMode="auto">
              <a:xfrm rot="16200000" flipH="1">
                <a:off x="5857484" y="2385587"/>
                <a:ext cx="27432"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471EB6F4-1C40-444A-853B-D8CFAFFE23C9}"/>
                  </a:ext>
                </a:extLst>
              </p:cNvPr>
              <p:cNvSpPr>
                <a:spLocks noChangeShapeType="1"/>
              </p:cNvSpPr>
              <p:nvPr/>
            </p:nvSpPr>
            <p:spPr bwMode="auto">
              <a:xfrm rot="16200000" flipH="1">
                <a:off x="6337344" y="2385587"/>
                <a:ext cx="27432"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1" name="Title 4">
            <a:extLst>
              <a:ext uri="{FF2B5EF4-FFF2-40B4-BE49-F238E27FC236}">
                <a16:creationId xmlns:a16="http://schemas.microsoft.com/office/drawing/2014/main" id="{6DF60F1D-06E5-4A54-823C-665ED38B43E0}"/>
              </a:ext>
            </a:extLst>
          </p:cNvPr>
          <p:cNvSpPr txBox="1">
            <a:spLocks/>
          </p:cNvSpPr>
          <p:nvPr/>
        </p:nvSpPr>
        <p:spPr>
          <a:xfrm>
            <a:off x="275481" y="295275"/>
            <a:ext cx="11887878" cy="917575"/>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Hybrid use cases: Azure and Azure Stack</a:t>
            </a:r>
            <a:br>
              <a:rPr kumimoji="0" lang="en-US" sz="4798"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endParaRPr kumimoji="0" lang="en-US" sz="4798"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2415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7"/>
                                        </p:tgtEl>
                                      </p:cBhvr>
                                      <p:by x="0" y="0"/>
                                    </p:animScale>
                                  </p:childTnLst>
                                </p:cTn>
                              </p:par>
                              <p:par>
                                <p:cTn id="9" presetID="6" presetClass="emph" presetSubtype="0" decel="100000" fill="hold" nodeType="withEffect">
                                  <p:stCondLst>
                                    <p:cond delay="900"/>
                                  </p:stCondLst>
                                  <p:childTnLst>
                                    <p:animScale>
                                      <p:cBhvr>
                                        <p:cTn id="10" dur="500" fill="hold"/>
                                        <p:tgtEl>
                                          <p:spTgt spid="7"/>
                                        </p:tgtEl>
                                      </p:cBhvr>
                                      <p:by x="90000" y="90000"/>
                                    </p:animScale>
                                  </p:childTnLst>
                                </p:cTn>
                              </p:par>
                              <p:par>
                                <p:cTn id="11" presetID="10" presetClass="entr" presetSubtype="0" fill="hold" grpId="0" nodeType="withEffect">
                                  <p:stCondLst>
                                    <p:cond delay="9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400"/>
                                  </p:stCondLst>
                                  <p:childTnLst>
                                    <p:animMotion origin="layout" path="M -4.58333E-6 -0.04491 L -4.58333E-6 4.07407E-6 " pathEditMode="relative" rAng="0" ptsTypes="AA">
                                      <p:cBhvr>
                                        <p:cTn id="15" dur="1000" fill="hold"/>
                                        <p:tgtEl>
                                          <p:spTgt spid="3"/>
                                        </p:tgtEl>
                                        <p:attrNameLst>
                                          <p:attrName>ppt_x</p:attrName>
                                          <p:attrName>ppt_y</p:attrName>
                                        </p:attrNameLst>
                                      </p:cBhvr>
                                      <p:rCtr x="0" y="2245"/>
                                    </p:animMotion>
                                  </p:childTnLst>
                                </p:cTn>
                              </p:par>
                              <p:par>
                                <p:cTn id="16" presetID="1" presetClass="entr" presetSubtype="0" fill="hold" nodeType="withEffect">
                                  <p:stCondLst>
                                    <p:cond delay="700"/>
                                  </p:stCondLst>
                                  <p:childTnLst>
                                    <p:set>
                                      <p:cBhvr>
                                        <p:cTn id="17" dur="1" fill="hold">
                                          <p:stCondLst>
                                            <p:cond delay="0"/>
                                          </p:stCondLst>
                                        </p:cTn>
                                        <p:tgtEl>
                                          <p:spTgt spid="19"/>
                                        </p:tgtEl>
                                        <p:attrNameLst>
                                          <p:attrName>style.visibility</p:attrName>
                                        </p:attrNameLst>
                                      </p:cBhvr>
                                      <p:to>
                                        <p:strVal val="visible"/>
                                      </p:to>
                                    </p:set>
                                  </p:childTnLst>
                                </p:cTn>
                              </p:par>
                              <p:par>
                                <p:cTn id="18" presetID="6" presetClass="emph" presetSubtype="0" accel="100000" autoRev="1" fill="hold" nodeType="withEffect">
                                  <p:stCondLst>
                                    <p:cond delay="200"/>
                                  </p:stCondLst>
                                  <p:childTnLst>
                                    <p:animScale>
                                      <p:cBhvr>
                                        <p:cTn id="19" dur="500" fill="hold"/>
                                        <p:tgtEl>
                                          <p:spTgt spid="19"/>
                                        </p:tgtEl>
                                      </p:cBhvr>
                                      <p:by x="0" y="0"/>
                                    </p:animScale>
                                  </p:childTnLst>
                                </p:cTn>
                              </p:par>
                              <p:par>
                                <p:cTn id="20" presetID="6" presetClass="emph" presetSubtype="0" decel="100000" fill="hold" nodeType="withEffect">
                                  <p:stCondLst>
                                    <p:cond delay="1100"/>
                                  </p:stCondLst>
                                  <p:childTnLst>
                                    <p:animScale>
                                      <p:cBhvr>
                                        <p:cTn id="21" dur="500" fill="hold"/>
                                        <p:tgtEl>
                                          <p:spTgt spid="19"/>
                                        </p:tgtEl>
                                      </p:cBhvr>
                                      <p:by x="90000" y="90000"/>
                                    </p:animScale>
                                  </p:childTnLst>
                                </p:cTn>
                              </p:par>
                              <p:par>
                                <p:cTn id="22" presetID="10" presetClass="entr" presetSubtype="0" fill="hold" grpId="0" nodeType="withEffect">
                                  <p:stCondLst>
                                    <p:cond delay="1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600"/>
                                  </p:stCondLst>
                                  <p:childTnLst>
                                    <p:animMotion origin="layout" path="M -4.58333E-6 -0.04491 L -4.58333E-6 4.07407E-6 " pathEditMode="relative" rAng="0" ptsTypes="AA">
                                      <p:cBhvr>
                                        <p:cTn id="26" dur="1000" fill="hold"/>
                                        <p:tgtEl>
                                          <p:spTgt spid="4"/>
                                        </p:tgtEl>
                                        <p:attrNameLst>
                                          <p:attrName>ppt_x</p:attrName>
                                          <p:attrName>ppt_y</p:attrName>
                                        </p:attrNameLst>
                                      </p:cBhvr>
                                      <p:rCtr x="0" y="2245"/>
                                    </p:animMotion>
                                  </p:childTnLst>
                                </p:cTn>
                              </p:par>
                              <p:par>
                                <p:cTn id="27" presetID="1" presetClass="entr" presetSubtype="0"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childTnLst>
                                </p:cTn>
                              </p:par>
                              <p:par>
                                <p:cTn id="29" presetID="6" presetClass="emph" presetSubtype="0" accel="100000" autoRev="1" fill="hold" nodeType="withEffect">
                                  <p:stCondLst>
                                    <p:cond delay="400"/>
                                  </p:stCondLst>
                                  <p:childTnLst>
                                    <p:animScale>
                                      <p:cBhvr>
                                        <p:cTn id="30" dur="500" fill="hold"/>
                                        <p:tgtEl>
                                          <p:spTgt spid="27"/>
                                        </p:tgtEl>
                                      </p:cBhvr>
                                      <p:by x="0" y="0"/>
                                    </p:animScale>
                                  </p:childTnLst>
                                </p:cTn>
                              </p:par>
                              <p:par>
                                <p:cTn id="31" presetID="6" presetClass="emph" presetSubtype="0" decel="100000" fill="hold" nodeType="withEffect">
                                  <p:stCondLst>
                                    <p:cond delay="1300"/>
                                  </p:stCondLst>
                                  <p:childTnLst>
                                    <p:animScale>
                                      <p:cBhvr>
                                        <p:cTn id="32" dur="500" fill="hold"/>
                                        <p:tgtEl>
                                          <p:spTgt spid="27"/>
                                        </p:tgtEl>
                                      </p:cBhvr>
                                      <p:by x="90000" y="90000"/>
                                    </p:animScale>
                                  </p:childTnLst>
                                </p:cTn>
                              </p:par>
                              <p:par>
                                <p:cTn id="33" presetID="10" presetClass="entr" presetSubtype="0" fill="hold" grpId="0" nodeType="withEffect">
                                  <p:stCondLst>
                                    <p:cond delay="14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grpId="1" nodeType="withEffect">
                                  <p:stCondLst>
                                    <p:cond delay="900"/>
                                  </p:stCondLst>
                                  <p:childTnLst>
                                    <p:animMotion origin="layout" path="M -3.75E-6 -0.04491 L -3.75E-6 4.07407E-6 " pathEditMode="relative" rAng="0" ptsTypes="AA">
                                      <p:cBhvr>
                                        <p:cTn id="37" dur="1000" fill="hold"/>
                                        <p:tgtEl>
                                          <p:spTgt spid="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2" y="496"/>
            <a:ext cx="6519075" cy="1924194"/>
          </a:xfrm>
          <a:prstGeom prst="rect">
            <a:avLst/>
          </a:prstGeom>
        </p:spPr>
      </p:pic>
      <p:pic>
        <p:nvPicPr>
          <p:cNvPr id="25" name="Picture 2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83" y="1924691"/>
            <a:ext cx="6213834" cy="1933682"/>
          </a:xfrm>
          <a:prstGeom prst="rect">
            <a:avLst/>
          </a:prstGeom>
        </p:spPr>
      </p:pic>
      <p:pic>
        <p:nvPicPr>
          <p:cNvPr id="26" name="Picture 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83" y="3872450"/>
            <a:ext cx="6445924" cy="1966653"/>
          </a:xfrm>
          <a:prstGeom prst="rect">
            <a:avLst/>
          </a:prstGeom>
        </p:spPr>
      </p:pic>
      <p:cxnSp>
        <p:nvCxnSpPr>
          <p:cNvPr id="12" name="Straight Connector 11"/>
          <p:cNvCxnSpPr/>
          <p:nvPr/>
        </p:nvCxnSpPr>
        <p:spPr>
          <a:xfrm>
            <a:off x="883" y="191695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83" y="386471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6218238" y="496"/>
            <a:ext cx="6217356" cy="578244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p:cNvCxnSpPr/>
          <p:nvPr/>
        </p:nvCxnSpPr>
        <p:spPr>
          <a:xfrm>
            <a:off x="6216477" y="497"/>
            <a:ext cx="0" cy="588098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765" y="5782616"/>
            <a:ext cx="12432948" cy="121502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351" tIns="146262" rIns="182828" bIns="146262" numCol="1" spcCol="0" rtlCol="0" fromWordArt="0" anchor="t" anchorCtr="0" forceAA="0" compatLnSpc="1">
            <a:prstTxWarp prst="textNoShape">
              <a:avLst/>
            </a:prstTxWarp>
            <a:noAutofit/>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35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sp>
        <p:nvSpPr>
          <p:cNvPr id="51" name="Rectangle 50"/>
          <p:cNvSpPr/>
          <p:nvPr/>
        </p:nvSpPr>
        <p:spPr>
          <a:xfrm>
            <a:off x="2244535" y="5778514"/>
            <a:ext cx="10191059" cy="1215023"/>
          </a:xfrm>
          <a:prstGeom prst="rect">
            <a:avLst/>
          </a:prstGeom>
        </p:spPr>
        <p:txBody>
          <a:bodyPr wrap="square" tIns="91427" anchor="t" anchorCtr="0">
            <a:noAutofit/>
          </a:bodyPr>
          <a:lstStyle/>
          <a:p>
            <a:pPr marL="0" marR="0" lvl="0" indent="0" algn="l" defTabSz="932421" rtl="0" eaLnBrk="1" fontAlgn="auto" latinLnBrk="0" hangingPunct="1">
              <a:lnSpc>
                <a:spcPct val="100000"/>
              </a:lnSpc>
              <a:spcBef>
                <a:spcPts val="0"/>
              </a:spcBef>
              <a:spcAft>
                <a:spcPts val="0"/>
              </a:spcAft>
              <a:buClrTx/>
              <a:buSzTx/>
              <a:buFontTx/>
              <a:buNone/>
              <a:tabLst/>
              <a:defRPr/>
            </a:pPr>
            <a:r>
              <a:rPr kumimoji="0" lang="en-US" sz="3598" b="0" i="0" u="none" strike="noStrike" kern="1200" cap="none" spc="0" normalizeH="0" baseline="0" noProof="0" dirty="0">
                <a:ln>
                  <a:noFill/>
                </a:ln>
                <a:solidFill>
                  <a:srgbClr val="505050"/>
                </a:solidFill>
                <a:effectLst/>
                <a:uLnTx/>
                <a:uFillTx/>
                <a:latin typeface="Segoe UI Light"/>
                <a:ea typeface="+mn-ea"/>
                <a:cs typeface="Segoe UI Semilight" panose="020B0402040204020203" pitchFamily="34" charset="0"/>
              </a:rPr>
              <a:t>Edge and disconnected solutions</a:t>
            </a:r>
          </a:p>
        </p:txBody>
      </p:sp>
      <p:sp>
        <p:nvSpPr>
          <p:cNvPr id="27" name="TextBox 26"/>
          <p:cNvSpPr txBox="1"/>
          <p:nvPr/>
        </p:nvSpPr>
        <p:spPr>
          <a:xfrm>
            <a:off x="6675374" y="1211588"/>
            <a:ext cx="5487327" cy="4562824"/>
          </a:xfrm>
          <a:prstGeom prst="rect">
            <a:avLst/>
          </a:prstGeom>
          <a:noFill/>
        </p:spPr>
        <p:txBody>
          <a:bodyPr wrap="square" lIns="186494" tIns="149196" rIns="186494" bIns="149196" rtlCol="0" anchor="t" anchorCtr="0">
            <a:noAutofit/>
          </a:bodyPr>
          <a:lstStyle/>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Deploy Azure Stack for:</a:t>
            </a:r>
          </a:p>
          <a:p>
            <a:pPr marL="288869" marR="0" lvl="1" indent="-288869"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Real-time latency requirements </a:t>
            </a:r>
          </a:p>
          <a:p>
            <a:pPr marL="288869" marR="0" lvl="1" indent="-288869"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Connectivity issues</a:t>
            </a:r>
          </a:p>
          <a:p>
            <a:pPr marL="288869" marR="0" lvl="1" indent="-288869"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Local data processing  </a:t>
            </a: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Use Azure for aggregate analytics </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and big data modelling </a:t>
            </a: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Light" panose="020B0502040204020203" pitchFamily="34" charset="0"/>
              </a:rPr>
              <a:t>Common application logic across both, connected, or disconnected</a:t>
            </a:r>
          </a:p>
        </p:txBody>
      </p:sp>
      <p:grpSp>
        <p:nvGrpSpPr>
          <p:cNvPr id="35" name="Group 34"/>
          <p:cNvGrpSpPr/>
          <p:nvPr/>
        </p:nvGrpSpPr>
        <p:grpSpPr>
          <a:xfrm>
            <a:off x="281603" y="4864243"/>
            <a:ext cx="1828541" cy="1828541"/>
            <a:chOff x="1654027" y="2291426"/>
            <a:chExt cx="1828800" cy="1828800"/>
          </a:xfrm>
          <a:solidFill>
            <a:srgbClr val="D83B01"/>
          </a:solidFill>
        </p:grpSpPr>
        <p:sp>
          <p:nvSpPr>
            <p:cNvPr id="36" name="Oval 35"/>
            <p:cNvSpPr/>
            <p:nvPr/>
          </p:nvSpPr>
          <p:spPr bwMode="auto">
            <a:xfrm>
              <a:off x="1654027" y="2291426"/>
              <a:ext cx="1828800" cy="1828800"/>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060"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 name="Group 51"/>
            <p:cNvGrpSpPr/>
            <p:nvPr/>
          </p:nvGrpSpPr>
          <p:grpSpPr>
            <a:xfrm>
              <a:off x="1957063" y="2750104"/>
              <a:ext cx="1222728" cy="897736"/>
              <a:chOff x="3255963" y="4467225"/>
              <a:chExt cx="1935162" cy="1420812"/>
            </a:xfrm>
            <a:grpFill/>
          </p:grpSpPr>
          <p:sp>
            <p:nvSpPr>
              <p:cNvPr id="53" name="Oval 5"/>
              <p:cNvSpPr>
                <a:spLocks noChangeArrowheads="1"/>
              </p:cNvSpPr>
              <p:nvPr/>
            </p:nvSpPr>
            <p:spPr bwMode="auto">
              <a:xfrm>
                <a:off x="3362325" y="4573588"/>
                <a:ext cx="249238" cy="249237"/>
              </a:xfrm>
              <a:prstGeom prst="ellipse">
                <a:avLst/>
              </a:pr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Oval 6"/>
              <p:cNvSpPr>
                <a:spLocks noChangeArrowheads="1"/>
              </p:cNvSpPr>
              <p:nvPr/>
            </p:nvSpPr>
            <p:spPr bwMode="auto">
              <a:xfrm>
                <a:off x="3255963" y="4467225"/>
                <a:ext cx="460375" cy="461962"/>
              </a:xfrm>
              <a:prstGeom prst="ellipse">
                <a:avLst/>
              </a:pr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7"/>
              <p:cNvSpPr>
                <a:spLocks noChangeArrowheads="1"/>
              </p:cNvSpPr>
              <p:nvPr/>
            </p:nvSpPr>
            <p:spPr bwMode="auto">
              <a:xfrm>
                <a:off x="4335463" y="4605338"/>
                <a:ext cx="185738" cy="185737"/>
              </a:xfrm>
              <a:prstGeom prst="ellipse">
                <a:avLst/>
              </a:pr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Oval 8"/>
              <p:cNvSpPr>
                <a:spLocks noChangeArrowheads="1"/>
              </p:cNvSpPr>
              <p:nvPr/>
            </p:nvSpPr>
            <p:spPr bwMode="auto">
              <a:xfrm>
                <a:off x="4257675" y="4527550"/>
                <a:ext cx="341313" cy="341312"/>
              </a:xfrm>
              <a:prstGeom prst="ellipse">
                <a:avLst/>
              </a:pr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grpFill/>
              <a:ln w="31750" cap="rnd">
                <a:solidFill>
                  <a:srgbClr val="FFFFFF"/>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Tree>
    <p:extLst>
      <p:ext uri="{BB962C8B-B14F-4D97-AF65-F5344CB8AC3E}">
        <p14:creationId xmlns:p14="http://schemas.microsoft.com/office/powerpoint/2010/main" val="2095168406"/>
      </p:ext>
    </p:extLst>
  </p:cSld>
  <p:clrMapOvr>
    <a:overrideClrMapping bg1="dk1" tx1="lt1" bg2="dk2" tx2="lt2" accent1="accent1" accent2="accent2" accent3="accent3" accent4="accent4" accent5="accent5" accent6="accent6" hlink="hlink" folHlink="folHlink"/>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750" fill="hold"/>
                                        <p:tgtEl>
                                          <p:spTgt spid="24"/>
                                        </p:tgtEl>
                                        <p:attrNameLst>
                                          <p:attrName>ppt_x</p:attrName>
                                        </p:attrNameLst>
                                      </p:cBhvr>
                                      <p:tavLst>
                                        <p:tav tm="0">
                                          <p:val>
                                            <p:strVal val="1+#ppt_w/2"/>
                                          </p:val>
                                        </p:tav>
                                        <p:tav tm="100000">
                                          <p:val>
                                            <p:strVal val="#ppt_x"/>
                                          </p:val>
                                        </p:tav>
                                      </p:tavLst>
                                    </p:anim>
                                    <p:anim calcmode="lin" valueType="num">
                                      <p:cBhvr additive="base">
                                        <p:cTn id="11" dur="750" fill="hold"/>
                                        <p:tgtEl>
                                          <p:spTgt spid="24"/>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2" presetClass="entr" presetSubtype="2" decel="100000" fill="hold" nodeType="withEffect">
                                  <p:stCondLst>
                                    <p:cond delay="25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750" fill="hold"/>
                                        <p:tgtEl>
                                          <p:spTgt spid="25"/>
                                        </p:tgtEl>
                                        <p:attrNameLst>
                                          <p:attrName>ppt_x</p:attrName>
                                        </p:attrNameLst>
                                      </p:cBhvr>
                                      <p:tavLst>
                                        <p:tav tm="0">
                                          <p:val>
                                            <p:strVal val="1+#ppt_w/2"/>
                                          </p:val>
                                        </p:tav>
                                        <p:tav tm="100000">
                                          <p:val>
                                            <p:strVal val="#ppt_x"/>
                                          </p:val>
                                        </p:tav>
                                      </p:tavLst>
                                    </p:anim>
                                    <p:anim calcmode="lin" valueType="num">
                                      <p:cBhvr additive="base">
                                        <p:cTn id="18" dur="750" fill="hold"/>
                                        <p:tgtEl>
                                          <p:spTgt spid="25"/>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 presetClass="entr" presetSubtype="2" decel="100000" fill="hold"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750" fill="hold"/>
                                        <p:tgtEl>
                                          <p:spTgt spid="26"/>
                                        </p:tgtEl>
                                        <p:attrNameLst>
                                          <p:attrName>ppt_x</p:attrName>
                                        </p:attrNameLst>
                                      </p:cBhvr>
                                      <p:tavLst>
                                        <p:tav tm="0">
                                          <p:val>
                                            <p:strVal val="1+#ppt_w/2"/>
                                          </p:val>
                                        </p:tav>
                                        <p:tav tm="100000">
                                          <p:val>
                                            <p:strVal val="#ppt_x"/>
                                          </p:val>
                                        </p:tav>
                                      </p:tavLst>
                                    </p:anim>
                                    <p:anim calcmode="lin" valueType="num">
                                      <p:cBhvr additive="base">
                                        <p:cTn id="25"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790" y="1935428"/>
            <a:ext cx="6228506" cy="1929283"/>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550" y="3879084"/>
            <a:ext cx="6244940" cy="1976318"/>
          </a:xfrm>
          <a:prstGeom prst="rect">
            <a:avLst/>
          </a:prstGeom>
        </p:spPr>
      </p:pic>
      <p:pic>
        <p:nvPicPr>
          <p:cNvPr id="22" name="Picture 2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550" y="496"/>
            <a:ext cx="6259613" cy="1930830"/>
          </a:xfrm>
          <a:prstGeom prst="rect">
            <a:avLst/>
          </a:prstGeom>
        </p:spPr>
      </p:pic>
      <p:cxnSp>
        <p:nvCxnSpPr>
          <p:cNvPr id="12" name="Straight Connector 11"/>
          <p:cNvCxnSpPr/>
          <p:nvPr/>
        </p:nvCxnSpPr>
        <p:spPr>
          <a:xfrm>
            <a:off x="883" y="191695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83" y="386471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6218238" y="496"/>
            <a:ext cx="6217356" cy="578244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p:cNvCxnSpPr/>
          <p:nvPr/>
        </p:nvCxnSpPr>
        <p:spPr>
          <a:xfrm>
            <a:off x="6216477" y="497"/>
            <a:ext cx="0" cy="588098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765" y="5782616"/>
            <a:ext cx="12432948" cy="121502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351" tIns="146262" rIns="182828" bIns="146262" numCol="1" spcCol="0" rtlCol="0" fromWordArt="0" anchor="t" anchorCtr="0" forceAA="0" compatLnSpc="1">
            <a:prstTxWarp prst="textNoShape">
              <a:avLst/>
            </a:prstTxWarp>
            <a:noAutofit/>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35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51" name="Rectangle 50"/>
          <p:cNvSpPr/>
          <p:nvPr/>
        </p:nvSpPr>
        <p:spPr>
          <a:xfrm>
            <a:off x="1971643" y="6058473"/>
            <a:ext cx="10191059" cy="1215023"/>
          </a:xfrm>
          <a:prstGeom prst="rect">
            <a:avLst/>
          </a:prstGeom>
        </p:spPr>
        <p:txBody>
          <a:bodyPr wrap="square" tIns="91427" anchor="t" anchorCtr="0">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505050"/>
                </a:solidFill>
                <a:effectLst/>
                <a:uLnTx/>
                <a:uFillTx/>
                <a:latin typeface="Segoe UI Light"/>
                <a:ea typeface="+mn-ea"/>
                <a:cs typeface="Segoe UI Semilight" panose="020B0402040204020203" pitchFamily="34" charset="0"/>
              </a:rPr>
              <a:t>Cloud applications to meet varied regulations</a:t>
            </a:r>
          </a:p>
        </p:txBody>
      </p:sp>
      <p:sp>
        <p:nvSpPr>
          <p:cNvPr id="27" name="TextBox 26"/>
          <p:cNvSpPr txBox="1"/>
          <p:nvPr/>
        </p:nvSpPr>
        <p:spPr>
          <a:xfrm>
            <a:off x="6675374" y="1211588"/>
            <a:ext cx="5487327" cy="4562824"/>
          </a:xfrm>
          <a:prstGeom prst="rect">
            <a:avLst/>
          </a:prstGeom>
          <a:noFill/>
        </p:spPr>
        <p:txBody>
          <a:bodyPr wrap="square" lIns="186494" tIns="149196" rIns="186494" bIns="149196" rtlCol="0" anchor="t" anchorCtr="0">
            <a:noAutofit/>
          </a:bodyPr>
          <a:lstStyle/>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Develop and deploy global application in Azure</a:t>
            </a: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Optionally deploy to Azure Stack </a:t>
            </a:r>
            <a:b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to handle customer preferences </a:t>
            </a:r>
            <a:b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for regulations: </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Government </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Industry</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Region </a:t>
            </a: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No changes to application</a:t>
            </a:r>
          </a:p>
        </p:txBody>
      </p:sp>
      <p:grpSp>
        <p:nvGrpSpPr>
          <p:cNvPr id="39" name="Group 38"/>
          <p:cNvGrpSpPr/>
          <p:nvPr/>
        </p:nvGrpSpPr>
        <p:grpSpPr>
          <a:xfrm>
            <a:off x="281603" y="4868787"/>
            <a:ext cx="1828541" cy="1828541"/>
            <a:chOff x="5303837" y="2291426"/>
            <a:chExt cx="1828800" cy="1828800"/>
          </a:xfrm>
          <a:solidFill>
            <a:srgbClr val="D83B01"/>
          </a:solidFill>
        </p:grpSpPr>
        <p:sp>
          <p:nvSpPr>
            <p:cNvPr id="40" name="Oval 39"/>
            <p:cNvSpPr/>
            <p:nvPr/>
          </p:nvSpPr>
          <p:spPr bwMode="auto">
            <a:xfrm>
              <a:off x="5303837" y="2291426"/>
              <a:ext cx="1828800" cy="1828800"/>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060"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000">
                      <a:srgbClr val="FFFFFF"/>
                    </a:gs>
                    <a:gs pos="100000">
                      <a:srgbClr val="FFFFFF"/>
                    </a:gs>
                  </a:gsLst>
                  <a:lin ang="5400000" scaled="0"/>
                </a:gradFill>
                <a:effectLst/>
                <a:uLnTx/>
                <a:uFillTx/>
                <a:latin typeface="Segoe UI"/>
                <a:ea typeface="+mn-ea"/>
                <a:cs typeface="+mn-cs"/>
              </a:endParaRPr>
            </a:p>
          </p:txBody>
        </p:sp>
        <p:grpSp>
          <p:nvGrpSpPr>
            <p:cNvPr id="41" name="Group 40"/>
            <p:cNvGrpSpPr>
              <a:grpSpLocks noChangeAspect="1"/>
            </p:cNvGrpSpPr>
            <p:nvPr/>
          </p:nvGrpSpPr>
          <p:grpSpPr>
            <a:xfrm>
              <a:off x="5885179" y="2657757"/>
              <a:ext cx="666116" cy="1032284"/>
              <a:chOff x="7621675" y="431686"/>
              <a:chExt cx="864158" cy="1339194"/>
            </a:xfrm>
            <a:grpFill/>
          </p:grpSpPr>
          <p:sp>
            <p:nvSpPr>
              <p:cNvPr id="42" name="Rectangle: Rounded Corners 41"/>
              <p:cNvSpPr/>
              <p:nvPr/>
            </p:nvSpPr>
            <p:spPr bwMode="auto">
              <a:xfrm>
                <a:off x="7621675" y="592853"/>
                <a:ext cx="864158" cy="1178027"/>
              </a:xfrm>
              <a:prstGeom prst="round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7815943" y="600406"/>
                <a:ext cx="475622" cy="184220"/>
              </a:xfrm>
              <a:prstGeom prst="round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lowchart: Delay 43"/>
              <p:cNvSpPr/>
              <p:nvPr/>
            </p:nvSpPr>
            <p:spPr bwMode="auto">
              <a:xfrm rot="16200000">
                <a:off x="7966786" y="347635"/>
                <a:ext cx="168718" cy="336819"/>
              </a:xfrm>
              <a:prstGeom prst="flowChartDelay">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Connector 44"/>
              <p:cNvCxnSpPr/>
              <p:nvPr/>
            </p:nvCxnSpPr>
            <p:spPr>
              <a:xfrm>
                <a:off x="7815943" y="1329624"/>
                <a:ext cx="199671" cy="140677"/>
              </a:xfrm>
              <a:prstGeom prst="line">
                <a:avLst/>
              </a:prstGeom>
              <a:grpFill/>
              <a:ln w="38100" cap="rnd" cmpd="sng" algn="ctr">
                <a:solidFill>
                  <a:srgbClr val="FFFFFF"/>
                </a:solidFill>
                <a:prstDash val="solid"/>
                <a:bevel/>
                <a:headEnd type="none"/>
                <a:tailEnd type="none"/>
              </a:ln>
              <a:effectLst/>
            </p:spPr>
          </p:cxnSp>
          <p:cxnSp>
            <p:nvCxnSpPr>
              <p:cNvPr id="46" name="Straight Connector 45"/>
              <p:cNvCxnSpPr>
                <a:cxnSpLocks noChangeAspect="1"/>
              </p:cNvCxnSpPr>
              <p:nvPr/>
            </p:nvCxnSpPr>
            <p:spPr>
              <a:xfrm flipV="1">
                <a:off x="8015614" y="1048110"/>
                <a:ext cx="263149" cy="405305"/>
              </a:xfrm>
              <a:prstGeom prst="line">
                <a:avLst/>
              </a:prstGeom>
              <a:grpFill/>
              <a:ln w="38100" cap="rnd" cmpd="sng" algn="ctr">
                <a:solidFill>
                  <a:srgbClr val="FFFFFF"/>
                </a:solidFill>
                <a:prstDash val="solid"/>
                <a:headEnd type="none"/>
                <a:tailEnd type="none"/>
              </a:ln>
              <a:effectLst/>
            </p:spPr>
          </p:cxnSp>
        </p:grpSp>
      </p:grpSp>
    </p:spTree>
    <p:extLst>
      <p:ext uri="{BB962C8B-B14F-4D97-AF65-F5344CB8AC3E}">
        <p14:creationId xmlns:p14="http://schemas.microsoft.com/office/powerpoint/2010/main" val="14299512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750" fill="hold"/>
                                        <p:tgtEl>
                                          <p:spTgt spid="22"/>
                                        </p:tgtEl>
                                        <p:attrNameLst>
                                          <p:attrName>ppt_x</p:attrName>
                                        </p:attrNameLst>
                                      </p:cBhvr>
                                      <p:tavLst>
                                        <p:tav tm="0">
                                          <p:val>
                                            <p:strVal val="1+#ppt_w/2"/>
                                          </p:val>
                                        </p:tav>
                                        <p:tav tm="100000">
                                          <p:val>
                                            <p:strVal val="#ppt_x"/>
                                          </p:val>
                                        </p:tav>
                                      </p:tavLst>
                                    </p:anim>
                                    <p:anim calcmode="lin" valueType="num">
                                      <p:cBhvr additive="base">
                                        <p:cTn id="11" dur="750" fill="hold"/>
                                        <p:tgtEl>
                                          <p:spTgt spid="2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2" presetClass="entr" presetSubtype="2" decel="100000"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750" fill="hold"/>
                                        <p:tgtEl>
                                          <p:spTgt spid="20"/>
                                        </p:tgtEl>
                                        <p:attrNameLst>
                                          <p:attrName>ppt_x</p:attrName>
                                        </p:attrNameLst>
                                      </p:cBhvr>
                                      <p:tavLst>
                                        <p:tav tm="0">
                                          <p:val>
                                            <p:strVal val="1+#ppt_w/2"/>
                                          </p:val>
                                        </p:tav>
                                        <p:tav tm="100000">
                                          <p:val>
                                            <p:strVal val="#ppt_x"/>
                                          </p:val>
                                        </p:tav>
                                      </p:tavLst>
                                    </p:anim>
                                    <p:anim calcmode="lin" valueType="num">
                                      <p:cBhvr additive="base">
                                        <p:cTn id="18" dur="750" fill="hold"/>
                                        <p:tgtEl>
                                          <p:spTgt spid="20"/>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2" presetClass="entr" presetSubtype="2" decel="10000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750" fill="hold"/>
                                        <p:tgtEl>
                                          <p:spTgt spid="21"/>
                                        </p:tgtEl>
                                        <p:attrNameLst>
                                          <p:attrName>ppt_x</p:attrName>
                                        </p:attrNameLst>
                                      </p:cBhvr>
                                      <p:tavLst>
                                        <p:tav tm="0">
                                          <p:val>
                                            <p:strVal val="1+#ppt_w/2"/>
                                          </p:val>
                                        </p:tav>
                                        <p:tav tm="100000">
                                          <p:val>
                                            <p:strVal val="#ppt_x"/>
                                          </p:val>
                                        </p:tav>
                                      </p:tavLst>
                                    </p:anim>
                                    <p:anim calcmode="lin" valueType="num">
                                      <p:cBhvr additive="base">
                                        <p:cTn id="25"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Azure Stack is </a:t>
            </a:r>
            <a:r>
              <a:rPr lang="en-US" dirty="0">
                <a:latin typeface="Segoe UI Semibold" panose="020B0702040204020203" pitchFamily="34" charset="0"/>
                <a:cs typeface="Segoe UI Semibold" panose="020B0702040204020203" pitchFamily="34" charset="0"/>
              </a:rPr>
              <a:t>new</a:t>
            </a:r>
            <a:br>
              <a:rPr lang="en-US" dirty="0">
                <a:latin typeface="Segoe UI Semibold" panose="020B0702040204020203" pitchFamily="34" charset="0"/>
                <a:cs typeface="Segoe UI Semibold" panose="020B0702040204020203" pitchFamily="34" charset="0"/>
              </a:rPr>
            </a:br>
            <a:r>
              <a:rPr lang="en-US" dirty="0"/>
              <a:t>	</a:t>
            </a:r>
          </a:p>
        </p:txBody>
      </p:sp>
      <p:sp>
        <p:nvSpPr>
          <p:cNvPr id="5" name="TextBox 4"/>
          <p:cNvSpPr txBox="1"/>
          <p:nvPr/>
        </p:nvSpPr>
        <p:spPr>
          <a:xfrm>
            <a:off x="274638" y="3510575"/>
            <a:ext cx="7179711" cy="910704"/>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4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Don’t project the past onto it</a:t>
            </a:r>
          </a:p>
        </p:txBody>
      </p:sp>
      <p:sp>
        <p:nvSpPr>
          <p:cNvPr id="2" name="Rectangle 1"/>
          <p:cNvSpPr/>
          <p:nvPr/>
        </p:nvSpPr>
        <p:spPr bwMode="auto">
          <a:xfrm>
            <a:off x="4249688" y="6605500"/>
            <a:ext cx="4351532" cy="388530"/>
          </a:xfrm>
          <a:prstGeom prst="rect">
            <a:avLst/>
          </a:prstGeom>
          <a:solidFill>
            <a:srgbClr val="E6E6E6"/>
          </a:solidFill>
          <a:ln w="9525" algn="ctr">
            <a:solidFill>
              <a:srgbClr val="E6E6E6"/>
            </a:solidFill>
            <a:miter lim="800000"/>
            <a:headEnd/>
            <a:tailEnd/>
          </a:ln>
          <a:effectLst/>
        </p:spPr>
        <p:txBody>
          <a:bodyPr wrap="none"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719" b="0" i="0" u="none" strike="noStrike" kern="1200" cap="none" spc="0" normalizeH="0" baseline="0" noProof="0" dirty="0">
              <a:ln>
                <a:noFill/>
              </a:ln>
              <a:solidFill>
                <a:srgbClr val="353535"/>
              </a:solidFill>
              <a:effectLst/>
              <a:uLnTx/>
              <a:uFillTx/>
              <a:latin typeface="Tekton Pro" pitchFamily="34" charset="0"/>
              <a:ea typeface="+mn-ea"/>
              <a:cs typeface="+mn-cs"/>
            </a:endParaRPr>
          </a:p>
        </p:txBody>
      </p:sp>
      <p:sp>
        <p:nvSpPr>
          <p:cNvPr id="3" name="Flowchart: Connector 2">
            <a:extLst>
              <a:ext uri="{FF2B5EF4-FFF2-40B4-BE49-F238E27FC236}">
                <a16:creationId xmlns:a16="http://schemas.microsoft.com/office/drawing/2014/main" id="{549C1FF1-3CB0-4862-9E11-F338651BDEB0}"/>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60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4197096" cy="6994525"/>
            <a:chOff x="1638300" y="0"/>
            <a:chExt cx="4197096" cy="6994525"/>
          </a:xfrm>
        </p:grpSpPr>
        <p:sp>
          <p:nvSpPr>
            <p:cNvPr id="12" name="Rectangle 11">
              <a:extLst/>
            </p:cNvPr>
            <p:cNvSpPr/>
            <p:nvPr/>
          </p:nvSpPr>
          <p:spPr bwMode="auto">
            <a:xfrm>
              <a:off x="163830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itle 1">
              <a:extLst/>
            </p:cNvPr>
            <p:cNvSpPr txBox="1">
              <a:spLocks/>
            </p:cNvSpPr>
            <p:nvPr/>
          </p:nvSpPr>
          <p:spPr>
            <a:xfrm>
              <a:off x="1912938" y="1244839"/>
              <a:ext cx="3922458" cy="86177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Demo</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4" name="Straight Connector 13"/>
            <p:cNvCxnSpPr/>
            <p:nvPr/>
          </p:nvCxnSpPr>
          <p:spPr>
            <a:xfrm>
              <a:off x="2095500" y="2415387"/>
              <a:ext cx="7239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12938" y="2851641"/>
              <a:ext cx="3657601" cy="923330"/>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Mark Russinovich</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2" name="TextBox 1">
            <a:extLst>
              <a:ext uri="{FF2B5EF4-FFF2-40B4-BE49-F238E27FC236}">
                <a16:creationId xmlns:a16="http://schemas.microsoft.com/office/drawing/2014/main" id="{5891E7CA-EDA7-4583-B74F-1885A7A9C561}"/>
              </a:ext>
            </a:extLst>
          </p:cNvPr>
          <p:cNvSpPr txBox="1"/>
          <p:nvPr/>
        </p:nvSpPr>
        <p:spPr>
          <a:xfrm>
            <a:off x="4654296" y="2438341"/>
            <a:ext cx="7086600" cy="1791260"/>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Cloud apps that meet varied regulations: Deploying Blockchain across Azure and Azure Stack  </a:t>
            </a:r>
          </a:p>
        </p:txBody>
      </p:sp>
    </p:spTree>
    <p:extLst>
      <p:ext uri="{BB962C8B-B14F-4D97-AF65-F5344CB8AC3E}">
        <p14:creationId xmlns:p14="http://schemas.microsoft.com/office/powerpoint/2010/main" val="4052215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nodeType="withEffect">
                                  <p:stCondLst>
                                    <p:cond delay="0"/>
                                  </p:stCondLst>
                                  <p:childTnLst>
                                    <p:animMotion origin="layout" path="M 1.15394E-6 -4.40309E-7 L -0.03676 -4.40309E-7 " pathEditMode="relative" rAng="0" ptsTypes="AA">
                                      <p:cBhvr>
                                        <p:cTn id="9" dur="500" spd="-100000" fill="hold"/>
                                        <p:tgtEl>
                                          <p:spTgt spid="1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0BF77B-B3E1-4609-A876-406DA08EFC84}"/>
              </a:ext>
            </a:extLst>
          </p:cNvPr>
          <p:cNvPicPr/>
          <p:nvPr/>
        </p:nvPicPr>
        <p:blipFill>
          <a:blip r:embed="rId3" cstate="email">
            <a:clrChange>
              <a:clrFrom>
                <a:srgbClr val="F4F4F4"/>
              </a:clrFrom>
              <a:clrTo>
                <a:srgbClr val="F4F4F4">
                  <a:alpha val="0"/>
                </a:srgbClr>
              </a:clrTo>
            </a:clrChange>
            <a:extLst>
              <a:ext uri="{28A0092B-C50C-407E-A947-70E740481C1C}">
                <a14:useLocalDpi xmlns:a14="http://schemas.microsoft.com/office/drawing/2010/main"/>
              </a:ext>
            </a:extLst>
          </a:blip>
          <a:srcRect/>
          <a:stretch>
            <a:fillRect/>
          </a:stretch>
        </p:blipFill>
        <p:spPr bwMode="auto">
          <a:xfrm>
            <a:off x="6505331" y="2618270"/>
            <a:ext cx="3321749" cy="2168042"/>
          </a:xfrm>
          <a:prstGeom prst="rect">
            <a:avLst/>
          </a:prstGeom>
          <a:noFill/>
          <a:ln>
            <a:noFill/>
          </a:ln>
        </p:spPr>
      </p:pic>
      <p:pic>
        <p:nvPicPr>
          <p:cNvPr id="6" name="Picture 5">
            <a:extLst>
              <a:ext uri="{FF2B5EF4-FFF2-40B4-BE49-F238E27FC236}">
                <a16:creationId xmlns:a16="http://schemas.microsoft.com/office/drawing/2014/main" id="{903BB296-3656-438F-83F0-3B7B19280488}"/>
              </a:ext>
            </a:extLst>
          </p:cNvPr>
          <p:cNvPicPr/>
          <p:nvPr/>
        </p:nvPicPr>
        <p:blipFill>
          <a:blip r:embed="rId4" cstate="email">
            <a:clrChange>
              <a:clrFrom>
                <a:srgbClr val="E6E6E6"/>
              </a:clrFrom>
              <a:clrTo>
                <a:srgbClr val="E6E6E6">
                  <a:alpha val="0"/>
                </a:srgbClr>
              </a:clrTo>
            </a:clrChange>
            <a:extLst>
              <a:ext uri="{28A0092B-C50C-407E-A947-70E740481C1C}">
                <a14:useLocalDpi xmlns:a14="http://schemas.microsoft.com/office/drawing/2010/main"/>
              </a:ext>
            </a:extLst>
          </a:blip>
          <a:srcRect/>
          <a:stretch>
            <a:fillRect/>
          </a:stretch>
        </p:blipFill>
        <p:spPr bwMode="auto">
          <a:xfrm>
            <a:off x="3627437" y="4775199"/>
            <a:ext cx="2514600" cy="1732754"/>
          </a:xfrm>
          <a:prstGeom prst="rect">
            <a:avLst/>
          </a:prstGeom>
          <a:noFill/>
          <a:ln>
            <a:noFill/>
          </a:ln>
        </p:spPr>
      </p:pic>
      <p:pic>
        <p:nvPicPr>
          <p:cNvPr id="7" name="Picture 6">
            <a:extLst>
              <a:ext uri="{FF2B5EF4-FFF2-40B4-BE49-F238E27FC236}">
                <a16:creationId xmlns:a16="http://schemas.microsoft.com/office/drawing/2014/main" id="{0E663622-34A5-4E9A-ADAC-9BF2DF58FBB0}"/>
              </a:ext>
            </a:extLst>
          </p:cNvPr>
          <p:cNvPicPr/>
          <p:nvPr/>
        </p:nvPicPr>
        <p:blipFill>
          <a:blip r:embed="rId5" cstate="email">
            <a:clrChange>
              <a:clrFrom>
                <a:srgbClr val="E6E6E6"/>
              </a:clrFrom>
              <a:clrTo>
                <a:srgbClr val="E6E6E6">
                  <a:alpha val="0"/>
                </a:srgbClr>
              </a:clrTo>
            </a:clrChange>
            <a:extLst>
              <a:ext uri="{28A0092B-C50C-407E-A947-70E740481C1C}">
                <a14:useLocalDpi xmlns:a14="http://schemas.microsoft.com/office/drawing/2010/main"/>
              </a:ext>
            </a:extLst>
          </a:blip>
          <a:srcRect/>
          <a:stretch>
            <a:fillRect/>
          </a:stretch>
        </p:blipFill>
        <p:spPr bwMode="auto">
          <a:xfrm>
            <a:off x="6446837" y="601662"/>
            <a:ext cx="3430586" cy="2009775"/>
          </a:xfrm>
          <a:prstGeom prst="rect">
            <a:avLst/>
          </a:prstGeom>
          <a:noFill/>
          <a:ln>
            <a:noFill/>
          </a:ln>
        </p:spPr>
      </p:pic>
      <p:sp>
        <p:nvSpPr>
          <p:cNvPr id="9" name="Lightning Bolt 8">
            <a:extLst>
              <a:ext uri="{FF2B5EF4-FFF2-40B4-BE49-F238E27FC236}">
                <a16:creationId xmlns:a16="http://schemas.microsoft.com/office/drawing/2014/main" id="{B150B0CF-E720-45B1-B1AD-99EA1ED0BA5E}"/>
              </a:ext>
            </a:extLst>
          </p:cNvPr>
          <p:cNvSpPr/>
          <p:nvPr/>
        </p:nvSpPr>
        <p:spPr bwMode="auto">
          <a:xfrm rot="11763825" flipV="1">
            <a:off x="7436657" y="5027984"/>
            <a:ext cx="1355453" cy="1238297"/>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Lightning Bolt 9">
            <a:extLst>
              <a:ext uri="{FF2B5EF4-FFF2-40B4-BE49-F238E27FC236}">
                <a16:creationId xmlns:a16="http://schemas.microsoft.com/office/drawing/2014/main" id="{91C973E5-695C-4028-9247-D6E6DDE675CD}"/>
              </a:ext>
            </a:extLst>
          </p:cNvPr>
          <p:cNvSpPr/>
          <p:nvPr/>
        </p:nvSpPr>
        <p:spPr bwMode="auto">
          <a:xfrm rot="7164978" flipV="1">
            <a:off x="10119092" y="2688007"/>
            <a:ext cx="1256523" cy="1618508"/>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a:extLst>
              <a:ext uri="{FF2B5EF4-FFF2-40B4-BE49-F238E27FC236}">
                <a16:creationId xmlns:a16="http://schemas.microsoft.com/office/drawing/2014/main" id="{FC5F511B-0E01-43FC-9AE3-5DC801EC95CF}"/>
              </a:ext>
            </a:extLst>
          </p:cNvPr>
          <p:cNvPicPr/>
          <p:nvPr/>
        </p:nvPicPr>
        <p:blipFill>
          <a:blip r:embed="rId4" cstate="email">
            <a:clrChange>
              <a:clrFrom>
                <a:srgbClr val="E6E6E6"/>
              </a:clrFrom>
              <a:clrTo>
                <a:srgbClr val="E6E6E6">
                  <a:alpha val="0"/>
                </a:srgbClr>
              </a:clrTo>
            </a:clrChange>
            <a:extLst>
              <a:ext uri="{28A0092B-C50C-407E-A947-70E740481C1C}">
                <a14:useLocalDpi xmlns:a14="http://schemas.microsoft.com/office/drawing/2010/main"/>
              </a:ext>
            </a:extLst>
          </a:blip>
          <a:srcRect/>
          <a:stretch>
            <a:fillRect/>
          </a:stretch>
        </p:blipFill>
        <p:spPr bwMode="auto">
          <a:xfrm>
            <a:off x="9723437" y="4775199"/>
            <a:ext cx="2514600" cy="1732754"/>
          </a:xfrm>
          <a:prstGeom prst="rect">
            <a:avLst/>
          </a:prstGeom>
          <a:noFill/>
          <a:ln>
            <a:noFill/>
          </a:ln>
        </p:spPr>
      </p:pic>
      <p:grpSp>
        <p:nvGrpSpPr>
          <p:cNvPr id="15" name="Group 14">
            <a:extLst>
              <a:ext uri="{FF2B5EF4-FFF2-40B4-BE49-F238E27FC236}">
                <a16:creationId xmlns:a16="http://schemas.microsoft.com/office/drawing/2014/main" id="{96833536-63ED-466F-810D-FE7F11D84F58}"/>
              </a:ext>
            </a:extLst>
          </p:cNvPr>
          <p:cNvGrpSpPr/>
          <p:nvPr/>
        </p:nvGrpSpPr>
        <p:grpSpPr>
          <a:xfrm>
            <a:off x="0" y="0"/>
            <a:ext cx="3398837" cy="6994525"/>
            <a:chOff x="1638300" y="0"/>
            <a:chExt cx="4197096" cy="6994525"/>
          </a:xfrm>
        </p:grpSpPr>
        <p:sp>
          <p:nvSpPr>
            <p:cNvPr id="16" name="Rectangle 15">
              <a:extLst>
                <a:ext uri="{FF2B5EF4-FFF2-40B4-BE49-F238E27FC236}">
                  <a16:creationId xmlns:a16="http://schemas.microsoft.com/office/drawing/2014/main" id="{ED9D0B36-DD30-45CB-B820-7CE112812A24}"/>
                </a:ext>
              </a:extLst>
            </p:cNvPr>
            <p:cNvSpPr/>
            <p:nvPr/>
          </p:nvSpPr>
          <p:spPr bwMode="auto">
            <a:xfrm>
              <a:off x="163830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1">
              <a:extLst>
                <a:ext uri="{FF2B5EF4-FFF2-40B4-BE49-F238E27FC236}">
                  <a16:creationId xmlns:a16="http://schemas.microsoft.com/office/drawing/2014/main" id="{709F6334-27AC-4D87-8DFF-0BDF35E125AB}"/>
                </a:ext>
              </a:extLst>
            </p:cNvPr>
            <p:cNvSpPr txBox="1">
              <a:spLocks/>
            </p:cNvSpPr>
            <p:nvPr/>
          </p:nvSpPr>
          <p:spPr>
            <a:xfrm>
              <a:off x="1912938" y="1244839"/>
              <a:ext cx="3922458" cy="86177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Demo</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8" name="Straight Connector 17">
              <a:extLst>
                <a:ext uri="{FF2B5EF4-FFF2-40B4-BE49-F238E27FC236}">
                  <a16:creationId xmlns:a16="http://schemas.microsoft.com/office/drawing/2014/main" id="{0A6126CF-B638-488D-BAC2-9AE4FCB9740C}"/>
                </a:ext>
              </a:extLst>
            </p:cNvPr>
            <p:cNvCxnSpPr/>
            <p:nvPr/>
          </p:nvCxnSpPr>
          <p:spPr>
            <a:xfrm>
              <a:off x="2095500" y="2415387"/>
              <a:ext cx="7239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3C79FD-02A8-42FD-A749-23C492FC7E9E}"/>
                </a:ext>
              </a:extLst>
            </p:cNvPr>
            <p:cNvSpPr/>
            <p:nvPr/>
          </p:nvSpPr>
          <p:spPr>
            <a:xfrm>
              <a:off x="1912938" y="2851641"/>
              <a:ext cx="3657601" cy="923330"/>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Mark Russinovich</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14" name="Lightning Bolt 13">
            <a:extLst>
              <a:ext uri="{FF2B5EF4-FFF2-40B4-BE49-F238E27FC236}">
                <a16:creationId xmlns:a16="http://schemas.microsoft.com/office/drawing/2014/main" id="{8A047337-3569-41FD-B9A2-021357C5C3C4}"/>
              </a:ext>
            </a:extLst>
          </p:cNvPr>
          <p:cNvSpPr/>
          <p:nvPr/>
        </p:nvSpPr>
        <p:spPr bwMode="auto">
          <a:xfrm rot="14435022" flipH="1" flipV="1">
            <a:off x="4956795" y="2688007"/>
            <a:ext cx="1256523" cy="1618508"/>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394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0"/>
                                  </p:stCondLst>
                                  <p:childTnLst>
                                    <p:animMotion origin="layout" path="M -4.1205E-6 0 L -0.03676 0 " pathEditMode="relative" rAng="0" ptsTypes="AA">
                                      <p:cBhvr>
                                        <p:cTn id="9" dur="500" spd="-100000" fill="hold"/>
                                        <p:tgtEl>
                                          <p:spTgt spid="15"/>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3" y="-2768"/>
            <a:ext cx="6215594" cy="1936478"/>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 y="3859354"/>
            <a:ext cx="6401599" cy="1982717"/>
          </a:xfrm>
          <a:prstGeom prst="rect">
            <a:avLst/>
          </a:prstGeom>
        </p:spPr>
      </p:pic>
      <p:pic>
        <p:nvPicPr>
          <p:cNvPr id="25" name="Picture 2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02" y="1900194"/>
            <a:ext cx="6242299" cy="1947318"/>
          </a:xfrm>
          <a:prstGeom prst="rect">
            <a:avLst/>
          </a:prstGeom>
        </p:spPr>
      </p:pic>
      <p:cxnSp>
        <p:nvCxnSpPr>
          <p:cNvPr id="12" name="Straight Connector 11"/>
          <p:cNvCxnSpPr/>
          <p:nvPr/>
        </p:nvCxnSpPr>
        <p:spPr>
          <a:xfrm>
            <a:off x="883" y="191695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83" y="3864711"/>
            <a:ext cx="621559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6218238" y="496"/>
            <a:ext cx="6217356" cy="578244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p:cNvCxnSpPr/>
          <p:nvPr/>
        </p:nvCxnSpPr>
        <p:spPr>
          <a:xfrm>
            <a:off x="6216477" y="497"/>
            <a:ext cx="0" cy="588098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22222" y="5782616"/>
            <a:ext cx="12432948" cy="121502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351" tIns="146262" rIns="182828" bIns="146262" numCol="1" spcCol="0" rtlCol="0" fromWordArt="0" anchor="t" anchorCtr="0" forceAA="0" compatLnSpc="1">
            <a:prstTxWarp prst="textNoShape">
              <a:avLst/>
            </a:prstTxWarp>
            <a:noAutofit/>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35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51" name="Rectangle 50"/>
          <p:cNvSpPr/>
          <p:nvPr/>
        </p:nvSpPr>
        <p:spPr>
          <a:xfrm>
            <a:off x="2244535" y="5952024"/>
            <a:ext cx="10191059" cy="1215023"/>
          </a:xfrm>
          <a:prstGeom prst="rect">
            <a:avLst/>
          </a:prstGeom>
        </p:spPr>
        <p:txBody>
          <a:bodyPr wrap="square" tIns="91427" anchor="t" anchorCtr="0">
            <a:noAutofit/>
          </a:bodyPr>
          <a:lstStyle/>
          <a:p>
            <a:pPr marL="0" marR="0" lvl="0" indent="0" algn="l" defTabSz="932421" rtl="0" eaLnBrk="1" fontAlgn="auto" latinLnBrk="0" hangingPunct="1">
              <a:lnSpc>
                <a:spcPct val="100000"/>
              </a:lnSpc>
              <a:spcBef>
                <a:spcPts val="0"/>
              </a:spcBef>
              <a:spcAft>
                <a:spcPts val="0"/>
              </a:spcAft>
              <a:buClrTx/>
              <a:buSzTx/>
              <a:buFontTx/>
              <a:buNone/>
              <a:tabLst/>
              <a:defRPr/>
            </a:pPr>
            <a:r>
              <a:rPr kumimoji="0" lang="en-US" sz="3598" b="0" i="0" u="none" strike="noStrike" kern="1200" cap="none" spc="0" normalizeH="0" baseline="0" noProof="0" dirty="0">
                <a:ln>
                  <a:noFill/>
                </a:ln>
                <a:solidFill>
                  <a:srgbClr val="505050"/>
                </a:solidFill>
                <a:effectLst/>
                <a:uLnTx/>
                <a:uFillTx/>
                <a:latin typeface="Segoe UI Light"/>
                <a:ea typeface="+mn-ea"/>
                <a:cs typeface="Segoe UI Semilight" panose="020B0402040204020203" pitchFamily="34" charset="0"/>
              </a:rPr>
              <a:t>Cloud application model on-premises</a:t>
            </a:r>
          </a:p>
        </p:txBody>
      </p:sp>
      <p:sp>
        <p:nvSpPr>
          <p:cNvPr id="27" name="TextBox 26"/>
          <p:cNvSpPr txBox="1"/>
          <p:nvPr/>
        </p:nvSpPr>
        <p:spPr>
          <a:xfrm>
            <a:off x="6675374" y="1211588"/>
            <a:ext cx="5487327" cy="4562824"/>
          </a:xfrm>
          <a:prstGeom prst="rect">
            <a:avLst/>
          </a:prstGeom>
          <a:noFill/>
        </p:spPr>
        <p:txBody>
          <a:bodyPr wrap="square" lIns="186494" tIns="149196" rIns="186494" bIns="149196" rtlCol="0" anchor="t" anchorCtr="0">
            <a:noAutofit/>
          </a:bodyPr>
          <a:lstStyle/>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Apply modern architectures to </a:t>
            </a:r>
            <a:b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on-premises apps not yet ready </a:t>
            </a:r>
            <a:b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for cloud  </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PaaS </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Serverless</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 computing </a:t>
            </a:r>
          </a:p>
          <a:p>
            <a:pPr marL="234904" marR="0" lvl="0" indent="-234904" algn="l" defTabSz="914049" rtl="0" eaLnBrk="1" fontAlgn="auto" latinLnBrk="0" hangingPunct="1">
              <a:lnSpc>
                <a:spcPct val="90000"/>
              </a:lnSpc>
              <a:spcBef>
                <a:spcPts val="0"/>
              </a:spcBef>
              <a:spcAft>
                <a:spcPts val="18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Microservices and containers</a:t>
            </a: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endParaRP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Move to Azure without code changes  </a:t>
            </a:r>
          </a:p>
          <a:p>
            <a:pPr marL="0" marR="0" lvl="0" indent="0" algn="l" defTabSz="914049"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Light" panose="020B0502040204020203" pitchFamily="34" charset="0"/>
              </a:rPr>
              <a:t>Consistent programming model, skills, and processes </a:t>
            </a:r>
          </a:p>
        </p:txBody>
      </p:sp>
      <p:grpSp>
        <p:nvGrpSpPr>
          <p:cNvPr id="36" name="Group 35"/>
          <p:cNvGrpSpPr/>
          <p:nvPr/>
        </p:nvGrpSpPr>
        <p:grpSpPr>
          <a:xfrm>
            <a:off x="298998" y="4866436"/>
            <a:ext cx="1828541" cy="1828541"/>
            <a:chOff x="8953648" y="2291426"/>
            <a:chExt cx="1828800" cy="1828800"/>
          </a:xfrm>
          <a:solidFill>
            <a:srgbClr val="D83B01"/>
          </a:solidFill>
        </p:grpSpPr>
        <p:sp>
          <p:nvSpPr>
            <p:cNvPr id="37" name="Oval 36"/>
            <p:cNvSpPr/>
            <p:nvPr/>
          </p:nvSpPr>
          <p:spPr bwMode="auto">
            <a:xfrm>
              <a:off x="8953648" y="2291426"/>
              <a:ext cx="1828800" cy="1828800"/>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060"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5000">
                      <a:srgbClr val="FFFFFF"/>
                    </a:gs>
                    <a:gs pos="100000">
                      <a:srgbClr val="FFFFFF"/>
                    </a:gs>
                  </a:gsLst>
                  <a:lin ang="5400000" scaled="0"/>
                </a:gradFill>
                <a:effectLst/>
                <a:uLnTx/>
                <a:uFillTx/>
                <a:latin typeface="Segoe UI"/>
                <a:ea typeface="+mn-ea"/>
                <a:cs typeface="+mn-cs"/>
              </a:endParaRPr>
            </a:p>
          </p:txBody>
        </p:sp>
        <p:grpSp>
          <p:nvGrpSpPr>
            <p:cNvPr id="47" name="Group 46"/>
            <p:cNvGrpSpPr>
              <a:grpSpLocks noChangeAspect="1"/>
            </p:cNvGrpSpPr>
            <p:nvPr/>
          </p:nvGrpSpPr>
          <p:grpSpPr>
            <a:xfrm>
              <a:off x="9476988" y="2675604"/>
              <a:ext cx="782119" cy="1046736"/>
              <a:chOff x="5743456" y="2250148"/>
              <a:chExt cx="722901" cy="967483"/>
            </a:xfrm>
            <a:grpFill/>
          </p:grpSpPr>
          <p:sp>
            <p:nvSpPr>
              <p:cNvPr id="48" name="Rectangle 17"/>
              <p:cNvSpPr>
                <a:spLocks noChangeArrowheads="1"/>
              </p:cNvSpPr>
              <p:nvPr/>
            </p:nvSpPr>
            <p:spPr bwMode="auto">
              <a:xfrm rot="16200000">
                <a:off x="5389137" y="2604467"/>
                <a:ext cx="967483" cy="258846"/>
              </a:xfrm>
              <a:prstGeom prst="rect">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49" name="Line 20"/>
              <p:cNvSpPr>
                <a:spLocks noChangeShapeType="1"/>
              </p:cNvSpPr>
              <p:nvPr/>
            </p:nvSpPr>
            <p:spPr bwMode="auto">
              <a:xfrm rot="16200000" flipH="1">
                <a:off x="5642822" y="2901821"/>
                <a:ext cx="455867" cy="0"/>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0" name="Rectangle 21"/>
              <p:cNvSpPr>
                <a:spLocks noChangeArrowheads="1"/>
              </p:cNvSpPr>
              <p:nvPr/>
            </p:nvSpPr>
            <p:spPr bwMode="auto">
              <a:xfrm rot="16200000">
                <a:off x="5851071" y="2602346"/>
                <a:ext cx="967483" cy="263088"/>
              </a:xfrm>
              <a:prstGeom prst="rect">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2" name="Line 30"/>
              <p:cNvSpPr>
                <a:spLocks noChangeShapeType="1"/>
              </p:cNvSpPr>
              <p:nvPr/>
            </p:nvSpPr>
            <p:spPr bwMode="auto">
              <a:xfrm rot="16200000" flipV="1">
                <a:off x="6105067" y="2328759"/>
                <a:ext cx="0" cy="218245"/>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3" name="Line 30"/>
              <p:cNvSpPr>
                <a:spLocks noChangeShapeType="1"/>
              </p:cNvSpPr>
              <p:nvPr/>
            </p:nvSpPr>
            <p:spPr bwMode="auto">
              <a:xfrm rot="16200000" flipV="1">
                <a:off x="6102845" y="2930500"/>
                <a:ext cx="0" cy="218245"/>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4" name="Line 20"/>
              <p:cNvSpPr>
                <a:spLocks noChangeShapeType="1"/>
              </p:cNvSpPr>
              <p:nvPr/>
            </p:nvSpPr>
            <p:spPr bwMode="auto">
              <a:xfrm rot="16200000" flipH="1">
                <a:off x="6123127" y="2901821"/>
                <a:ext cx="455867" cy="0"/>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5" name="Line 20"/>
              <p:cNvSpPr>
                <a:spLocks noChangeShapeType="1"/>
              </p:cNvSpPr>
              <p:nvPr/>
            </p:nvSpPr>
            <p:spPr bwMode="auto">
              <a:xfrm rot="16200000" flipH="1">
                <a:off x="5857484" y="2385587"/>
                <a:ext cx="27432" cy="0"/>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56" name="Line 20"/>
              <p:cNvSpPr>
                <a:spLocks noChangeShapeType="1"/>
              </p:cNvSpPr>
              <p:nvPr/>
            </p:nvSpPr>
            <p:spPr bwMode="auto">
              <a:xfrm rot="16200000" flipH="1">
                <a:off x="6337344" y="2385587"/>
                <a:ext cx="27432" cy="0"/>
              </a:xfrm>
              <a:prstGeom prst="line">
                <a:avLst/>
              </a:prstGeom>
              <a:grpFill/>
              <a:ln w="3810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74180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750" fill="hold"/>
                                        <p:tgtEl>
                                          <p:spTgt spid="23"/>
                                        </p:tgtEl>
                                        <p:attrNameLst>
                                          <p:attrName>ppt_x</p:attrName>
                                        </p:attrNameLst>
                                      </p:cBhvr>
                                      <p:tavLst>
                                        <p:tav tm="0">
                                          <p:val>
                                            <p:strVal val="1+#ppt_w/2"/>
                                          </p:val>
                                        </p:tav>
                                        <p:tav tm="100000">
                                          <p:val>
                                            <p:strVal val="#ppt_x"/>
                                          </p:val>
                                        </p:tav>
                                      </p:tavLst>
                                    </p:anim>
                                    <p:anim calcmode="lin" valueType="num">
                                      <p:cBhvr additive="base">
                                        <p:cTn id="11" dur="750" fill="hold"/>
                                        <p:tgtEl>
                                          <p:spTgt spid="23"/>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2" presetClass="entr" presetSubtype="2" decel="100000" fill="hold" nodeType="withEffect">
                                  <p:stCondLst>
                                    <p:cond delay="25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750" fill="hold"/>
                                        <p:tgtEl>
                                          <p:spTgt spid="25"/>
                                        </p:tgtEl>
                                        <p:attrNameLst>
                                          <p:attrName>ppt_x</p:attrName>
                                        </p:attrNameLst>
                                      </p:cBhvr>
                                      <p:tavLst>
                                        <p:tav tm="0">
                                          <p:val>
                                            <p:strVal val="1+#ppt_w/2"/>
                                          </p:val>
                                        </p:tav>
                                        <p:tav tm="100000">
                                          <p:val>
                                            <p:strVal val="#ppt_x"/>
                                          </p:val>
                                        </p:tav>
                                      </p:tavLst>
                                    </p:anim>
                                    <p:anim calcmode="lin" valueType="num">
                                      <p:cBhvr additive="base">
                                        <p:cTn id="18" dur="750" fill="hold"/>
                                        <p:tgtEl>
                                          <p:spTgt spid="25"/>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2" presetClass="entr" presetSubtype="2" decel="100000" fill="hold" nodeType="withEffect">
                                  <p:stCondLst>
                                    <p:cond delay="5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750" fill="hold"/>
                                        <p:tgtEl>
                                          <p:spTgt spid="24"/>
                                        </p:tgtEl>
                                        <p:attrNameLst>
                                          <p:attrName>ppt_x</p:attrName>
                                        </p:attrNameLst>
                                      </p:cBhvr>
                                      <p:tavLst>
                                        <p:tav tm="0">
                                          <p:val>
                                            <p:strVal val="1+#ppt_w/2"/>
                                          </p:val>
                                        </p:tav>
                                        <p:tav tm="100000">
                                          <p:val>
                                            <p:strVal val="#ppt_x"/>
                                          </p:val>
                                        </p:tav>
                                      </p:tavLst>
                                    </p:anim>
                                    <p:anim calcmode="lin" valueType="num">
                                      <p:cBhvr additive="base">
                                        <p:cTn id="25"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4CC688-B618-4C35-8281-F06BB01886F0}"/>
              </a:ext>
            </a:extLst>
          </p:cNvPr>
          <p:cNvSpPr>
            <a:spLocks noGrp="1"/>
          </p:cNvSpPr>
          <p:nvPr>
            <p:ph type="title"/>
          </p:nvPr>
        </p:nvSpPr>
        <p:spPr/>
        <p:txBody>
          <a:bodyPr/>
          <a:lstStyle/>
          <a:p>
            <a:r>
              <a:rPr lang="en-US" dirty="0"/>
              <a:t>Customers</a:t>
            </a:r>
          </a:p>
        </p:txBody>
      </p:sp>
      <p:sp>
        <p:nvSpPr>
          <p:cNvPr id="19" name="Rectangle 18">
            <a:extLst>
              <a:ext uri="{FF2B5EF4-FFF2-40B4-BE49-F238E27FC236}">
                <a16:creationId xmlns:a16="http://schemas.microsoft.com/office/drawing/2014/main" id="{B231AC5C-BD3F-44E1-8E8F-FE903F0FD6AE}"/>
              </a:ext>
            </a:extLst>
          </p:cNvPr>
          <p:cNvSpPr/>
          <p:nvPr/>
        </p:nvSpPr>
        <p:spPr>
          <a:xfrm>
            <a:off x="274638" y="1306654"/>
            <a:ext cx="3840480" cy="659105"/>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Edge and </a:t>
            </a:r>
            <a:b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disconnected solutions</a:t>
            </a:r>
          </a:p>
        </p:txBody>
      </p:sp>
      <p:sp>
        <p:nvSpPr>
          <p:cNvPr id="20" name="Rectangle 19">
            <a:extLst>
              <a:ext uri="{FF2B5EF4-FFF2-40B4-BE49-F238E27FC236}">
                <a16:creationId xmlns:a16="http://schemas.microsoft.com/office/drawing/2014/main" id="{0AD57434-67D1-4580-A059-90AA33E7CEEA}"/>
              </a:ext>
            </a:extLst>
          </p:cNvPr>
          <p:cNvSpPr/>
          <p:nvPr/>
        </p:nvSpPr>
        <p:spPr>
          <a:xfrm>
            <a:off x="4279785" y="1306654"/>
            <a:ext cx="3840480" cy="659105"/>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Cloud applications to</a:t>
            </a:r>
            <a:b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meet varied regulations</a:t>
            </a:r>
          </a:p>
        </p:txBody>
      </p:sp>
      <p:sp>
        <p:nvSpPr>
          <p:cNvPr id="21" name="Rectangle 20">
            <a:extLst>
              <a:ext uri="{FF2B5EF4-FFF2-40B4-BE49-F238E27FC236}">
                <a16:creationId xmlns:a16="http://schemas.microsoft.com/office/drawing/2014/main" id="{1E6E931D-2C69-4E5F-A95F-2AF6262A25F6}"/>
              </a:ext>
            </a:extLst>
          </p:cNvPr>
          <p:cNvSpPr/>
          <p:nvPr/>
        </p:nvSpPr>
        <p:spPr>
          <a:xfrm>
            <a:off x="8321358" y="1306654"/>
            <a:ext cx="3840480" cy="659105"/>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chor="t">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Cloud application </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model on-premises</a:t>
            </a:r>
          </a:p>
        </p:txBody>
      </p:sp>
      <p:grpSp>
        <p:nvGrpSpPr>
          <p:cNvPr id="22" name="Group 21">
            <a:extLst>
              <a:ext uri="{FF2B5EF4-FFF2-40B4-BE49-F238E27FC236}">
                <a16:creationId xmlns:a16="http://schemas.microsoft.com/office/drawing/2014/main" id="{59A75280-52AE-4355-9360-0CCB4BF0D8F7}"/>
              </a:ext>
            </a:extLst>
          </p:cNvPr>
          <p:cNvGrpSpPr/>
          <p:nvPr/>
        </p:nvGrpSpPr>
        <p:grpSpPr>
          <a:xfrm>
            <a:off x="274638" y="2127887"/>
            <a:ext cx="3840480" cy="2221992"/>
            <a:chOff x="274638" y="2127887"/>
            <a:chExt cx="3840480" cy="2221992"/>
          </a:xfrm>
        </p:grpSpPr>
        <p:pic>
          <p:nvPicPr>
            <p:cNvPr id="11" name="Picture 10">
              <a:extLst>
                <a:ext uri="{FF2B5EF4-FFF2-40B4-BE49-F238E27FC236}">
                  <a16:creationId xmlns:a16="http://schemas.microsoft.com/office/drawing/2014/main" id="{10EDE07B-649F-4382-A172-FEF95FD2C4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a:stretch/>
          </p:blipFill>
          <p:spPr>
            <a:xfrm>
              <a:off x="274638" y="2127887"/>
              <a:ext cx="3840480" cy="2221992"/>
            </a:xfrm>
            <a:prstGeom prst="rect">
              <a:avLst/>
            </a:prstGeom>
          </p:spPr>
        </p:pic>
        <p:grpSp>
          <p:nvGrpSpPr>
            <p:cNvPr id="59" name="Group 58">
              <a:extLst>
                <a:ext uri="{FF2B5EF4-FFF2-40B4-BE49-F238E27FC236}">
                  <a16:creationId xmlns:a16="http://schemas.microsoft.com/office/drawing/2014/main" id="{C7DC18B5-5439-4DC3-B48D-B442972C0C89}"/>
                </a:ext>
              </a:extLst>
            </p:cNvPr>
            <p:cNvGrpSpPr/>
            <p:nvPr/>
          </p:nvGrpSpPr>
          <p:grpSpPr>
            <a:xfrm>
              <a:off x="2238374" y="3631790"/>
              <a:ext cx="1876743" cy="613314"/>
              <a:chOff x="8239379" y="0"/>
              <a:chExt cx="4197096" cy="1371600"/>
            </a:xfrm>
          </p:grpSpPr>
          <p:sp>
            <p:nvSpPr>
              <p:cNvPr id="60" name="Rectangle 59">
                <a:extLst>
                  <a:ext uri="{FF2B5EF4-FFF2-40B4-BE49-F238E27FC236}">
                    <a16:creationId xmlns:a16="http://schemas.microsoft.com/office/drawing/2014/main" id="{C2656771-77FE-43E7-997C-CDA7EDCEACD4}"/>
                  </a:ext>
                </a:extLst>
              </p:cNvPr>
              <p:cNvSpPr/>
              <p:nvPr/>
            </p:nvSpPr>
            <p:spPr bwMode="auto">
              <a:xfrm>
                <a:off x="8239379" y="0"/>
                <a:ext cx="4197096" cy="13716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1" name="Picture 60">
                <a:extLst>
                  <a:ext uri="{FF2B5EF4-FFF2-40B4-BE49-F238E27FC236}">
                    <a16:creationId xmlns:a16="http://schemas.microsoft.com/office/drawing/2014/main" id="{9B0D6A74-AA69-44F6-A483-0CCA9D67EBC2}"/>
                  </a:ext>
                </a:extLst>
              </p:cNvPr>
              <p:cNvPicPr/>
              <p:nvPr/>
            </p:nvPicPr>
            <p:blipFill>
              <a:blip r:embed="rId4" cstate="email">
                <a:extLst>
                  <a:ext uri="{28A0092B-C50C-407E-A947-70E740481C1C}">
                    <a14:useLocalDpi xmlns:a14="http://schemas.microsoft.com/office/drawing/2010/main"/>
                  </a:ext>
                </a:extLst>
              </a:blip>
              <a:stretch>
                <a:fillRect/>
              </a:stretch>
            </p:blipFill>
            <p:spPr bwMode="auto">
              <a:xfrm>
                <a:off x="8704151" y="314933"/>
                <a:ext cx="3267550" cy="741734"/>
              </a:xfrm>
              <a:prstGeom prst="rect">
                <a:avLst/>
              </a:prstGeom>
              <a:noFill/>
              <a:ln>
                <a:noFill/>
              </a:ln>
            </p:spPr>
          </p:pic>
        </p:grpSp>
      </p:grpSp>
      <p:grpSp>
        <p:nvGrpSpPr>
          <p:cNvPr id="28" name="Group 27">
            <a:extLst>
              <a:ext uri="{FF2B5EF4-FFF2-40B4-BE49-F238E27FC236}">
                <a16:creationId xmlns:a16="http://schemas.microsoft.com/office/drawing/2014/main" id="{562699BC-C350-421B-8FCE-6E8382618225}"/>
              </a:ext>
            </a:extLst>
          </p:cNvPr>
          <p:cNvGrpSpPr/>
          <p:nvPr/>
        </p:nvGrpSpPr>
        <p:grpSpPr>
          <a:xfrm>
            <a:off x="4279785" y="2127887"/>
            <a:ext cx="3840480" cy="2221992"/>
            <a:chOff x="4279785" y="2127887"/>
            <a:chExt cx="3840480" cy="2221992"/>
          </a:xfrm>
        </p:grpSpPr>
        <p:pic>
          <p:nvPicPr>
            <p:cNvPr id="13" name="Picture 12">
              <a:extLst>
                <a:ext uri="{FF2B5EF4-FFF2-40B4-BE49-F238E27FC236}">
                  <a16:creationId xmlns:a16="http://schemas.microsoft.com/office/drawing/2014/main" id="{6C086818-66D5-4F9C-BCBA-A417B77A6BE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79785" y="2127887"/>
              <a:ext cx="3840480" cy="2221992"/>
            </a:xfrm>
            <a:prstGeom prst="rect">
              <a:avLst/>
            </a:prstGeom>
          </p:spPr>
        </p:pic>
        <p:grpSp>
          <p:nvGrpSpPr>
            <p:cNvPr id="14" name="Group 13">
              <a:extLst>
                <a:ext uri="{FF2B5EF4-FFF2-40B4-BE49-F238E27FC236}">
                  <a16:creationId xmlns:a16="http://schemas.microsoft.com/office/drawing/2014/main" id="{FD4F5450-B6C4-4218-AFE2-40756DB6FCA4}"/>
                </a:ext>
              </a:extLst>
            </p:cNvPr>
            <p:cNvGrpSpPr/>
            <p:nvPr/>
          </p:nvGrpSpPr>
          <p:grpSpPr>
            <a:xfrm>
              <a:off x="6243522" y="3631790"/>
              <a:ext cx="1876743" cy="613314"/>
              <a:chOff x="6243522" y="3631790"/>
              <a:chExt cx="1876743" cy="613314"/>
            </a:xfrm>
          </p:grpSpPr>
          <p:sp>
            <p:nvSpPr>
              <p:cNvPr id="63" name="Rectangle 62">
                <a:extLst>
                  <a:ext uri="{FF2B5EF4-FFF2-40B4-BE49-F238E27FC236}">
                    <a16:creationId xmlns:a16="http://schemas.microsoft.com/office/drawing/2014/main" id="{F2340252-8F06-48E9-B873-8254F30C5578}"/>
                  </a:ext>
                </a:extLst>
              </p:cNvPr>
              <p:cNvSpPr/>
              <p:nvPr/>
            </p:nvSpPr>
            <p:spPr bwMode="auto">
              <a:xfrm>
                <a:off x="6243522" y="3631790"/>
                <a:ext cx="1876743" cy="61331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5" name="Picture 64">
                <a:extLst>
                  <a:ext uri="{FF2B5EF4-FFF2-40B4-BE49-F238E27FC236}">
                    <a16:creationId xmlns:a16="http://schemas.microsoft.com/office/drawing/2014/main" id="{FCAF5C0A-DCE4-4C7C-822D-50609A8E99D2}"/>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6302438" y="3729248"/>
                <a:ext cx="1758911" cy="418398"/>
              </a:xfrm>
              <a:prstGeom prst="rect">
                <a:avLst/>
              </a:prstGeom>
              <a:noFill/>
              <a:ln>
                <a:noFill/>
              </a:ln>
            </p:spPr>
          </p:pic>
        </p:grpSp>
      </p:grpSp>
      <p:grpSp>
        <p:nvGrpSpPr>
          <p:cNvPr id="30" name="Group 29">
            <a:extLst>
              <a:ext uri="{FF2B5EF4-FFF2-40B4-BE49-F238E27FC236}">
                <a16:creationId xmlns:a16="http://schemas.microsoft.com/office/drawing/2014/main" id="{8453280D-C05B-4D66-A6B6-81A9F13F3AFA}"/>
              </a:ext>
            </a:extLst>
          </p:cNvPr>
          <p:cNvGrpSpPr/>
          <p:nvPr/>
        </p:nvGrpSpPr>
        <p:grpSpPr>
          <a:xfrm>
            <a:off x="8321358" y="2127887"/>
            <a:ext cx="3840480" cy="2221992"/>
            <a:chOff x="8321358" y="2127887"/>
            <a:chExt cx="3840480" cy="2221992"/>
          </a:xfrm>
        </p:grpSpPr>
        <p:pic>
          <p:nvPicPr>
            <p:cNvPr id="66" name="Picture 65">
              <a:extLst>
                <a:ext uri="{FF2B5EF4-FFF2-40B4-BE49-F238E27FC236}">
                  <a16:creationId xmlns:a16="http://schemas.microsoft.com/office/drawing/2014/main" id="{45D74C90-74AA-46DA-81F2-0BA8535DCAD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321358" y="2127887"/>
              <a:ext cx="3840480" cy="2221992"/>
            </a:xfrm>
            <a:prstGeom prst="rect">
              <a:avLst/>
            </a:prstGeom>
          </p:spPr>
        </p:pic>
        <p:sp>
          <p:nvSpPr>
            <p:cNvPr id="68" name="Rectangle 67">
              <a:extLst>
                <a:ext uri="{FF2B5EF4-FFF2-40B4-BE49-F238E27FC236}">
                  <a16:creationId xmlns:a16="http://schemas.microsoft.com/office/drawing/2014/main" id="{0D4760DF-7A39-4232-A42F-CA3A25295F97}"/>
                </a:ext>
              </a:extLst>
            </p:cNvPr>
            <p:cNvSpPr/>
            <p:nvPr/>
          </p:nvSpPr>
          <p:spPr bwMode="auto">
            <a:xfrm>
              <a:off x="10285095" y="3631790"/>
              <a:ext cx="1876743" cy="61331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a:extLst>
                <a:ext uri="{FF2B5EF4-FFF2-40B4-BE49-F238E27FC236}">
                  <a16:creationId xmlns:a16="http://schemas.microsoft.com/office/drawing/2014/main" id="{FDF0D066-B524-46C5-8AFF-9B6F7C07158B}"/>
                </a:ext>
              </a:extLst>
            </p:cNvPr>
            <p:cNvPicPr/>
            <p:nvPr/>
          </p:nvPicPr>
          <p:blipFill>
            <a:blip r:embed="rId8" cstate="email">
              <a:extLst>
                <a:ext uri="{28A0092B-C50C-407E-A947-70E740481C1C}">
                  <a14:useLocalDpi xmlns:a14="http://schemas.microsoft.com/office/drawing/2010/main"/>
                </a:ext>
              </a:extLst>
            </a:blip>
            <a:stretch>
              <a:fillRect/>
            </a:stretch>
          </p:blipFill>
          <p:spPr bwMode="auto">
            <a:xfrm>
              <a:off x="10648002" y="3747375"/>
              <a:ext cx="1150928" cy="382144"/>
            </a:xfrm>
            <a:prstGeom prst="rect">
              <a:avLst/>
            </a:prstGeom>
            <a:noFill/>
            <a:ln>
              <a:noFill/>
            </a:ln>
          </p:spPr>
        </p:pic>
      </p:grpSp>
      <p:grpSp>
        <p:nvGrpSpPr>
          <p:cNvPr id="24" name="Group 23">
            <a:extLst>
              <a:ext uri="{FF2B5EF4-FFF2-40B4-BE49-F238E27FC236}">
                <a16:creationId xmlns:a16="http://schemas.microsoft.com/office/drawing/2014/main" id="{ADCC8496-D35D-4874-A718-A61335BB10F4}"/>
              </a:ext>
            </a:extLst>
          </p:cNvPr>
          <p:cNvGrpSpPr/>
          <p:nvPr/>
        </p:nvGrpSpPr>
        <p:grpSpPr>
          <a:xfrm>
            <a:off x="274638" y="4475671"/>
            <a:ext cx="3840480" cy="2221992"/>
            <a:chOff x="274638" y="4475671"/>
            <a:chExt cx="3840480" cy="2221992"/>
          </a:xfrm>
        </p:grpSpPr>
        <p:pic>
          <p:nvPicPr>
            <p:cNvPr id="16" name="Picture 15">
              <a:extLst>
                <a:ext uri="{FF2B5EF4-FFF2-40B4-BE49-F238E27FC236}">
                  <a16:creationId xmlns:a16="http://schemas.microsoft.com/office/drawing/2014/main" id="{8CA4578F-FA57-421C-8CDE-F0ADD38889F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1"/>
            <a:stretch/>
          </p:blipFill>
          <p:spPr>
            <a:xfrm flipH="1">
              <a:off x="274638" y="4475671"/>
              <a:ext cx="3840480" cy="2221992"/>
            </a:xfrm>
            <a:prstGeom prst="rect">
              <a:avLst/>
            </a:prstGeom>
          </p:spPr>
        </p:pic>
        <p:sp>
          <p:nvSpPr>
            <p:cNvPr id="72" name="Rectangle 71">
              <a:extLst>
                <a:ext uri="{FF2B5EF4-FFF2-40B4-BE49-F238E27FC236}">
                  <a16:creationId xmlns:a16="http://schemas.microsoft.com/office/drawing/2014/main" id="{3669C8E1-0E1F-4776-AC41-DFB15A4E5AEA}"/>
                </a:ext>
              </a:extLst>
            </p:cNvPr>
            <p:cNvSpPr/>
            <p:nvPr/>
          </p:nvSpPr>
          <p:spPr bwMode="auto">
            <a:xfrm>
              <a:off x="2238374" y="5948495"/>
              <a:ext cx="1876743" cy="61331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8E87831A-0B7C-44D0-A968-E1F100D28326}"/>
                </a:ext>
              </a:extLst>
            </p:cNvPr>
            <p:cNvPicPr/>
            <p:nvPr/>
          </p:nvPicPr>
          <p:blipFill>
            <a:blip r:embed="rId10" cstate="email">
              <a:extLst>
                <a:ext uri="{28A0092B-C50C-407E-A947-70E740481C1C}">
                  <a14:useLocalDpi xmlns:a14="http://schemas.microsoft.com/office/drawing/2010/main"/>
                </a:ext>
              </a:extLst>
            </a:blip>
            <a:stretch>
              <a:fillRect/>
            </a:stretch>
          </p:blipFill>
          <p:spPr bwMode="auto">
            <a:xfrm>
              <a:off x="2526990" y="5967636"/>
              <a:ext cx="1299511" cy="575033"/>
            </a:xfrm>
            <a:prstGeom prst="rect">
              <a:avLst/>
            </a:prstGeom>
            <a:noFill/>
            <a:ln>
              <a:noFill/>
            </a:ln>
          </p:spPr>
        </p:pic>
      </p:grpSp>
      <p:grpSp>
        <p:nvGrpSpPr>
          <p:cNvPr id="26" name="Group 25">
            <a:extLst>
              <a:ext uri="{FF2B5EF4-FFF2-40B4-BE49-F238E27FC236}">
                <a16:creationId xmlns:a16="http://schemas.microsoft.com/office/drawing/2014/main" id="{00EED402-E983-4E6D-BAA8-E8FEFBED5415}"/>
              </a:ext>
            </a:extLst>
          </p:cNvPr>
          <p:cNvGrpSpPr/>
          <p:nvPr/>
        </p:nvGrpSpPr>
        <p:grpSpPr>
          <a:xfrm>
            <a:off x="4281776" y="4475671"/>
            <a:ext cx="3840480" cy="2221992"/>
            <a:chOff x="4281776" y="4475671"/>
            <a:chExt cx="3840480" cy="2221992"/>
          </a:xfrm>
        </p:grpSpPr>
        <p:pic>
          <p:nvPicPr>
            <p:cNvPr id="75" name="Picture 74">
              <a:extLst>
                <a:ext uri="{FF2B5EF4-FFF2-40B4-BE49-F238E27FC236}">
                  <a16:creationId xmlns:a16="http://schemas.microsoft.com/office/drawing/2014/main" id="{F6BEE622-2A11-4159-88D9-F78A777F1BF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281776" y="4475671"/>
              <a:ext cx="3840480" cy="2221992"/>
            </a:xfrm>
            <a:prstGeom prst="rect">
              <a:avLst/>
            </a:prstGeom>
          </p:spPr>
        </p:pic>
        <p:sp>
          <p:nvSpPr>
            <p:cNvPr id="76" name="Rectangle 75">
              <a:extLst>
                <a:ext uri="{FF2B5EF4-FFF2-40B4-BE49-F238E27FC236}">
                  <a16:creationId xmlns:a16="http://schemas.microsoft.com/office/drawing/2014/main" id="{A27F2709-8FC9-4CE8-9F0B-BBEB3096F78B}"/>
                </a:ext>
              </a:extLst>
            </p:cNvPr>
            <p:cNvSpPr/>
            <p:nvPr/>
          </p:nvSpPr>
          <p:spPr bwMode="auto">
            <a:xfrm>
              <a:off x="6245513" y="5948495"/>
              <a:ext cx="1876743" cy="61331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7" name="Picture 6">
              <a:extLst>
                <a:ext uri="{FF2B5EF4-FFF2-40B4-BE49-F238E27FC236}">
                  <a16:creationId xmlns:a16="http://schemas.microsoft.com/office/drawing/2014/main" id="{502F694E-B55C-4F9A-9E7C-ED6E953AA9E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24453" y="5982166"/>
              <a:ext cx="718862" cy="545972"/>
            </a:xfrm>
            <a:prstGeom prst="rect">
              <a:avLst/>
            </a:prstGeom>
          </p:spPr>
        </p:pic>
      </p:grpSp>
      <p:grpSp>
        <p:nvGrpSpPr>
          <p:cNvPr id="27" name="Group 26">
            <a:extLst>
              <a:ext uri="{FF2B5EF4-FFF2-40B4-BE49-F238E27FC236}">
                <a16:creationId xmlns:a16="http://schemas.microsoft.com/office/drawing/2014/main" id="{00356BC3-5DDF-438E-852B-2A83F1BCFC2C}"/>
              </a:ext>
            </a:extLst>
          </p:cNvPr>
          <p:cNvGrpSpPr/>
          <p:nvPr/>
        </p:nvGrpSpPr>
        <p:grpSpPr>
          <a:xfrm>
            <a:off x="8321358" y="4475671"/>
            <a:ext cx="3840480" cy="2221992"/>
            <a:chOff x="8321358" y="4475671"/>
            <a:chExt cx="3840480" cy="2221992"/>
          </a:xfrm>
        </p:grpSpPr>
        <p:pic>
          <p:nvPicPr>
            <p:cNvPr id="78" name="Picture 77">
              <a:extLst>
                <a:ext uri="{FF2B5EF4-FFF2-40B4-BE49-F238E27FC236}">
                  <a16:creationId xmlns:a16="http://schemas.microsoft.com/office/drawing/2014/main" id="{2ADBBFA1-72C6-443E-8BBA-2EC490ED8B8E}"/>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flipH="1">
              <a:off x="8321358" y="4475671"/>
              <a:ext cx="3840480" cy="2221992"/>
            </a:xfrm>
            <a:prstGeom prst="rect">
              <a:avLst/>
            </a:prstGeom>
          </p:spPr>
        </p:pic>
        <p:sp>
          <p:nvSpPr>
            <p:cNvPr id="79" name="Rectangle 78">
              <a:extLst>
                <a:ext uri="{FF2B5EF4-FFF2-40B4-BE49-F238E27FC236}">
                  <a16:creationId xmlns:a16="http://schemas.microsoft.com/office/drawing/2014/main" id="{9BEC95A6-791D-4A8A-B6FB-62FC15367CBA}"/>
                </a:ext>
              </a:extLst>
            </p:cNvPr>
            <p:cNvSpPr/>
            <p:nvPr/>
          </p:nvSpPr>
          <p:spPr bwMode="auto">
            <a:xfrm>
              <a:off x="10285095" y="5948495"/>
              <a:ext cx="1876743" cy="61331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0" name="Picture 79">
              <a:extLst>
                <a:ext uri="{FF2B5EF4-FFF2-40B4-BE49-F238E27FC236}">
                  <a16:creationId xmlns:a16="http://schemas.microsoft.com/office/drawing/2014/main" id="{67DF19DF-34F0-4BCB-AE5D-FEB52243D8D5}"/>
                </a:ext>
              </a:extLst>
            </p:cNvPr>
            <p:cNvPicPr/>
            <p:nvPr/>
          </p:nvPicPr>
          <p:blipFill>
            <a:blip r:embed="rId15" cstate="email">
              <a:extLst>
                <a:ext uri="{28A0092B-C50C-407E-A947-70E740481C1C}">
                  <a14:useLocalDpi xmlns:a14="http://schemas.microsoft.com/office/drawing/2010/main"/>
                </a:ext>
              </a:extLst>
            </a:blip>
            <a:stretch>
              <a:fillRect/>
            </a:stretch>
          </p:blipFill>
          <p:spPr bwMode="auto">
            <a:xfrm>
              <a:off x="10600648" y="6060421"/>
              <a:ext cx="1245637" cy="389463"/>
            </a:xfrm>
            <a:prstGeom prst="rect">
              <a:avLst/>
            </a:prstGeom>
            <a:noFill/>
            <a:ln>
              <a:noFill/>
            </a:ln>
          </p:spPr>
        </p:pic>
      </p:grpSp>
    </p:spTree>
    <p:extLst>
      <p:ext uri="{BB962C8B-B14F-4D97-AF65-F5344CB8AC3E}">
        <p14:creationId xmlns:p14="http://schemas.microsoft.com/office/powerpoint/2010/main" val="24765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5.18254E-7 -2.12892E-6 L -5.18254E-7 0.04358 " pathEditMode="relative" rAng="0" ptsTypes="AA">
                                      <p:cBhvr>
                                        <p:cTn id="9" dur="500" spd="-100000" fill="hold"/>
                                        <p:tgtEl>
                                          <p:spTgt spid="19"/>
                                        </p:tgtEl>
                                        <p:attrNameLst>
                                          <p:attrName>ppt_x</p:attrName>
                                          <p:attrName>ppt_y</p:attrName>
                                        </p:attrNameLst>
                                      </p:cBhvr>
                                      <p:rCtr x="0" y="2179"/>
                                    </p:animMotion>
                                  </p:childTnLst>
                                </p:cTn>
                              </p:par>
                              <p:par>
                                <p:cTn id="10" presetID="10" presetClass="entr" presetSubtype="0" fill="hold"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00"/>
                                  </p:stCondLst>
                                  <p:childTnLst>
                                    <p:animMotion origin="layout" path="M -4.21241E-6 -4.07626E-6 L -4.21241E-6 0.04358 " pathEditMode="relative" rAng="0" ptsTypes="AA">
                                      <p:cBhvr>
                                        <p:cTn id="14" dur="500" spd="-100000" fill="hold"/>
                                        <p:tgtEl>
                                          <p:spTgt spid="22"/>
                                        </p:tgtEl>
                                        <p:attrNameLst>
                                          <p:attrName>ppt_x</p:attrName>
                                          <p:attrName>ppt_y</p:attrName>
                                        </p:attrNameLst>
                                      </p:cBhvr>
                                      <p:rCtr x="0" y="2179"/>
                                    </p:animMotion>
                                  </p:childTnLst>
                                </p:cTn>
                              </p:par>
                              <p:par>
                                <p:cTn id="15" presetID="10" presetClass="entr" presetSubtype="0" fill="hold" nodeType="withEffect">
                                  <p:stCondLst>
                                    <p:cond delay="4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400"/>
                                  </p:stCondLst>
                                  <p:childTnLst>
                                    <p:animMotion origin="layout" path="M -4.21241E-6 -4.07626E-6 L -4.21241E-6 0.04358 " pathEditMode="relative" rAng="0" ptsTypes="AA">
                                      <p:cBhvr>
                                        <p:cTn id="19" dur="500" spd="-100000" fill="hold"/>
                                        <p:tgtEl>
                                          <p:spTgt spid="24"/>
                                        </p:tgtEl>
                                        <p:attrNameLst>
                                          <p:attrName>ppt_x</p:attrName>
                                          <p:attrName>ppt_y</p:attrName>
                                        </p:attrNameLst>
                                      </p:cBhvr>
                                      <p:rCtr x="0" y="2179"/>
                                    </p:animMotion>
                                  </p:childTnLst>
                                </p:cTn>
                              </p:par>
                              <p:par>
                                <p:cTn id="20" presetID="10" presetClass="entr" presetSubtype="0" fill="hold" grpId="0" nodeType="withEffect">
                                  <p:stCondLst>
                                    <p:cond delay="6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600"/>
                                  </p:stCondLst>
                                  <p:childTnLst>
                                    <p:animMotion origin="layout" path="M 1.78453E-6 -2.12892E-6 L 1.78453E-6 0.04358 " pathEditMode="relative" rAng="0" ptsTypes="AA">
                                      <p:cBhvr>
                                        <p:cTn id="24" dur="500" spd="-100000" fill="hold"/>
                                        <p:tgtEl>
                                          <p:spTgt spid="20"/>
                                        </p:tgtEl>
                                        <p:attrNameLst>
                                          <p:attrName>ppt_x</p:attrName>
                                          <p:attrName>ppt_y</p:attrName>
                                        </p:attrNameLst>
                                      </p:cBhvr>
                                      <p:rCtr x="0" y="2179"/>
                                    </p:animMotion>
                                  </p:childTnLst>
                                </p:cTn>
                              </p:par>
                              <p:par>
                                <p:cTn id="25" presetID="10" presetClass="entr" presetSubtype="0" fill="hold" nodeType="withEffect">
                                  <p:stCondLst>
                                    <p:cond delay="8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nodeType="withEffect">
                                  <p:stCondLst>
                                    <p:cond delay="800"/>
                                  </p:stCondLst>
                                  <p:childTnLst>
                                    <p:animMotion origin="layout" path="M -4.21241E-6 -4.07626E-6 L -4.21241E-6 0.04358 " pathEditMode="relative" rAng="0" ptsTypes="AA">
                                      <p:cBhvr>
                                        <p:cTn id="29" dur="500" spd="-100000" fill="hold"/>
                                        <p:tgtEl>
                                          <p:spTgt spid="28"/>
                                        </p:tgtEl>
                                        <p:attrNameLst>
                                          <p:attrName>ppt_x</p:attrName>
                                          <p:attrName>ppt_y</p:attrName>
                                        </p:attrNameLst>
                                      </p:cBhvr>
                                      <p:rCtr x="0" y="2179"/>
                                    </p:animMotion>
                                  </p:childTnLst>
                                </p:cTn>
                              </p:par>
                              <p:par>
                                <p:cTn id="30" presetID="10" presetClass="entr" presetSubtype="0" fill="hold"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42" presetClass="path" presetSubtype="0" decel="100000" fill="hold" nodeType="withEffect">
                                  <p:stCondLst>
                                    <p:cond delay="1000"/>
                                  </p:stCondLst>
                                  <p:childTnLst>
                                    <p:animMotion origin="layout" path="M -4.21241E-6 -4.07626E-6 L -4.21241E-6 0.04358 " pathEditMode="relative" rAng="0" ptsTypes="AA">
                                      <p:cBhvr>
                                        <p:cTn id="34" dur="500" spd="-100000" fill="hold"/>
                                        <p:tgtEl>
                                          <p:spTgt spid="26"/>
                                        </p:tgtEl>
                                        <p:attrNameLst>
                                          <p:attrName>ppt_x</p:attrName>
                                          <p:attrName>ppt_y</p:attrName>
                                        </p:attrNameLst>
                                      </p:cBhvr>
                                      <p:rCtr x="0" y="2179"/>
                                    </p:animMotion>
                                  </p:childTnLst>
                                </p:cTn>
                              </p:par>
                              <p:par>
                                <p:cTn id="35" presetID="10" presetClass="entr" presetSubtype="0" fill="hold" grpId="0" nodeType="withEffect">
                                  <p:stCondLst>
                                    <p:cond delay="1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1200"/>
                                  </p:stCondLst>
                                  <p:childTnLst>
                                    <p:animMotion origin="layout" path="M -1.83304E-6 -2.12892E-6 L -1.83304E-6 0.04358 " pathEditMode="relative" rAng="0" ptsTypes="AA">
                                      <p:cBhvr>
                                        <p:cTn id="39" dur="500" spd="-100000" fill="hold"/>
                                        <p:tgtEl>
                                          <p:spTgt spid="21"/>
                                        </p:tgtEl>
                                        <p:attrNameLst>
                                          <p:attrName>ppt_x</p:attrName>
                                          <p:attrName>ppt_y</p:attrName>
                                        </p:attrNameLst>
                                      </p:cBhvr>
                                      <p:rCtr x="0" y="2179"/>
                                    </p:animMotion>
                                  </p:childTnLst>
                                </p:cTn>
                              </p:par>
                              <p:par>
                                <p:cTn id="40" presetID="10" presetClass="entr" presetSubtype="0" fill="hold" nodeType="withEffect">
                                  <p:stCondLst>
                                    <p:cond delay="14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nodeType="withEffect">
                                  <p:stCondLst>
                                    <p:cond delay="1400"/>
                                  </p:stCondLst>
                                  <p:childTnLst>
                                    <p:animMotion origin="layout" path="M -4.21241E-6 -4.07626E-6 L -4.21241E-6 0.04358 " pathEditMode="relative" rAng="0" ptsTypes="AA">
                                      <p:cBhvr>
                                        <p:cTn id="44" dur="500" spd="-100000" fill="hold"/>
                                        <p:tgtEl>
                                          <p:spTgt spid="30"/>
                                        </p:tgtEl>
                                        <p:attrNameLst>
                                          <p:attrName>ppt_x</p:attrName>
                                          <p:attrName>ppt_y</p:attrName>
                                        </p:attrNameLst>
                                      </p:cBhvr>
                                      <p:rCtr x="0" y="2179"/>
                                    </p:animMotion>
                                  </p:childTnLst>
                                </p:cTn>
                              </p:par>
                              <p:par>
                                <p:cTn id="45" presetID="10" presetClass="entr" presetSubtype="0" fill="hold" nodeType="withEffect">
                                  <p:stCondLst>
                                    <p:cond delay="16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nodeType="withEffect">
                                  <p:stCondLst>
                                    <p:cond delay="1600"/>
                                  </p:stCondLst>
                                  <p:childTnLst>
                                    <p:animMotion origin="layout" path="M -4.21241E-6 -4.07626E-6 L -4.21241E-6 0.04358 " pathEditMode="relative" rAng="0" ptsTypes="AA">
                                      <p:cBhvr>
                                        <p:cTn id="49" dur="500" spd="-100000" fill="hold"/>
                                        <p:tgtEl>
                                          <p:spTgt spid="27"/>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a:t>
            </a:r>
          </a:p>
        </p:txBody>
      </p:sp>
      <p:sp>
        <p:nvSpPr>
          <p:cNvPr id="4" name="Flowchart: Connector 3">
            <a:extLst>
              <a:ext uri="{FF2B5EF4-FFF2-40B4-BE49-F238E27FC236}">
                <a16:creationId xmlns:a16="http://schemas.microsoft.com/office/drawing/2014/main" id="{4B30523D-0581-4C1C-AC3E-748FABE8ADCE}"/>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140982900"/>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xmlns:a16="http://schemas.microsoft.com/office/drawing/2014/main">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432945" cy="6993533"/>
          </a:xfrm>
          <a:prstGeom prst="rect">
            <a:avLst/>
          </a:prstGeom>
          <a:solidFill>
            <a:schemeClr val="tx1">
              <a:lumMod val="20000"/>
              <a:lumOff val="80000"/>
            </a:schemeClr>
          </a:solidFill>
        </p:spPr>
      </p:pic>
      <p:grpSp>
        <p:nvGrpSpPr>
          <p:cNvPr id="4" name="Group 3">
            <a:extLst>
              <a:ext uri="{FF2B5EF4-FFF2-40B4-BE49-F238E27FC236}">
                <a16:creationId xmlns:a16="http://schemas.microsoft.com/office/drawing/2014/main" id="{58D19B81-7EA2-42F4-B4A6-282F0173F24A}"/>
              </a:ext>
            </a:extLst>
          </p:cNvPr>
          <p:cNvGrpSpPr/>
          <p:nvPr/>
        </p:nvGrpSpPr>
        <p:grpSpPr>
          <a:xfrm>
            <a:off x="8538767" y="1714884"/>
            <a:ext cx="3657600" cy="4798996"/>
            <a:chOff x="8538767" y="1702184"/>
            <a:chExt cx="3657600" cy="4798996"/>
          </a:xfrm>
        </p:grpSpPr>
        <p:sp>
          <p:nvSpPr>
            <p:cNvPr id="34" name="Rectangle 33"/>
            <p:cNvSpPr/>
            <p:nvPr/>
          </p:nvSpPr>
          <p:spPr bwMode="auto">
            <a:xfrm>
              <a:off x="8538767" y="4142669"/>
              <a:ext cx="3657600" cy="731520"/>
            </a:xfrm>
            <a:prstGeom prst="rect">
              <a:avLst/>
            </a:prstGeom>
            <a:solidFill>
              <a:srgbClr val="D83B0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Cloud infrastructure</a:t>
              </a:r>
            </a:p>
          </p:txBody>
        </p:sp>
        <p:sp>
          <p:nvSpPr>
            <p:cNvPr id="35" name="Rectangle 34"/>
            <p:cNvSpPr/>
            <p:nvPr/>
          </p:nvSpPr>
          <p:spPr bwMode="auto">
            <a:xfrm>
              <a:off x="8538767" y="3329174"/>
              <a:ext cx="3657600" cy="731520"/>
            </a:xfrm>
            <a:prstGeom prst="rect">
              <a:avLst/>
            </a:prstGeom>
            <a:solidFill>
              <a:srgbClr val="D83B0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IaaS | PaaS </a:t>
              </a:r>
            </a:p>
          </p:txBody>
        </p:sp>
        <p:sp>
          <p:nvSpPr>
            <p:cNvPr id="36" name="Rectangle 35"/>
            <p:cNvSpPr/>
            <p:nvPr/>
          </p:nvSpPr>
          <p:spPr bwMode="auto">
            <a:xfrm>
              <a:off x="8538767" y="2515679"/>
              <a:ext cx="3657600" cy="731520"/>
            </a:xfrm>
            <a:prstGeom prst="rect">
              <a:avLst/>
            </a:prstGeom>
            <a:solidFill>
              <a:srgbClr val="D83B0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Resource Manager</a:t>
              </a:r>
            </a:p>
          </p:txBody>
        </p:sp>
        <p:sp>
          <p:nvSpPr>
            <p:cNvPr id="37" name="Rectangle 36"/>
            <p:cNvSpPr/>
            <p:nvPr/>
          </p:nvSpPr>
          <p:spPr bwMode="auto">
            <a:xfrm>
              <a:off x="8538767" y="1702184"/>
              <a:ext cx="3657600" cy="731520"/>
            </a:xfrm>
            <a:prstGeom prst="rect">
              <a:avLst/>
            </a:prstGeom>
            <a:solidFill>
              <a:srgbClr val="D83B0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Portal | PowerShell | DevOps tools </a:t>
              </a:r>
            </a:p>
          </p:txBody>
        </p:sp>
        <p:sp>
          <p:nvSpPr>
            <p:cNvPr id="33" name="Rectangle 32"/>
            <p:cNvSpPr/>
            <p:nvPr/>
          </p:nvSpPr>
          <p:spPr bwMode="auto">
            <a:xfrm>
              <a:off x="8538767" y="4956164"/>
              <a:ext cx="3657600" cy="731520"/>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Microsoft Azure  </a:t>
              </a:r>
            </a:p>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Public</a:t>
              </a:r>
            </a:p>
          </p:txBody>
        </p:sp>
        <p:sp>
          <p:nvSpPr>
            <p:cNvPr id="62" name="Rectangle 61"/>
            <p:cNvSpPr/>
            <p:nvPr/>
          </p:nvSpPr>
          <p:spPr bwMode="auto">
            <a:xfrm>
              <a:off x="8538767" y="5769660"/>
              <a:ext cx="3657600" cy="731520"/>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Sealed hosts </a:t>
              </a:r>
            </a:p>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Azure-designed Hardware</a:t>
              </a:r>
              <a:endParaRPr kumimoji="0" lang="en-US" sz="14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2E18155E-1BDC-4CCE-B594-5F91EA0545BC}"/>
              </a:ext>
            </a:extLst>
          </p:cNvPr>
          <p:cNvGrpSpPr/>
          <p:nvPr/>
        </p:nvGrpSpPr>
        <p:grpSpPr>
          <a:xfrm>
            <a:off x="287411" y="1714884"/>
            <a:ext cx="3667713" cy="4798996"/>
            <a:chOff x="287411" y="1702184"/>
            <a:chExt cx="3667713" cy="4798996"/>
          </a:xfrm>
        </p:grpSpPr>
        <p:sp>
          <p:nvSpPr>
            <p:cNvPr id="63" name="Rectangle 62"/>
            <p:cNvSpPr/>
            <p:nvPr/>
          </p:nvSpPr>
          <p:spPr bwMode="auto">
            <a:xfrm>
              <a:off x="287411" y="5769660"/>
              <a:ext cx="3657600" cy="731520"/>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Sealed hosts</a:t>
              </a:r>
            </a:p>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Integrated Systems Hardware</a:t>
              </a:r>
              <a:endParaRPr kumimoji="0" lang="en-US" sz="14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Rectangle 40"/>
            <p:cNvSpPr/>
            <p:nvPr/>
          </p:nvSpPr>
          <p:spPr bwMode="auto">
            <a:xfrm>
              <a:off x="287411" y="4142669"/>
              <a:ext cx="3657600" cy="73152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Cloud-inspired infrastructure</a:t>
              </a:r>
            </a:p>
          </p:txBody>
        </p:sp>
        <p:sp>
          <p:nvSpPr>
            <p:cNvPr id="42" name="Rectangle 41"/>
            <p:cNvSpPr/>
            <p:nvPr/>
          </p:nvSpPr>
          <p:spPr bwMode="auto">
            <a:xfrm>
              <a:off x="287411" y="3329174"/>
              <a:ext cx="3657600" cy="73152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IaaS | Azure PaaS</a:t>
              </a:r>
              <a:b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Compute | Network | Storage | App Service | Service Fabric*</a:t>
              </a:r>
            </a:p>
          </p:txBody>
        </p:sp>
        <p:sp>
          <p:nvSpPr>
            <p:cNvPr id="43" name="Rectangle 42"/>
            <p:cNvSpPr/>
            <p:nvPr/>
          </p:nvSpPr>
          <p:spPr bwMode="auto">
            <a:xfrm>
              <a:off x="297524" y="2515679"/>
              <a:ext cx="3657600" cy="73152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Resource Manager</a:t>
              </a:r>
            </a:p>
          </p:txBody>
        </p:sp>
        <p:sp>
          <p:nvSpPr>
            <p:cNvPr id="44" name="Rectangle 43"/>
            <p:cNvSpPr/>
            <p:nvPr/>
          </p:nvSpPr>
          <p:spPr bwMode="auto">
            <a:xfrm>
              <a:off x="297524" y="1702184"/>
              <a:ext cx="3657600" cy="73152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Portal | PowerShell | DevOps tools </a:t>
              </a:r>
            </a:p>
          </p:txBody>
        </p:sp>
        <p:sp>
          <p:nvSpPr>
            <p:cNvPr id="40" name="Rectangle 39"/>
            <p:cNvSpPr/>
            <p:nvPr/>
          </p:nvSpPr>
          <p:spPr bwMode="auto">
            <a:xfrm>
              <a:off x="287411" y="4956164"/>
              <a:ext cx="3657600" cy="731520"/>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ctr" anchorCtr="0" forceAA="0" compatLnSpc="1">
              <a:prstTxWarp prst="textNoShape">
                <a:avLst/>
              </a:prstTxWarp>
              <a:noAutofit/>
            </a:bodyPr>
            <a:lstStyle/>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Microsoft Azure Stack</a:t>
              </a:r>
            </a:p>
            <a:p>
              <a:pPr marL="0" marR="0" lvl="0" indent="0" algn="ctr" defTabSz="95059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mn-ea"/>
                  <a:cs typeface="Segoe UI" panose="020B0502040204020203" pitchFamily="34" charset="0"/>
                </a:rPr>
                <a:t>Private | Hosted </a:t>
              </a:r>
            </a:p>
          </p:txBody>
        </p:sp>
      </p:grpSp>
      <p:grpSp>
        <p:nvGrpSpPr>
          <p:cNvPr id="45" name="Group 44"/>
          <p:cNvGrpSpPr/>
          <p:nvPr/>
        </p:nvGrpSpPr>
        <p:grpSpPr>
          <a:xfrm>
            <a:off x="4349279" y="2452103"/>
            <a:ext cx="3795332" cy="2550613"/>
            <a:chOff x="4358811" y="2263556"/>
            <a:chExt cx="3722307" cy="2471023"/>
          </a:xfrm>
        </p:grpSpPr>
        <p:grpSp>
          <p:nvGrpSpPr>
            <p:cNvPr id="46" name="Group 45"/>
            <p:cNvGrpSpPr/>
            <p:nvPr/>
          </p:nvGrpSpPr>
          <p:grpSpPr>
            <a:xfrm>
              <a:off x="4358811" y="2923610"/>
              <a:ext cx="3722307" cy="1176060"/>
              <a:chOff x="4116969" y="2974642"/>
              <a:chExt cx="4228669" cy="1320078"/>
            </a:xfrm>
          </p:grpSpPr>
          <p:sp>
            <p:nvSpPr>
              <p:cNvPr id="55" name="Rectangle 54"/>
              <p:cNvSpPr/>
              <p:nvPr/>
            </p:nvSpPr>
            <p:spPr bwMode="auto">
              <a:xfrm>
                <a:off x="4387582" y="3739835"/>
                <a:ext cx="3683522" cy="5548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marL="0" marR="0" lvl="0" indent="0" algn="ctr" defTabSz="950687" rtl="0" eaLnBrk="1" fontAlgn="base" latinLnBrk="0" hangingPunct="1">
                  <a:lnSpc>
                    <a:spcPct val="90000"/>
                  </a:lnSpc>
                  <a:spcBef>
                    <a:spcPct val="0"/>
                  </a:spcBef>
                  <a:spcAft>
                    <a:spcPct val="0"/>
                  </a:spcAft>
                  <a:buClrTx/>
                  <a:buSzTx/>
                  <a:buFontTx/>
                  <a:buNone/>
                  <a:tabLst/>
                  <a:defRPr/>
                </a:pPr>
                <a:endParaRPr kumimoji="0" lang="en-US" sz="1428" b="1" i="0" u="none" strike="noStrike" kern="0" cap="none" spc="0" normalizeH="0" baseline="0" noProof="0" dirty="0">
                  <a:ln>
                    <a:noFill/>
                  </a:ln>
                  <a:gradFill>
                    <a:gsLst>
                      <a:gs pos="15044">
                        <a:srgbClr val="FFFFFF"/>
                      </a:gs>
                      <a:gs pos="48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4116969" y="3307113"/>
                <a:ext cx="4228669" cy="423983"/>
              </a:xfrm>
              <a:prstGeom prst="rect">
                <a:avLst/>
              </a:prstGeom>
              <a:solidFill>
                <a:schemeClr val="tx1">
                  <a:alpha val="20000"/>
                </a:schemeClr>
              </a:solidFill>
              <a:ln w="9525" cap="flat" cmpd="sng" algn="ctr">
                <a:noFill/>
                <a:prstDash val="solid"/>
                <a:headEnd type="none" w="med" len="med"/>
                <a:tailEnd type="none" w="med" len="med"/>
              </a:ln>
              <a:effectLst/>
            </p:spPr>
            <p:txBody>
              <a:bodyPr rot="0" spcFirstLastPara="0" vertOverflow="overflow" horzOverflow="overflow" vert="horz" wrap="square" lIns="186469" tIns="91440" rIns="186469" bIns="91440" numCol="1" spcCol="0" rtlCol="0" fromWordArt="0" anchor="ctr" anchorCtr="0" forceAA="0" compatLnSpc="1">
                <a:prstTxWarp prst="textNoShape">
                  <a:avLst/>
                </a:prstTxWarp>
                <a:noAutofit/>
              </a:bodyPr>
              <a:lstStyle/>
              <a:p>
                <a:pPr marL="0" marR="0" lvl="0" indent="0" algn="ctr" defTabSz="950687"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15044">
                          <a:srgbClr val="FFFFFF"/>
                        </a:gs>
                        <a:gs pos="48000">
                          <a:srgbClr val="FFFFFF"/>
                        </a:gs>
                      </a:gsLst>
                      <a:lin ang="5400000" scaled="0"/>
                    </a:gradFill>
                    <a:effectLst/>
                    <a:uLnTx/>
                    <a:uFillTx/>
                    <a:latin typeface="Segoe UI"/>
                    <a:ea typeface="Segoe UI" pitchFamily="34" charset="0"/>
                    <a:cs typeface="Segoe UI" pitchFamily="34" charset="0"/>
                  </a:rPr>
                  <a:t>CONSISTENCY</a:t>
                </a:r>
              </a:p>
            </p:txBody>
          </p:sp>
          <p:sp>
            <p:nvSpPr>
              <p:cNvPr id="57" name="Rectangle 56"/>
              <p:cNvSpPr/>
              <p:nvPr/>
            </p:nvSpPr>
            <p:spPr bwMode="auto">
              <a:xfrm>
                <a:off x="4779554" y="2974642"/>
                <a:ext cx="2750610" cy="5775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69" tIns="149175" rIns="186469" bIns="149175" numCol="1" spcCol="0" rtlCol="0" fromWordArt="0" anchor="t" anchorCtr="0" forceAA="0" compatLnSpc="1">
                <a:prstTxWarp prst="textNoShape">
                  <a:avLst/>
                </a:prstTxWarp>
                <a:noAutofit/>
              </a:bodyPr>
              <a:lstStyle/>
              <a:p>
                <a:pPr marL="0" marR="0" lvl="0" indent="0" algn="ctr" defTabSz="950687" rtl="0" eaLnBrk="1" fontAlgn="base" latinLnBrk="0" hangingPunct="1">
                  <a:lnSpc>
                    <a:spcPct val="90000"/>
                  </a:lnSpc>
                  <a:spcBef>
                    <a:spcPct val="0"/>
                  </a:spcBef>
                  <a:spcAft>
                    <a:spcPct val="0"/>
                  </a:spcAft>
                  <a:buClrTx/>
                  <a:buSzTx/>
                  <a:buFontTx/>
                  <a:buNone/>
                  <a:tabLst/>
                  <a:defRPr/>
                </a:pPr>
                <a:endParaRPr kumimoji="0" lang="en-US" sz="1428" b="1" i="0" u="none" strike="noStrike" kern="0" cap="none" spc="0" normalizeH="0" baseline="0" noProof="0" dirty="0">
                  <a:ln>
                    <a:noFill/>
                  </a:ln>
                  <a:gradFill>
                    <a:gsLst>
                      <a:gs pos="15044">
                        <a:srgbClr val="FFFFFF"/>
                      </a:gs>
                      <a:gs pos="48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p:cNvSpPr txBox="1"/>
            <p:nvPr/>
          </p:nvSpPr>
          <p:spPr>
            <a:xfrm>
              <a:off x="5819821" y="2292464"/>
              <a:ext cx="1953830" cy="565521"/>
            </a:xfrm>
            <a:prstGeom prst="rect">
              <a:avLst/>
            </a:prstGeom>
            <a:noFill/>
          </p:spPr>
          <p:txBody>
            <a:bodyPr wrap="square" lIns="186469" tIns="149175" rIns="186469" bIns="149175" rtlCol="0">
              <a:spAutoFit/>
            </a:bodyPr>
            <a:lstStyle/>
            <a:p>
              <a:pPr marL="0" marR="0" lvl="0" indent="0" algn="l" defTabSz="950961" rtl="0" eaLnBrk="1" fontAlgn="auto" latinLnBrk="0" hangingPunct="1">
                <a:lnSpc>
                  <a:spcPct val="9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Developers</a:t>
              </a:r>
            </a:p>
          </p:txBody>
        </p:sp>
        <p:grpSp>
          <p:nvGrpSpPr>
            <p:cNvPr id="48" name="Group 47"/>
            <p:cNvGrpSpPr/>
            <p:nvPr/>
          </p:nvGrpSpPr>
          <p:grpSpPr>
            <a:xfrm>
              <a:off x="5233186" y="2263556"/>
              <a:ext cx="552889" cy="552888"/>
              <a:chOff x="5351463" y="-1733550"/>
              <a:chExt cx="1208088" cy="1208087"/>
            </a:xfrm>
          </p:grpSpPr>
          <p:sp>
            <p:nvSpPr>
              <p:cNvPr id="53" name="Oval 5"/>
              <p:cNvSpPr>
                <a:spLocks noChangeArrowheads="1"/>
              </p:cNvSpPr>
              <p:nvPr/>
            </p:nvSpPr>
            <p:spPr bwMode="auto">
              <a:xfrm>
                <a:off x="5810251" y="-1408113"/>
                <a:ext cx="287338" cy="295275"/>
              </a:xfrm>
              <a:prstGeom prst="ellipse">
                <a:avLst/>
              </a:prstGeom>
              <a:solidFill>
                <a:srgbClr val="FFFFFF"/>
              </a:solidFill>
              <a:ln>
                <a:noFill/>
              </a:ln>
            </p:spPr>
            <p:txBody>
              <a:bodyPr vert="horz" wrap="square" lIns="93234" tIns="46616" rIns="93234" bIns="46616" numCol="1" anchor="t" anchorCtr="0" compatLnSpc="1">
                <a:prstTxWarp prst="textNoShape">
                  <a:avLst/>
                </a:prstTxWarp>
              </a:bodyPr>
              <a:lstStyle/>
              <a:p>
                <a:pPr marL="0" marR="0" lvl="0" indent="0" algn="l" defTabSz="95096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15044">
                        <a:srgbClr val="FFFFFF"/>
                      </a:gs>
                      <a:gs pos="48000">
                        <a:srgbClr val="FFFFFF"/>
                      </a:gs>
                    </a:gsLst>
                    <a:lin ang="5400000" scaled="0"/>
                  </a:gradFill>
                  <a:effectLst/>
                  <a:uLnTx/>
                  <a:uFillTx/>
                  <a:latin typeface="Segoe UI"/>
                  <a:ea typeface="+mn-ea"/>
                  <a:cs typeface="+mn-cs"/>
                </a:endParaRPr>
              </a:p>
            </p:txBody>
          </p:sp>
          <p:sp>
            <p:nvSpPr>
              <p:cNvPr id="54" name="Freeform 6"/>
              <p:cNvSpPr>
                <a:spLocks noEditPoints="1"/>
              </p:cNvSpPr>
              <p:nvPr/>
            </p:nvSpPr>
            <p:spPr bwMode="auto">
              <a:xfrm>
                <a:off x="5351463" y="-1733550"/>
                <a:ext cx="1208088" cy="1208087"/>
              </a:xfrm>
              <a:custGeom>
                <a:avLst/>
                <a:gdLst>
                  <a:gd name="T0" fmla="*/ 160 w 319"/>
                  <a:gd name="T1" fmla="*/ 0 h 319"/>
                  <a:gd name="T2" fmla="*/ 0 w 319"/>
                  <a:gd name="T3" fmla="*/ 160 h 319"/>
                  <a:gd name="T4" fmla="*/ 104 w 319"/>
                  <a:gd name="T5" fmla="*/ 309 h 319"/>
                  <a:gd name="T6" fmla="*/ 160 w 319"/>
                  <a:gd name="T7" fmla="*/ 319 h 319"/>
                  <a:gd name="T8" fmla="*/ 215 w 319"/>
                  <a:gd name="T9" fmla="*/ 309 h 319"/>
                  <a:gd name="T10" fmla="*/ 319 w 319"/>
                  <a:gd name="T11" fmla="*/ 160 h 319"/>
                  <a:gd name="T12" fmla="*/ 160 w 319"/>
                  <a:gd name="T13" fmla="*/ 0 h 319"/>
                  <a:gd name="T14" fmla="*/ 223 w 319"/>
                  <a:gd name="T15" fmla="*/ 285 h 319"/>
                  <a:gd name="T16" fmla="*/ 223 w 319"/>
                  <a:gd name="T17" fmla="*/ 196 h 319"/>
                  <a:gd name="T18" fmla="*/ 199 w 319"/>
                  <a:gd name="T19" fmla="*/ 172 h 319"/>
                  <a:gd name="T20" fmla="*/ 120 w 319"/>
                  <a:gd name="T21" fmla="*/ 172 h 319"/>
                  <a:gd name="T22" fmla="*/ 96 w 319"/>
                  <a:gd name="T23" fmla="*/ 196 h 319"/>
                  <a:gd name="T24" fmla="*/ 96 w 319"/>
                  <a:gd name="T25" fmla="*/ 285 h 319"/>
                  <a:gd name="T26" fmla="*/ 18 w 319"/>
                  <a:gd name="T27" fmla="*/ 160 h 319"/>
                  <a:gd name="T28" fmla="*/ 160 w 319"/>
                  <a:gd name="T29" fmla="*/ 18 h 319"/>
                  <a:gd name="T30" fmla="*/ 301 w 319"/>
                  <a:gd name="T31" fmla="*/ 160 h 319"/>
                  <a:gd name="T32" fmla="*/ 223 w 319"/>
                  <a:gd name="T33" fmla="*/ 28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9" h="319">
                    <a:moveTo>
                      <a:pt x="160" y="0"/>
                    </a:moveTo>
                    <a:cubicBezTo>
                      <a:pt x="71" y="0"/>
                      <a:pt x="0" y="71"/>
                      <a:pt x="0" y="160"/>
                    </a:cubicBezTo>
                    <a:cubicBezTo>
                      <a:pt x="0" y="228"/>
                      <a:pt x="43" y="287"/>
                      <a:pt x="104" y="309"/>
                    </a:cubicBezTo>
                    <a:cubicBezTo>
                      <a:pt x="121" y="316"/>
                      <a:pt x="140" y="319"/>
                      <a:pt x="160" y="319"/>
                    </a:cubicBezTo>
                    <a:cubicBezTo>
                      <a:pt x="179" y="319"/>
                      <a:pt x="198" y="316"/>
                      <a:pt x="215" y="309"/>
                    </a:cubicBezTo>
                    <a:cubicBezTo>
                      <a:pt x="276" y="287"/>
                      <a:pt x="319" y="228"/>
                      <a:pt x="319" y="160"/>
                    </a:cubicBezTo>
                    <a:cubicBezTo>
                      <a:pt x="319" y="71"/>
                      <a:pt x="248" y="0"/>
                      <a:pt x="160" y="0"/>
                    </a:cubicBezTo>
                    <a:close/>
                    <a:moveTo>
                      <a:pt x="223" y="285"/>
                    </a:moveTo>
                    <a:cubicBezTo>
                      <a:pt x="223" y="197"/>
                      <a:pt x="223" y="196"/>
                      <a:pt x="223" y="196"/>
                    </a:cubicBezTo>
                    <a:cubicBezTo>
                      <a:pt x="223" y="183"/>
                      <a:pt x="212" y="172"/>
                      <a:pt x="199" y="172"/>
                    </a:cubicBezTo>
                    <a:cubicBezTo>
                      <a:pt x="120" y="172"/>
                      <a:pt x="120" y="172"/>
                      <a:pt x="120" y="172"/>
                    </a:cubicBezTo>
                    <a:cubicBezTo>
                      <a:pt x="107" y="172"/>
                      <a:pt x="96" y="183"/>
                      <a:pt x="96" y="196"/>
                    </a:cubicBezTo>
                    <a:cubicBezTo>
                      <a:pt x="96" y="243"/>
                      <a:pt x="96" y="270"/>
                      <a:pt x="96" y="285"/>
                    </a:cubicBezTo>
                    <a:cubicBezTo>
                      <a:pt x="50" y="262"/>
                      <a:pt x="18" y="215"/>
                      <a:pt x="18" y="160"/>
                    </a:cubicBezTo>
                    <a:cubicBezTo>
                      <a:pt x="18" y="81"/>
                      <a:pt x="81" y="18"/>
                      <a:pt x="160" y="18"/>
                    </a:cubicBezTo>
                    <a:cubicBezTo>
                      <a:pt x="238" y="18"/>
                      <a:pt x="301" y="81"/>
                      <a:pt x="301" y="160"/>
                    </a:cubicBezTo>
                    <a:cubicBezTo>
                      <a:pt x="301" y="215"/>
                      <a:pt x="269" y="262"/>
                      <a:pt x="223" y="285"/>
                    </a:cubicBezTo>
                    <a:close/>
                  </a:path>
                </a:pathLst>
              </a:custGeom>
              <a:solidFill>
                <a:srgbClr val="FFFFFF"/>
              </a:solidFill>
              <a:ln>
                <a:noFill/>
              </a:ln>
            </p:spPr>
            <p:txBody>
              <a:bodyPr vert="horz" wrap="square" lIns="93234" tIns="46616" rIns="93234" bIns="46616" numCol="1" anchor="t" anchorCtr="0" compatLnSpc="1">
                <a:prstTxWarp prst="textNoShape">
                  <a:avLst/>
                </a:prstTxWarp>
              </a:bodyPr>
              <a:lstStyle/>
              <a:p>
                <a:pPr marL="0" marR="0" lvl="0" indent="0" algn="l" defTabSz="95096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15044">
                        <a:srgbClr val="FFFFFF"/>
                      </a:gs>
                      <a:gs pos="48000">
                        <a:srgbClr val="FFFFFF"/>
                      </a:gs>
                    </a:gsLst>
                    <a:lin ang="5400000" scaled="0"/>
                  </a:gradFill>
                  <a:effectLst/>
                  <a:uLnTx/>
                  <a:uFillTx/>
                  <a:latin typeface="Segoe UI"/>
                  <a:ea typeface="+mn-ea"/>
                  <a:cs typeface="+mn-cs"/>
                </a:endParaRPr>
              </a:p>
            </p:txBody>
          </p:sp>
        </p:grpSp>
        <p:grpSp>
          <p:nvGrpSpPr>
            <p:cNvPr id="49" name="Group 48"/>
            <p:cNvGrpSpPr/>
            <p:nvPr/>
          </p:nvGrpSpPr>
          <p:grpSpPr>
            <a:xfrm>
              <a:off x="5548352" y="4176002"/>
              <a:ext cx="552889" cy="552888"/>
              <a:chOff x="5351463" y="-1733550"/>
              <a:chExt cx="1208088" cy="1208087"/>
            </a:xfrm>
          </p:grpSpPr>
          <p:sp>
            <p:nvSpPr>
              <p:cNvPr id="51" name="Oval 5"/>
              <p:cNvSpPr>
                <a:spLocks noChangeArrowheads="1"/>
              </p:cNvSpPr>
              <p:nvPr/>
            </p:nvSpPr>
            <p:spPr bwMode="auto">
              <a:xfrm>
                <a:off x="5810251" y="-1408113"/>
                <a:ext cx="287338" cy="295275"/>
              </a:xfrm>
              <a:prstGeom prst="ellipse">
                <a:avLst/>
              </a:prstGeom>
              <a:solidFill>
                <a:srgbClr val="FFFFFF"/>
              </a:solidFill>
              <a:ln>
                <a:noFill/>
              </a:ln>
            </p:spPr>
            <p:txBody>
              <a:bodyPr vert="horz" wrap="square" lIns="93234" tIns="46616" rIns="93234" bIns="46616" numCol="1" anchor="t" anchorCtr="0" compatLnSpc="1">
                <a:prstTxWarp prst="textNoShape">
                  <a:avLst/>
                </a:prstTxWarp>
              </a:bodyPr>
              <a:lstStyle/>
              <a:p>
                <a:pPr marL="0" marR="0" lvl="0" indent="0" algn="l" defTabSz="95096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15044">
                        <a:srgbClr val="FFFFFF"/>
                      </a:gs>
                      <a:gs pos="48000">
                        <a:srgbClr val="FFFFFF"/>
                      </a:gs>
                    </a:gsLst>
                    <a:lin ang="5400000" scaled="0"/>
                  </a:gradFill>
                  <a:effectLst/>
                  <a:uLnTx/>
                  <a:uFillTx/>
                  <a:latin typeface="Segoe UI"/>
                  <a:ea typeface="+mn-ea"/>
                  <a:cs typeface="+mn-cs"/>
                </a:endParaRPr>
              </a:p>
            </p:txBody>
          </p:sp>
          <p:sp>
            <p:nvSpPr>
              <p:cNvPr id="52" name="Freeform 6"/>
              <p:cNvSpPr>
                <a:spLocks noEditPoints="1"/>
              </p:cNvSpPr>
              <p:nvPr/>
            </p:nvSpPr>
            <p:spPr bwMode="auto">
              <a:xfrm>
                <a:off x="5351463" y="-1733550"/>
                <a:ext cx="1208088" cy="1208087"/>
              </a:xfrm>
              <a:custGeom>
                <a:avLst/>
                <a:gdLst>
                  <a:gd name="T0" fmla="*/ 160 w 319"/>
                  <a:gd name="T1" fmla="*/ 0 h 319"/>
                  <a:gd name="T2" fmla="*/ 0 w 319"/>
                  <a:gd name="T3" fmla="*/ 160 h 319"/>
                  <a:gd name="T4" fmla="*/ 104 w 319"/>
                  <a:gd name="T5" fmla="*/ 309 h 319"/>
                  <a:gd name="T6" fmla="*/ 160 w 319"/>
                  <a:gd name="T7" fmla="*/ 319 h 319"/>
                  <a:gd name="T8" fmla="*/ 215 w 319"/>
                  <a:gd name="T9" fmla="*/ 309 h 319"/>
                  <a:gd name="T10" fmla="*/ 319 w 319"/>
                  <a:gd name="T11" fmla="*/ 160 h 319"/>
                  <a:gd name="T12" fmla="*/ 160 w 319"/>
                  <a:gd name="T13" fmla="*/ 0 h 319"/>
                  <a:gd name="T14" fmla="*/ 223 w 319"/>
                  <a:gd name="T15" fmla="*/ 285 h 319"/>
                  <a:gd name="T16" fmla="*/ 223 w 319"/>
                  <a:gd name="T17" fmla="*/ 196 h 319"/>
                  <a:gd name="T18" fmla="*/ 199 w 319"/>
                  <a:gd name="T19" fmla="*/ 172 h 319"/>
                  <a:gd name="T20" fmla="*/ 120 w 319"/>
                  <a:gd name="T21" fmla="*/ 172 h 319"/>
                  <a:gd name="T22" fmla="*/ 96 w 319"/>
                  <a:gd name="T23" fmla="*/ 196 h 319"/>
                  <a:gd name="T24" fmla="*/ 96 w 319"/>
                  <a:gd name="T25" fmla="*/ 285 h 319"/>
                  <a:gd name="T26" fmla="*/ 18 w 319"/>
                  <a:gd name="T27" fmla="*/ 160 h 319"/>
                  <a:gd name="T28" fmla="*/ 160 w 319"/>
                  <a:gd name="T29" fmla="*/ 18 h 319"/>
                  <a:gd name="T30" fmla="*/ 301 w 319"/>
                  <a:gd name="T31" fmla="*/ 160 h 319"/>
                  <a:gd name="T32" fmla="*/ 223 w 319"/>
                  <a:gd name="T33" fmla="*/ 28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9" h="319">
                    <a:moveTo>
                      <a:pt x="160" y="0"/>
                    </a:moveTo>
                    <a:cubicBezTo>
                      <a:pt x="71" y="0"/>
                      <a:pt x="0" y="71"/>
                      <a:pt x="0" y="160"/>
                    </a:cubicBezTo>
                    <a:cubicBezTo>
                      <a:pt x="0" y="228"/>
                      <a:pt x="43" y="287"/>
                      <a:pt x="104" y="309"/>
                    </a:cubicBezTo>
                    <a:cubicBezTo>
                      <a:pt x="121" y="316"/>
                      <a:pt x="140" y="319"/>
                      <a:pt x="160" y="319"/>
                    </a:cubicBezTo>
                    <a:cubicBezTo>
                      <a:pt x="179" y="319"/>
                      <a:pt x="198" y="316"/>
                      <a:pt x="215" y="309"/>
                    </a:cubicBezTo>
                    <a:cubicBezTo>
                      <a:pt x="276" y="287"/>
                      <a:pt x="319" y="228"/>
                      <a:pt x="319" y="160"/>
                    </a:cubicBezTo>
                    <a:cubicBezTo>
                      <a:pt x="319" y="71"/>
                      <a:pt x="248" y="0"/>
                      <a:pt x="160" y="0"/>
                    </a:cubicBezTo>
                    <a:close/>
                    <a:moveTo>
                      <a:pt x="223" y="285"/>
                    </a:moveTo>
                    <a:cubicBezTo>
                      <a:pt x="223" y="197"/>
                      <a:pt x="223" y="196"/>
                      <a:pt x="223" y="196"/>
                    </a:cubicBezTo>
                    <a:cubicBezTo>
                      <a:pt x="223" y="183"/>
                      <a:pt x="212" y="172"/>
                      <a:pt x="199" y="172"/>
                    </a:cubicBezTo>
                    <a:cubicBezTo>
                      <a:pt x="120" y="172"/>
                      <a:pt x="120" y="172"/>
                      <a:pt x="120" y="172"/>
                    </a:cubicBezTo>
                    <a:cubicBezTo>
                      <a:pt x="107" y="172"/>
                      <a:pt x="96" y="183"/>
                      <a:pt x="96" y="196"/>
                    </a:cubicBezTo>
                    <a:cubicBezTo>
                      <a:pt x="96" y="243"/>
                      <a:pt x="96" y="270"/>
                      <a:pt x="96" y="285"/>
                    </a:cubicBezTo>
                    <a:cubicBezTo>
                      <a:pt x="50" y="262"/>
                      <a:pt x="18" y="215"/>
                      <a:pt x="18" y="160"/>
                    </a:cubicBezTo>
                    <a:cubicBezTo>
                      <a:pt x="18" y="81"/>
                      <a:pt x="81" y="18"/>
                      <a:pt x="160" y="18"/>
                    </a:cubicBezTo>
                    <a:cubicBezTo>
                      <a:pt x="238" y="18"/>
                      <a:pt x="301" y="81"/>
                      <a:pt x="301" y="160"/>
                    </a:cubicBezTo>
                    <a:cubicBezTo>
                      <a:pt x="301" y="215"/>
                      <a:pt x="269" y="262"/>
                      <a:pt x="223" y="285"/>
                    </a:cubicBezTo>
                    <a:close/>
                  </a:path>
                </a:pathLst>
              </a:custGeom>
              <a:solidFill>
                <a:srgbClr val="FFFFFF"/>
              </a:solidFill>
              <a:ln>
                <a:noFill/>
              </a:ln>
            </p:spPr>
            <p:txBody>
              <a:bodyPr vert="horz" wrap="square" lIns="93234" tIns="46616" rIns="93234" bIns="46616" numCol="1" anchor="t" anchorCtr="0" compatLnSpc="1">
                <a:prstTxWarp prst="textNoShape">
                  <a:avLst/>
                </a:prstTxWarp>
              </a:bodyPr>
              <a:lstStyle/>
              <a:p>
                <a:pPr marL="0" marR="0" lvl="0" indent="0" algn="l" defTabSz="95096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15044">
                        <a:srgbClr val="FFFFFF"/>
                      </a:gs>
                      <a:gs pos="48000">
                        <a:srgbClr val="FFFFFF"/>
                      </a:gs>
                    </a:gsLst>
                    <a:lin ang="5400000" scaled="0"/>
                  </a:gradFill>
                  <a:effectLst/>
                  <a:uLnTx/>
                  <a:uFillTx/>
                  <a:latin typeface="Segoe UI"/>
                  <a:ea typeface="+mn-ea"/>
                  <a:cs typeface="+mn-cs"/>
                </a:endParaRPr>
              </a:p>
            </p:txBody>
          </p:sp>
        </p:grpSp>
        <p:sp>
          <p:nvSpPr>
            <p:cNvPr id="50" name="TextBox 49"/>
            <p:cNvSpPr txBox="1"/>
            <p:nvPr/>
          </p:nvSpPr>
          <p:spPr>
            <a:xfrm>
              <a:off x="6193036" y="4169058"/>
              <a:ext cx="817226" cy="565521"/>
            </a:xfrm>
            <a:prstGeom prst="rect">
              <a:avLst/>
            </a:prstGeom>
            <a:noFill/>
          </p:spPr>
          <p:txBody>
            <a:bodyPr wrap="square" lIns="186469" tIns="149175" rIns="186469" bIns="149175" rtlCol="0">
              <a:spAutoFit/>
            </a:bodyPr>
            <a:lstStyle/>
            <a:p>
              <a:pPr marL="0" marR="0" lvl="0" indent="0" algn="l" defTabSz="950961" rtl="0" eaLnBrk="1" fontAlgn="auto" latinLnBrk="0" hangingPunct="1">
                <a:lnSpc>
                  <a:spcPct val="9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5044">
                        <a:srgbClr val="FFFFFF"/>
                      </a:gs>
                      <a:gs pos="48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IT</a:t>
              </a:r>
            </a:p>
          </p:txBody>
        </p:sp>
      </p:grpSp>
      <p:sp>
        <p:nvSpPr>
          <p:cNvPr id="2" name="Title 1">
            <a:extLst>
              <a:ext uri="{FF2B5EF4-FFF2-40B4-BE49-F238E27FC236}">
                <a16:creationId xmlns:a16="http://schemas.microsoft.com/office/drawing/2014/main" id="{789702B1-189A-409E-AB05-48735C8D094A}"/>
              </a:ext>
            </a:extLst>
          </p:cNvPr>
          <p:cNvSpPr>
            <a:spLocks noGrp="1"/>
          </p:cNvSpPr>
          <p:nvPr>
            <p:ph type="title"/>
          </p:nvPr>
        </p:nvSpPr>
        <p:spPr>
          <a:xfrm>
            <a:off x="233552" y="230614"/>
            <a:ext cx="11889564" cy="917575"/>
          </a:xfrm>
        </p:spPr>
        <p:txBody>
          <a:bodyPr/>
          <a:lstStyle/>
          <a:p>
            <a:r>
              <a:rPr lang="en-US" dirty="0">
                <a:gradFill>
                  <a:gsLst>
                    <a:gs pos="15044">
                      <a:schemeClr val="bg1"/>
                    </a:gs>
                    <a:gs pos="48000">
                      <a:schemeClr val="bg1"/>
                    </a:gs>
                  </a:gsLst>
                  <a:lin ang="5400000" scaled="0"/>
                </a:gradFill>
              </a:rPr>
              <a:t>Azure and Azure Stack</a:t>
            </a:r>
            <a:br>
              <a:rPr lang="en-US" dirty="0">
                <a:gradFill>
                  <a:gsLst>
                    <a:gs pos="15044">
                      <a:schemeClr val="bg1"/>
                    </a:gs>
                    <a:gs pos="48000">
                      <a:schemeClr val="bg1"/>
                    </a:gs>
                  </a:gsLst>
                  <a:lin ang="5400000" scaled="0"/>
                </a:gradFill>
              </a:rPr>
            </a:br>
            <a:r>
              <a:rPr lang="en-US" sz="2800" spc="0" dirty="0">
                <a:gradFill>
                  <a:gsLst>
                    <a:gs pos="15044">
                      <a:schemeClr val="bg1"/>
                    </a:gs>
                    <a:gs pos="48000">
                      <a:schemeClr val="bg1"/>
                    </a:gs>
                  </a:gsLst>
                  <a:lin ang="5400000" scaled="0"/>
                </a:gradFill>
              </a:rPr>
              <a:t>Truly consistent hybrid cloud platform</a:t>
            </a:r>
            <a:endParaRPr lang="en-US" spc="0" dirty="0">
              <a:gradFill>
                <a:gsLst>
                  <a:gs pos="15044">
                    <a:schemeClr val="bg1"/>
                  </a:gs>
                  <a:gs pos="48000">
                    <a:schemeClr val="bg1"/>
                  </a:gs>
                </a:gsLst>
                <a:lin ang="5400000" scaled="0"/>
              </a:gradFill>
            </a:endParaRPr>
          </a:p>
        </p:txBody>
      </p:sp>
      <p:sp>
        <p:nvSpPr>
          <p:cNvPr id="7" name="Block Arc 6">
            <a:extLst>
              <a:ext uri="{FF2B5EF4-FFF2-40B4-BE49-F238E27FC236}">
                <a16:creationId xmlns:a16="http://schemas.microsoft.com/office/drawing/2014/main" id="{AD96589B-48FA-4E99-92A8-36F00D5287D0}"/>
              </a:ext>
            </a:extLst>
          </p:cNvPr>
          <p:cNvSpPr/>
          <p:nvPr/>
        </p:nvSpPr>
        <p:spPr bwMode="auto">
          <a:xfrm>
            <a:off x="4256728" y="1701800"/>
            <a:ext cx="3925520" cy="3925520"/>
          </a:xfrm>
          <a:prstGeom prst="blockArc">
            <a:avLst>
              <a:gd name="adj1" fmla="val 11498287"/>
              <a:gd name="adj2" fmla="val 20846022"/>
              <a:gd name="adj3" fmla="val 0"/>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Block Arc 63">
            <a:extLst>
              <a:ext uri="{FF2B5EF4-FFF2-40B4-BE49-F238E27FC236}">
                <a16:creationId xmlns:a16="http://schemas.microsoft.com/office/drawing/2014/main" id="{24533AB5-F2F6-41C8-9DAB-5896BA851246}"/>
              </a:ext>
            </a:extLst>
          </p:cNvPr>
          <p:cNvSpPr/>
          <p:nvPr/>
        </p:nvSpPr>
        <p:spPr bwMode="auto">
          <a:xfrm flipV="1">
            <a:off x="4256728" y="1671343"/>
            <a:ext cx="3925520" cy="3925520"/>
          </a:xfrm>
          <a:prstGeom prst="blockArc">
            <a:avLst>
              <a:gd name="adj1" fmla="val 11498287"/>
              <a:gd name="adj2" fmla="val 20937164"/>
              <a:gd name="adj3" fmla="val 0"/>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Arrow: Chevron 8">
            <a:extLst>
              <a:ext uri="{FF2B5EF4-FFF2-40B4-BE49-F238E27FC236}">
                <a16:creationId xmlns:a16="http://schemas.microsoft.com/office/drawing/2014/main" id="{6C96C521-8303-4896-BE00-E9CBA60422D6}"/>
              </a:ext>
            </a:extLst>
          </p:cNvPr>
          <p:cNvSpPr/>
          <p:nvPr/>
        </p:nvSpPr>
        <p:spPr bwMode="auto">
          <a:xfrm rot="6085625">
            <a:off x="4252690" y="3115031"/>
            <a:ext cx="112956" cy="193530"/>
          </a:xfrm>
          <a:prstGeom prst="chevron">
            <a:avLst>
              <a:gd name="adj" fmla="val 889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Arrow: Chevron 65">
            <a:extLst>
              <a:ext uri="{FF2B5EF4-FFF2-40B4-BE49-F238E27FC236}">
                <a16:creationId xmlns:a16="http://schemas.microsoft.com/office/drawing/2014/main" id="{00ABEDDE-B658-4319-9411-D0E8F8B333E1}"/>
              </a:ext>
            </a:extLst>
          </p:cNvPr>
          <p:cNvSpPr/>
          <p:nvPr/>
        </p:nvSpPr>
        <p:spPr bwMode="auto">
          <a:xfrm rot="15514375" flipH="1">
            <a:off x="8068567" y="3115031"/>
            <a:ext cx="112956" cy="193530"/>
          </a:xfrm>
          <a:prstGeom prst="chevron">
            <a:avLst>
              <a:gd name="adj" fmla="val 889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Arrow: Chevron 66">
            <a:extLst>
              <a:ext uri="{FF2B5EF4-FFF2-40B4-BE49-F238E27FC236}">
                <a16:creationId xmlns:a16="http://schemas.microsoft.com/office/drawing/2014/main" id="{81B37131-50E3-4FB8-A7D5-1CB0B56DCA2F}"/>
              </a:ext>
            </a:extLst>
          </p:cNvPr>
          <p:cNvSpPr/>
          <p:nvPr/>
        </p:nvSpPr>
        <p:spPr bwMode="auto">
          <a:xfrm rot="15514375" flipV="1">
            <a:off x="4252690" y="3984838"/>
            <a:ext cx="112958" cy="193530"/>
          </a:xfrm>
          <a:prstGeom prst="chevron">
            <a:avLst>
              <a:gd name="adj" fmla="val 889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Arrow: Chevron 67">
            <a:extLst>
              <a:ext uri="{FF2B5EF4-FFF2-40B4-BE49-F238E27FC236}">
                <a16:creationId xmlns:a16="http://schemas.microsoft.com/office/drawing/2014/main" id="{0F491EDA-FF04-4AF5-B8EA-43286DA4BD7F}"/>
              </a:ext>
            </a:extLst>
          </p:cNvPr>
          <p:cNvSpPr/>
          <p:nvPr/>
        </p:nvSpPr>
        <p:spPr bwMode="auto">
          <a:xfrm rot="6085625" flipH="1" flipV="1">
            <a:off x="8073330" y="3961928"/>
            <a:ext cx="112958" cy="193530"/>
          </a:xfrm>
          <a:prstGeom prst="chevron">
            <a:avLst>
              <a:gd name="adj" fmla="val 8892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Flowchart: Connector 37">
            <a:extLst>
              <a:ext uri="{FF2B5EF4-FFF2-40B4-BE49-F238E27FC236}">
                <a16:creationId xmlns:a16="http://schemas.microsoft.com/office/drawing/2014/main" id="{AE19A2E8-5066-4B85-BA97-E394E959F05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6765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896CC0-C400-4A2F-8FA5-301474284AAB}"/>
              </a:ext>
            </a:extLst>
          </p:cNvPr>
          <p:cNvGrpSpPr/>
          <p:nvPr/>
        </p:nvGrpSpPr>
        <p:grpSpPr>
          <a:xfrm>
            <a:off x="2665260" y="1794117"/>
            <a:ext cx="2336701" cy="4198342"/>
            <a:chOff x="2664756" y="1793875"/>
            <a:chExt cx="2337032" cy="4198937"/>
          </a:xfrm>
        </p:grpSpPr>
        <p:sp>
          <p:nvSpPr>
            <p:cNvPr id="3" name="Rectangle 2">
              <a:extLst>
                <a:ext uri="{FF2B5EF4-FFF2-40B4-BE49-F238E27FC236}">
                  <a16:creationId xmlns:a16="http://schemas.microsoft.com/office/drawing/2014/main" id="{B3B0BB14-B14A-4265-A2FF-E8708FC50EF0}"/>
                </a:ext>
              </a:extLst>
            </p:cNvPr>
            <p:cNvSpPr/>
            <p:nvPr/>
          </p:nvSpPr>
          <p:spPr bwMode="auto">
            <a:xfrm>
              <a:off x="2664756" y="1793875"/>
              <a:ext cx="2337032" cy="41989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Functions</a:t>
              </a:r>
            </a:p>
          </p:txBody>
        </p:sp>
        <p:pic>
          <p:nvPicPr>
            <p:cNvPr id="4" name="Picture 3">
              <a:extLst>
                <a:ext uri="{FF2B5EF4-FFF2-40B4-BE49-F238E27FC236}">
                  <a16:creationId xmlns:a16="http://schemas.microsoft.com/office/drawing/2014/main" id="{A3CFCDB3-CE40-449B-9CFA-CE664DB4D6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noFill/>
          </p:spPr>
        </p:pic>
      </p:grpSp>
      <p:grpSp>
        <p:nvGrpSpPr>
          <p:cNvPr id="5" name="Group 4">
            <a:extLst>
              <a:ext uri="{FF2B5EF4-FFF2-40B4-BE49-F238E27FC236}">
                <a16:creationId xmlns:a16="http://schemas.microsoft.com/office/drawing/2014/main" id="{BDBD3988-09C7-42EB-BE63-6E2C49A8E3E5}"/>
              </a:ext>
            </a:extLst>
          </p:cNvPr>
          <p:cNvGrpSpPr/>
          <p:nvPr/>
        </p:nvGrpSpPr>
        <p:grpSpPr>
          <a:xfrm>
            <a:off x="10035132" y="1794116"/>
            <a:ext cx="2336702" cy="4198342"/>
            <a:chOff x="9835107" y="1793875"/>
            <a:chExt cx="2337033" cy="4198937"/>
          </a:xfrm>
        </p:grpSpPr>
        <p:sp>
          <p:nvSpPr>
            <p:cNvPr id="6" name="Rectangle 5">
              <a:extLst>
                <a:ext uri="{FF2B5EF4-FFF2-40B4-BE49-F238E27FC236}">
                  <a16:creationId xmlns:a16="http://schemas.microsoft.com/office/drawing/2014/main" id="{114FB261-ED89-4D54-A33D-5737EADE759F}"/>
                </a:ext>
              </a:extLst>
            </p:cNvPr>
            <p:cNvSpPr/>
            <p:nvPr/>
          </p:nvSpPr>
          <p:spPr bwMode="auto">
            <a:xfrm>
              <a:off x="9835107" y="1793875"/>
              <a:ext cx="2337033" cy="41989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Cloud Foundry</a:t>
              </a:r>
            </a:p>
          </p:txBody>
        </p:sp>
        <p:grpSp>
          <p:nvGrpSpPr>
            <p:cNvPr id="7" name="Group 6">
              <a:extLst>
                <a:ext uri="{FF2B5EF4-FFF2-40B4-BE49-F238E27FC236}">
                  <a16:creationId xmlns:a16="http://schemas.microsoft.com/office/drawing/2014/main" id="{C91654A2-223C-4EC5-9689-4CAFC3A5CDF9}"/>
                </a:ext>
              </a:extLst>
            </p:cNvPr>
            <p:cNvGrpSpPr>
              <a:grpSpLocks noChangeAspect="1"/>
            </p:cNvGrpSpPr>
            <p:nvPr/>
          </p:nvGrpSpPr>
          <p:grpSpPr>
            <a:xfrm>
              <a:off x="10644099" y="2227152"/>
              <a:ext cx="719047" cy="731416"/>
              <a:chOff x="9212942" y="2075755"/>
              <a:chExt cx="633663" cy="644562"/>
            </a:xfrm>
            <a:solidFill>
              <a:schemeClr val="accent4"/>
            </a:solidFill>
          </p:grpSpPr>
          <p:sp>
            <p:nvSpPr>
              <p:cNvPr id="8" name="Freeform 9">
                <a:extLst>
                  <a:ext uri="{FF2B5EF4-FFF2-40B4-BE49-F238E27FC236}">
                    <a16:creationId xmlns:a16="http://schemas.microsoft.com/office/drawing/2014/main" id="{55615725-C16B-44AC-8E1A-D23EBD2AE6A0}"/>
                  </a:ext>
                </a:extLst>
              </p:cNvPr>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9" name="Freeform 10">
                <a:extLst>
                  <a:ext uri="{FF2B5EF4-FFF2-40B4-BE49-F238E27FC236}">
                    <a16:creationId xmlns:a16="http://schemas.microsoft.com/office/drawing/2014/main" id="{50999E1F-70F8-442A-BAF3-C28A18A0728F}"/>
                  </a:ext>
                </a:extLst>
              </p:cNvPr>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10" name="Freeform 11">
                <a:extLst>
                  <a:ext uri="{FF2B5EF4-FFF2-40B4-BE49-F238E27FC236}">
                    <a16:creationId xmlns:a16="http://schemas.microsoft.com/office/drawing/2014/main" id="{1E31A4BB-3493-4A51-AFA5-3E37D15C313A}"/>
                  </a:ext>
                </a:extLst>
              </p:cNvPr>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dirty="0">
                  <a:ln>
                    <a:noFill/>
                  </a:ln>
                  <a:solidFill>
                    <a:srgbClr val="D83B01"/>
                  </a:solidFill>
                  <a:effectLst/>
                  <a:uLnTx/>
                  <a:uFillTx/>
                  <a:latin typeface="Segoe UI Light"/>
                  <a:ea typeface="+mn-ea"/>
                  <a:cs typeface="+mn-cs"/>
                </a:endParaRPr>
              </a:p>
            </p:txBody>
          </p:sp>
          <p:sp>
            <p:nvSpPr>
              <p:cNvPr id="11" name="Freeform 12">
                <a:extLst>
                  <a:ext uri="{FF2B5EF4-FFF2-40B4-BE49-F238E27FC236}">
                    <a16:creationId xmlns:a16="http://schemas.microsoft.com/office/drawing/2014/main" id="{D421F73F-3CA1-4131-812F-29CA071BFE08}"/>
                  </a:ext>
                </a:extLst>
              </p:cNvPr>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D83B01"/>
                  </a:solidFill>
                  <a:effectLst/>
                  <a:uLnTx/>
                  <a:uFillTx/>
                  <a:latin typeface="Segoe UI Light"/>
                  <a:ea typeface="+mn-ea"/>
                  <a:cs typeface="+mn-cs"/>
                </a:endParaRPr>
              </a:p>
            </p:txBody>
          </p:sp>
        </p:grpSp>
      </p:grpSp>
      <p:grpSp>
        <p:nvGrpSpPr>
          <p:cNvPr id="12" name="Group 11">
            <a:extLst>
              <a:ext uri="{FF2B5EF4-FFF2-40B4-BE49-F238E27FC236}">
                <a16:creationId xmlns:a16="http://schemas.microsoft.com/office/drawing/2014/main" id="{C143C366-B9C2-497B-9EA4-BE10B62A6B44}"/>
              </a:ext>
            </a:extLst>
          </p:cNvPr>
          <p:cNvGrpSpPr/>
          <p:nvPr/>
        </p:nvGrpSpPr>
        <p:grpSpPr>
          <a:xfrm>
            <a:off x="5055038" y="1794117"/>
            <a:ext cx="2336701" cy="4198342"/>
            <a:chOff x="5054873" y="1793875"/>
            <a:chExt cx="2337032" cy="4198937"/>
          </a:xfrm>
        </p:grpSpPr>
        <p:sp>
          <p:nvSpPr>
            <p:cNvPr id="13" name="Rectangle 12">
              <a:extLst>
                <a:ext uri="{FF2B5EF4-FFF2-40B4-BE49-F238E27FC236}">
                  <a16:creationId xmlns:a16="http://schemas.microsoft.com/office/drawing/2014/main" id="{2278D571-EC97-4EE4-AA43-592BB9F602F8}"/>
                </a:ext>
              </a:extLst>
            </p:cNvPr>
            <p:cNvSpPr/>
            <p:nvPr/>
          </p:nvSpPr>
          <p:spPr bwMode="auto">
            <a:xfrm>
              <a:off x="5054873" y="1793875"/>
              <a:ext cx="2337032" cy="41989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Service Fabric</a:t>
              </a:r>
            </a:p>
          </p:txBody>
        </p:sp>
        <p:pic>
          <p:nvPicPr>
            <p:cNvPr id="14" name="Picture 13">
              <a:extLst>
                <a:ext uri="{FF2B5EF4-FFF2-40B4-BE49-F238E27FC236}">
                  <a16:creationId xmlns:a16="http://schemas.microsoft.com/office/drawing/2014/main" id="{898F1AA7-6178-4594-9E41-E18CB3AAB7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p:spPr>
        </p:pic>
      </p:grpSp>
      <p:grpSp>
        <p:nvGrpSpPr>
          <p:cNvPr id="15" name="Group 14">
            <a:extLst>
              <a:ext uri="{FF2B5EF4-FFF2-40B4-BE49-F238E27FC236}">
                <a16:creationId xmlns:a16="http://schemas.microsoft.com/office/drawing/2014/main" id="{1DA256AC-206B-4C4A-8301-2FC335C54060}"/>
              </a:ext>
            </a:extLst>
          </p:cNvPr>
          <p:cNvGrpSpPr/>
          <p:nvPr/>
        </p:nvGrpSpPr>
        <p:grpSpPr>
          <a:xfrm>
            <a:off x="7444817" y="1744662"/>
            <a:ext cx="2524598" cy="4198342"/>
            <a:chOff x="7444990" y="1793875"/>
            <a:chExt cx="2337032" cy="4198937"/>
          </a:xfrm>
        </p:grpSpPr>
        <p:sp>
          <p:nvSpPr>
            <p:cNvPr id="16" name="Rectangle 15">
              <a:extLst>
                <a:ext uri="{FF2B5EF4-FFF2-40B4-BE49-F238E27FC236}">
                  <a16:creationId xmlns:a16="http://schemas.microsoft.com/office/drawing/2014/main" id="{4087F6C5-251A-4C4B-8EE5-3617514D96C4}"/>
                </a:ext>
              </a:extLst>
            </p:cNvPr>
            <p:cNvSpPr/>
            <p:nvPr/>
          </p:nvSpPr>
          <p:spPr bwMode="auto">
            <a:xfrm>
              <a:off x="7444990" y="1793875"/>
              <a:ext cx="2337032" cy="41989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Container Service (ACS)</a:t>
              </a:r>
            </a:p>
          </p:txBody>
        </p:sp>
        <p:pic>
          <p:nvPicPr>
            <p:cNvPr id="17" name="Picture 16">
              <a:extLst>
                <a:ext uri="{FF2B5EF4-FFF2-40B4-BE49-F238E27FC236}">
                  <a16:creationId xmlns:a16="http://schemas.microsoft.com/office/drawing/2014/main" id="{019F3A59-EA73-468C-BB87-14CCACD58F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p:spPr>
        </p:pic>
      </p:grpSp>
      <p:grpSp>
        <p:nvGrpSpPr>
          <p:cNvPr id="18" name="Group 17">
            <a:extLst>
              <a:ext uri="{FF2B5EF4-FFF2-40B4-BE49-F238E27FC236}">
                <a16:creationId xmlns:a16="http://schemas.microsoft.com/office/drawing/2014/main" id="{B75BCA20-F26E-4CB5-BB1F-C9F63F1BF01A}"/>
              </a:ext>
            </a:extLst>
          </p:cNvPr>
          <p:cNvGrpSpPr/>
          <p:nvPr/>
        </p:nvGrpSpPr>
        <p:grpSpPr>
          <a:xfrm>
            <a:off x="275481" y="1794117"/>
            <a:ext cx="2336702" cy="4198342"/>
            <a:chOff x="274638" y="1793875"/>
            <a:chExt cx="2337033" cy="4198937"/>
          </a:xfrm>
        </p:grpSpPr>
        <p:sp>
          <p:nvSpPr>
            <p:cNvPr id="19" name="Rectangle 18">
              <a:extLst>
                <a:ext uri="{FF2B5EF4-FFF2-40B4-BE49-F238E27FC236}">
                  <a16:creationId xmlns:a16="http://schemas.microsoft.com/office/drawing/2014/main" id="{CBAD4A77-FC3F-4A1F-A8F2-6695FED0AA15}"/>
                </a:ext>
              </a:extLst>
            </p:cNvPr>
            <p:cNvSpPr/>
            <p:nvPr/>
          </p:nvSpPr>
          <p:spPr bwMode="auto">
            <a:xfrm>
              <a:off x="274638" y="1793875"/>
              <a:ext cx="2337033" cy="41989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App Service</a:t>
              </a:r>
            </a:p>
          </p:txBody>
        </p:sp>
        <p:sp>
          <p:nvSpPr>
            <p:cNvPr id="20" name="Freeform 5">
              <a:extLst>
                <a:ext uri="{FF2B5EF4-FFF2-40B4-BE49-F238E27FC236}">
                  <a16:creationId xmlns:a16="http://schemas.microsoft.com/office/drawing/2014/main" id="{C42F40ED-5D3A-4216-9DAE-923CB47A8612}"/>
                </a:ext>
              </a:extLst>
            </p:cNvPr>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Title 1">
            <a:extLst>
              <a:ext uri="{FF2B5EF4-FFF2-40B4-BE49-F238E27FC236}">
                <a16:creationId xmlns:a16="http://schemas.microsoft.com/office/drawing/2014/main" id="{0E9CD357-FED8-4238-B898-13F3BC406E77}"/>
              </a:ext>
            </a:extLst>
          </p:cNvPr>
          <p:cNvSpPr txBox="1">
            <a:spLocks/>
          </p:cNvSpPr>
          <p:nvPr/>
        </p:nvSpPr>
        <p:spPr>
          <a:xfrm>
            <a:off x="275481" y="223534"/>
            <a:ext cx="13105556"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1199"/>
              </a:spcAft>
              <a:buClrTx/>
              <a:buSzTx/>
              <a:buFontTx/>
              <a:buNone/>
              <a:tabLst/>
              <a:defRPr/>
            </a:pPr>
            <a:r>
              <a:rPr kumimoji="0" lang="en-US" sz="3999"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PaaS available on-premises:</a:t>
            </a:r>
            <a:br>
              <a:rPr kumimoji="0" lang="en-US" sz="3999"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3999"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High productivity development  </a:t>
            </a:r>
            <a:endPar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Semilight"/>
              <a:ea typeface="+mn-ea"/>
              <a:cs typeface="Segoe UI" pitchFamily="34" charset="0"/>
            </a:endParaRPr>
          </a:p>
        </p:txBody>
      </p:sp>
      <p:sp>
        <p:nvSpPr>
          <p:cNvPr id="22" name="Rectangle 21">
            <a:extLst>
              <a:ext uri="{FF2B5EF4-FFF2-40B4-BE49-F238E27FC236}">
                <a16:creationId xmlns:a16="http://schemas.microsoft.com/office/drawing/2014/main" id="{A6C51FBE-D437-4A66-B714-530816ECBA89}"/>
              </a:ext>
            </a:extLst>
          </p:cNvPr>
          <p:cNvSpPr/>
          <p:nvPr/>
        </p:nvSpPr>
        <p:spPr bwMode="auto">
          <a:xfrm>
            <a:off x="275481" y="3981810"/>
            <a:ext cx="2336702" cy="1731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Mobile, and API apps</a:t>
            </a:r>
          </a:p>
        </p:txBody>
      </p:sp>
      <p:sp>
        <p:nvSpPr>
          <p:cNvPr id="23" name="Rectangle 22">
            <a:extLst>
              <a:ext uri="{FF2B5EF4-FFF2-40B4-BE49-F238E27FC236}">
                <a16:creationId xmlns:a16="http://schemas.microsoft.com/office/drawing/2014/main" id="{7C2506F5-41FA-4787-8386-8BE137866320}"/>
              </a:ext>
            </a:extLst>
          </p:cNvPr>
          <p:cNvSpPr/>
          <p:nvPr/>
        </p:nvSpPr>
        <p:spPr bwMode="auto">
          <a:xfrm>
            <a:off x="2665260" y="3981810"/>
            <a:ext cx="2336701" cy="1731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r>
              <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Computing</a:t>
            </a:r>
          </a:p>
        </p:txBody>
      </p:sp>
      <p:sp>
        <p:nvSpPr>
          <p:cNvPr id="24" name="Rectangle 23">
            <a:extLst>
              <a:ext uri="{FF2B5EF4-FFF2-40B4-BE49-F238E27FC236}">
                <a16:creationId xmlns:a16="http://schemas.microsoft.com/office/drawing/2014/main" id="{5293FFE0-3924-412D-A311-09513206462B}"/>
              </a:ext>
            </a:extLst>
          </p:cNvPr>
          <p:cNvSpPr/>
          <p:nvPr/>
        </p:nvSpPr>
        <p:spPr bwMode="auto">
          <a:xfrm>
            <a:off x="5055038" y="3981810"/>
            <a:ext cx="2336701" cy="1731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Scalable distributed applications, deploy standalone Service Fabric clusters initially </a:t>
            </a:r>
          </a:p>
        </p:txBody>
      </p:sp>
      <p:sp>
        <p:nvSpPr>
          <p:cNvPr id="25" name="Rectangle 24">
            <a:extLst>
              <a:ext uri="{FF2B5EF4-FFF2-40B4-BE49-F238E27FC236}">
                <a16:creationId xmlns:a16="http://schemas.microsoft.com/office/drawing/2014/main" id="{D78A2EFF-4E20-48E4-BD15-98813A7E1D0E}"/>
              </a:ext>
            </a:extLst>
          </p:cNvPr>
          <p:cNvSpPr/>
          <p:nvPr/>
        </p:nvSpPr>
        <p:spPr bwMode="auto">
          <a:xfrm>
            <a:off x="7444816" y="3981810"/>
            <a:ext cx="2537238" cy="1731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management, with ACS engine support for Docker Swarm, Kubernetes, and Mesosphere DC/OS</a:t>
            </a:r>
          </a:p>
        </p:txBody>
      </p:sp>
      <p:sp>
        <p:nvSpPr>
          <p:cNvPr id="26" name="Rectangle 25">
            <a:extLst>
              <a:ext uri="{FF2B5EF4-FFF2-40B4-BE49-F238E27FC236}">
                <a16:creationId xmlns:a16="http://schemas.microsoft.com/office/drawing/2014/main" id="{79C9B66A-893A-45A1-B75A-40708D2462C9}"/>
              </a:ext>
            </a:extLst>
          </p:cNvPr>
          <p:cNvSpPr/>
          <p:nvPr/>
        </p:nvSpPr>
        <p:spPr bwMode="auto">
          <a:xfrm>
            <a:off x="10028289" y="3981810"/>
            <a:ext cx="2336702" cy="1731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Open source platform </a:t>
            </a:r>
          </a:p>
        </p:txBody>
      </p:sp>
      <p:sp>
        <p:nvSpPr>
          <p:cNvPr id="27" name="Rectangle 26">
            <a:extLst>
              <a:ext uri="{FF2B5EF4-FFF2-40B4-BE49-F238E27FC236}">
                <a16:creationId xmlns:a16="http://schemas.microsoft.com/office/drawing/2014/main" id="{A0D7D7E8-EC5B-4AD5-840B-D0CA5E04E7C4}"/>
              </a:ext>
            </a:extLst>
          </p:cNvPr>
          <p:cNvSpPr/>
          <p:nvPr/>
        </p:nvSpPr>
        <p:spPr bwMode="auto">
          <a:xfrm>
            <a:off x="883" y="6343977"/>
            <a:ext cx="12434711" cy="6530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D623146A-AD12-4840-B2B1-F8DDEBD6F4EE}"/>
              </a:ext>
            </a:extLst>
          </p:cNvPr>
          <p:cNvSpPr txBox="1"/>
          <p:nvPr/>
        </p:nvSpPr>
        <p:spPr>
          <a:xfrm>
            <a:off x="884" y="6370621"/>
            <a:ext cx="12426931" cy="549660"/>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836" b="1" i="0" u="sng"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Roadmap</a:t>
            </a:r>
            <a:r>
              <a:rPr kumimoji="0" lang="en-US" sz="1836" b="1"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a:t>
            </a:r>
            <a:r>
              <a:rPr kumimoji="0" lang="en-US" sz="1836"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Azure Service Fabric-as-a-Service and Azure Container Service-as-a-Service are planned to be available in CY18 </a:t>
            </a:r>
            <a:r>
              <a:rPr kumimoji="0" lang="en-US" sz="1836"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p:txBody>
      </p:sp>
    </p:spTree>
    <p:extLst>
      <p:ext uri="{BB962C8B-B14F-4D97-AF65-F5344CB8AC3E}">
        <p14:creationId xmlns:p14="http://schemas.microsoft.com/office/powerpoint/2010/main" val="299483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18"/>
                                        </p:tgtEl>
                                        <p:attrNameLst>
                                          <p:attrName>ppt_x</p:attrName>
                                          <p:attrName>ppt_y</p:attrName>
                                        </p:attrNameLst>
                                      </p:cBhvr>
                                      <p:rCtr x="0" y="-2315"/>
                                    </p:animMotion>
                                  </p:childTnLst>
                                </p:cTn>
                              </p:par>
                              <p:par>
                                <p:cTn id="10" presetID="2" presetClass="entr" presetSubtype="4" decel="100000"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42" presetClass="path" presetSubtype="0" decel="100000" fill="hold" nodeType="withEffect">
                                  <p:stCondLst>
                                    <p:cond delay="250"/>
                                  </p:stCondLst>
                                  <p:childTnLst>
                                    <p:animMotion origin="layout" path="M 2.25428E-6 0.04607 L 2.25428E-6 2.41943E-6 " pathEditMode="relative" rAng="0" ptsTypes="AA">
                                      <p:cBhvr>
                                        <p:cTn id="18" dur="500" fill="hold"/>
                                        <p:tgtEl>
                                          <p:spTgt spid="2"/>
                                        </p:tgtEl>
                                        <p:attrNameLst>
                                          <p:attrName>ppt_x</p:attrName>
                                          <p:attrName>ppt_y</p:attrName>
                                        </p:attrNameLst>
                                      </p:cBhvr>
                                      <p:rCtr x="0" y="-2315"/>
                                    </p:animMotion>
                                  </p:childTnLst>
                                </p:cTn>
                              </p:par>
                              <p:par>
                                <p:cTn id="19" presetID="2" presetClass="entr" presetSubtype="4" decel="100000" fill="hold" grpId="0" nodeType="withEffect">
                                  <p:stCondLst>
                                    <p:cond delay="50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par>
                                <p:cTn id="26" presetID="42" presetClass="path" presetSubtype="0" decel="100000" fill="hold" nodeType="withEffect">
                                  <p:stCondLst>
                                    <p:cond delay="500"/>
                                  </p:stCondLst>
                                  <p:childTnLst>
                                    <p:animMotion origin="layout" path="M 2.25428E-6 0.04607 L 2.25428E-6 2.41943E-6 " pathEditMode="relative" rAng="0" ptsTypes="AA">
                                      <p:cBhvr>
                                        <p:cTn id="27" dur="500" fill="hold"/>
                                        <p:tgtEl>
                                          <p:spTgt spid="12"/>
                                        </p:tgtEl>
                                        <p:attrNameLst>
                                          <p:attrName>ppt_x</p:attrName>
                                          <p:attrName>ppt_y</p:attrName>
                                        </p:attrNameLst>
                                      </p:cBhvr>
                                      <p:rCtr x="0" y="-2315"/>
                                    </p:animMotion>
                                  </p:childTnLst>
                                </p:cTn>
                              </p:par>
                              <p:par>
                                <p:cTn id="28" presetID="2" presetClass="entr" presetSubtype="4" decel="100000" fill="hold" grpId="0" nodeType="withEffect">
                                  <p:stCondLst>
                                    <p:cond delay="75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42" presetClass="path" presetSubtype="0" decel="100000" fill="hold" nodeType="withEffect">
                                  <p:stCondLst>
                                    <p:cond delay="750"/>
                                  </p:stCondLst>
                                  <p:childTnLst>
                                    <p:animMotion origin="layout" path="M -3.17845E-6 0.04607 L -3.17845E-6 2.01543E-6 " pathEditMode="relative" rAng="0" ptsTypes="AA">
                                      <p:cBhvr>
                                        <p:cTn id="36" dur="500" fill="hold"/>
                                        <p:tgtEl>
                                          <p:spTgt spid="15"/>
                                        </p:tgtEl>
                                        <p:attrNameLst>
                                          <p:attrName>ppt_x</p:attrName>
                                          <p:attrName>ppt_y</p:attrName>
                                        </p:attrNameLst>
                                      </p:cBhvr>
                                      <p:rCtr x="0" y="-2315"/>
                                    </p:animMotion>
                                  </p:childTnLst>
                                </p:cTn>
                              </p:par>
                              <p:par>
                                <p:cTn id="37" presetID="2" presetClass="entr" presetSubtype="4" decel="100000" fill="hold" grpId="0" nodeType="withEffect">
                                  <p:stCondLst>
                                    <p:cond delay="10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1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50"/>
                                        <p:tgtEl>
                                          <p:spTgt spid="5"/>
                                        </p:tgtEl>
                                      </p:cBhvr>
                                    </p:animEffect>
                                  </p:childTnLst>
                                </p:cTn>
                              </p:par>
                              <p:par>
                                <p:cTn id="44" presetID="42" presetClass="path" presetSubtype="0" decel="100000" fill="hold" nodeType="withEffect">
                                  <p:stCondLst>
                                    <p:cond delay="1000"/>
                                  </p:stCondLst>
                                  <p:childTnLst>
                                    <p:animMotion origin="layout" path="M -1.45833E-6 0.04607 L -1.45833E-6 -1.48148E-6 " pathEditMode="relative" rAng="0" ptsTypes="AA">
                                      <p:cBhvr>
                                        <p:cTn id="45" dur="500" fill="hold"/>
                                        <p:tgtEl>
                                          <p:spTgt spid="5"/>
                                        </p:tgtEl>
                                        <p:attrNameLst>
                                          <p:attrName>ppt_x</p:attrName>
                                          <p:attrName>ppt_y</p:attrName>
                                        </p:attrNameLst>
                                      </p:cBhvr>
                                      <p:rCtr x="0" y="-2315"/>
                                    </p:animMotion>
                                  </p:childTnLst>
                                </p:cTn>
                              </p:par>
                              <p:par>
                                <p:cTn id="46" presetID="2" presetClass="entr" presetSubtype="4" decel="100000" fill="hold" grpId="0" nodeType="withEffect">
                                  <p:stCondLst>
                                    <p:cond delay="125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24DE-EAEA-467F-AFF9-1261D95D59EE}"/>
              </a:ext>
            </a:extLst>
          </p:cNvPr>
          <p:cNvSpPr txBox="1">
            <a:spLocks/>
          </p:cNvSpPr>
          <p:nvPr/>
        </p:nvSpPr>
        <p:spPr>
          <a:xfrm>
            <a:off x="214326" y="150778"/>
            <a:ext cx="11887878" cy="139312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IaaS available on-premises: </a:t>
            </a:r>
            <a:br>
              <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Beyond traditional virtualization </a:t>
            </a:r>
          </a:p>
        </p:txBody>
      </p:sp>
      <p:sp>
        <p:nvSpPr>
          <p:cNvPr id="4" name="TextBox 3">
            <a:extLst>
              <a:ext uri="{FF2B5EF4-FFF2-40B4-BE49-F238E27FC236}">
                <a16:creationId xmlns:a16="http://schemas.microsoft.com/office/drawing/2014/main" id="{C92562B6-F20F-4BF0-85A9-1A1D53FCDF9A}"/>
              </a:ext>
            </a:extLst>
          </p:cNvPr>
          <p:cNvSpPr txBox="1"/>
          <p:nvPr/>
        </p:nvSpPr>
        <p:spPr>
          <a:xfrm>
            <a:off x="339539" y="6056667"/>
            <a:ext cx="12045836" cy="803896"/>
          </a:xfrm>
          <a:prstGeom prst="rect">
            <a:avLst/>
          </a:prstGeom>
          <a:solidFill>
            <a:schemeClr val="tx2"/>
          </a:solidFill>
        </p:spPr>
        <p:txBody>
          <a:bodyPr wrap="square" lIns="182854" tIns="146283" rIns="182854"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836" b="1" i="0" u="sng"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Roadmap</a:t>
            </a:r>
            <a:r>
              <a:rPr kumimoji="0" lang="en-US" sz="1836"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a:t>
            </a: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Segoe UI Light" panose="020B0502040204020203" pitchFamily="34" charset="0"/>
              </a:rPr>
              <a:t>Additional Azure consistency (New VM types, Managed Disks, storage API updates) in CY18. Windows Azure Pack Connector for Azure Stack in CY17.     </a:t>
            </a:r>
            <a:endParaRPr kumimoji="0" lang="en-US" sz="163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C0EFCCC9-802B-4C42-AC1A-23C075518D21}"/>
              </a:ext>
            </a:extLst>
          </p:cNvPr>
          <p:cNvGrpSpPr/>
          <p:nvPr/>
        </p:nvGrpSpPr>
        <p:grpSpPr>
          <a:xfrm>
            <a:off x="9871800" y="1774356"/>
            <a:ext cx="2336701" cy="4083716"/>
            <a:chOff x="9678249" y="1655441"/>
            <a:chExt cx="2291091" cy="4004007"/>
          </a:xfrm>
        </p:grpSpPr>
        <p:sp>
          <p:nvSpPr>
            <p:cNvPr id="6" name="Rectangle 5">
              <a:extLst>
                <a:ext uri="{FF2B5EF4-FFF2-40B4-BE49-F238E27FC236}">
                  <a16:creationId xmlns:a16="http://schemas.microsoft.com/office/drawing/2014/main" id="{CE153C09-6938-49BD-A561-2F6D0848D27B}"/>
                </a:ext>
              </a:extLst>
            </p:cNvPr>
            <p:cNvSpPr/>
            <p:nvPr/>
          </p:nvSpPr>
          <p:spPr bwMode="auto">
            <a:xfrm>
              <a:off x="9678249" y="1655441"/>
              <a:ext cx="2291091" cy="400400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Key Vault</a:t>
              </a:r>
            </a:p>
          </p:txBody>
        </p:sp>
        <p:grpSp>
          <p:nvGrpSpPr>
            <p:cNvPr id="7" name="Group 8">
              <a:extLst>
                <a:ext uri="{FF2B5EF4-FFF2-40B4-BE49-F238E27FC236}">
                  <a16:creationId xmlns:a16="http://schemas.microsoft.com/office/drawing/2014/main" id="{5D890010-7C1F-4EFD-8CFC-79EA7E33DF50}"/>
                </a:ext>
              </a:extLst>
            </p:cNvPr>
            <p:cNvGrpSpPr>
              <a:grpSpLocks noChangeAspect="1"/>
            </p:cNvGrpSpPr>
            <p:nvPr/>
          </p:nvGrpSpPr>
          <p:grpSpPr bwMode="auto">
            <a:xfrm>
              <a:off x="10484290" y="1858770"/>
              <a:ext cx="679010" cy="935126"/>
              <a:chOff x="5359" y="-672"/>
              <a:chExt cx="228" cy="314"/>
            </a:xfrm>
            <a:solidFill>
              <a:srgbClr val="0079D6"/>
            </a:solidFill>
          </p:grpSpPr>
          <p:sp>
            <p:nvSpPr>
              <p:cNvPr id="8" name="Freeform 9">
                <a:extLst>
                  <a:ext uri="{FF2B5EF4-FFF2-40B4-BE49-F238E27FC236}">
                    <a16:creationId xmlns:a16="http://schemas.microsoft.com/office/drawing/2014/main" id="{AF80A617-BC8B-492C-A793-9CAF8126683B}"/>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10">
                <a:extLst>
                  <a:ext uri="{FF2B5EF4-FFF2-40B4-BE49-F238E27FC236}">
                    <a16:creationId xmlns:a16="http://schemas.microsoft.com/office/drawing/2014/main" id="{0E269417-32DA-4E39-9D60-0B15763DD390}"/>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5374B09C-1ECB-443C-83C2-6048F124ABDE}"/>
              </a:ext>
            </a:extLst>
          </p:cNvPr>
          <p:cNvGrpSpPr/>
          <p:nvPr/>
        </p:nvGrpSpPr>
        <p:grpSpPr>
          <a:xfrm>
            <a:off x="283082" y="1774356"/>
            <a:ext cx="2336702" cy="4083717"/>
            <a:chOff x="1464545" y="1908516"/>
            <a:chExt cx="2337033" cy="4084296"/>
          </a:xfrm>
        </p:grpSpPr>
        <p:sp>
          <p:nvSpPr>
            <p:cNvPr id="11" name="Rectangle 10">
              <a:extLst>
                <a:ext uri="{FF2B5EF4-FFF2-40B4-BE49-F238E27FC236}">
                  <a16:creationId xmlns:a16="http://schemas.microsoft.com/office/drawing/2014/main" id="{2D4EE4C5-4829-4F7C-A0D7-F66F22FEC203}"/>
                </a:ext>
              </a:extLst>
            </p:cNvPr>
            <p:cNvSpPr/>
            <p:nvPr/>
          </p:nvSpPr>
          <p:spPr bwMode="auto">
            <a:xfrm>
              <a:off x="1464545" y="1908516"/>
              <a:ext cx="2337033" cy="40842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Virtual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machines (VM),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VM scale s</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Segoe UI" pitchFamily="34" charset="0"/>
                </a:rPr>
                <a:t>ets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7D750D6A-B38E-47D4-A743-F354750831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p:spPr>
        </p:pic>
      </p:grpSp>
      <p:grpSp>
        <p:nvGrpSpPr>
          <p:cNvPr id="13" name="Group 12">
            <a:extLst>
              <a:ext uri="{FF2B5EF4-FFF2-40B4-BE49-F238E27FC236}">
                <a16:creationId xmlns:a16="http://schemas.microsoft.com/office/drawing/2014/main" id="{2A558C78-C732-443C-ADDE-C1F374DEF19B}"/>
              </a:ext>
            </a:extLst>
          </p:cNvPr>
          <p:cNvGrpSpPr/>
          <p:nvPr/>
        </p:nvGrpSpPr>
        <p:grpSpPr>
          <a:xfrm>
            <a:off x="2680262" y="1774356"/>
            <a:ext cx="2336701" cy="4083717"/>
            <a:chOff x="3854663" y="1908516"/>
            <a:chExt cx="2337032" cy="4084296"/>
          </a:xfrm>
        </p:grpSpPr>
        <p:sp>
          <p:nvSpPr>
            <p:cNvPr id="14" name="Rectangle 13">
              <a:extLst>
                <a:ext uri="{FF2B5EF4-FFF2-40B4-BE49-F238E27FC236}">
                  <a16:creationId xmlns:a16="http://schemas.microsoft.com/office/drawing/2014/main" id="{33963AA1-D54E-40EC-A615-C876A4A7A492}"/>
                </a:ext>
              </a:extLst>
            </p:cNvPr>
            <p:cNvSpPr/>
            <p:nvPr/>
          </p:nvSpPr>
          <p:spPr bwMode="auto">
            <a:xfrm>
              <a:off x="3854663" y="1908516"/>
              <a:ext cx="2337032" cy="40842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Containers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with Docker</a:t>
              </a:r>
            </a:p>
          </p:txBody>
        </p:sp>
        <p:pic>
          <p:nvPicPr>
            <p:cNvPr id="15" name="Picture 14">
              <a:extLst>
                <a:ext uri="{FF2B5EF4-FFF2-40B4-BE49-F238E27FC236}">
                  <a16:creationId xmlns:a16="http://schemas.microsoft.com/office/drawing/2014/main" id="{372D32CF-7806-44E4-B6BE-C53F614EEC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p:spPr>
        </p:pic>
      </p:grpSp>
      <p:grpSp>
        <p:nvGrpSpPr>
          <p:cNvPr id="16" name="Group 15">
            <a:extLst>
              <a:ext uri="{FF2B5EF4-FFF2-40B4-BE49-F238E27FC236}">
                <a16:creationId xmlns:a16="http://schemas.microsoft.com/office/drawing/2014/main" id="{399F5A1F-E9B4-45C0-B3D2-571629853A0B}"/>
              </a:ext>
            </a:extLst>
          </p:cNvPr>
          <p:cNvGrpSpPr/>
          <p:nvPr/>
        </p:nvGrpSpPr>
        <p:grpSpPr>
          <a:xfrm>
            <a:off x="5077441" y="1774356"/>
            <a:ext cx="2336701" cy="4083718"/>
            <a:chOff x="6244780" y="1908515"/>
            <a:chExt cx="2337032" cy="4084297"/>
          </a:xfrm>
        </p:grpSpPr>
        <p:sp>
          <p:nvSpPr>
            <p:cNvPr id="17" name="Rectangle 16">
              <a:extLst>
                <a:ext uri="{FF2B5EF4-FFF2-40B4-BE49-F238E27FC236}">
                  <a16:creationId xmlns:a16="http://schemas.microsoft.com/office/drawing/2014/main" id="{2B7983D5-0E8D-4E9D-A21D-470E72E42F38}"/>
                </a:ext>
              </a:extLst>
            </p:cNvPr>
            <p:cNvSpPr/>
            <p:nvPr/>
          </p:nvSpPr>
          <p:spPr bwMode="auto">
            <a:xfrm>
              <a:off x="6244780" y="1908515"/>
              <a:ext cx="2337032" cy="40842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Networking</a:t>
              </a:r>
            </a:p>
          </p:txBody>
        </p:sp>
        <p:sp>
          <p:nvSpPr>
            <p:cNvPr id="18" name="Freeform 5">
              <a:extLst>
                <a:ext uri="{FF2B5EF4-FFF2-40B4-BE49-F238E27FC236}">
                  <a16:creationId xmlns:a16="http://schemas.microsoft.com/office/drawing/2014/main" id="{B60676AD-CDB2-4AA7-A79E-C94E6ED1CB0E}"/>
                </a:ext>
              </a:extLst>
            </p:cNvPr>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91427" tIns="45713" rIns="91427" bIns="45713" numCol="1" anchor="t" anchorCtr="0" compatLnSpc="1">
              <a:prstTxWarp prst="textNoShape">
                <a:avLst/>
              </a:prstTxWarp>
            </a:bodyP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30035DF1-B6AD-4854-A4B4-06C02E76E4F1}"/>
              </a:ext>
            </a:extLst>
          </p:cNvPr>
          <p:cNvGrpSpPr/>
          <p:nvPr/>
        </p:nvGrpSpPr>
        <p:grpSpPr>
          <a:xfrm>
            <a:off x="7474620" y="1774356"/>
            <a:ext cx="2336701" cy="4083717"/>
            <a:chOff x="8634897" y="1908516"/>
            <a:chExt cx="2337032" cy="4084296"/>
          </a:xfrm>
        </p:grpSpPr>
        <p:sp>
          <p:nvSpPr>
            <p:cNvPr id="20" name="Rectangle 19">
              <a:extLst>
                <a:ext uri="{FF2B5EF4-FFF2-40B4-BE49-F238E27FC236}">
                  <a16:creationId xmlns:a16="http://schemas.microsoft.com/office/drawing/2014/main" id="{6BEEA6AC-173F-41CE-94AA-414E9B3485AD}"/>
                </a:ext>
              </a:extLst>
            </p:cNvPr>
            <p:cNvSpPr/>
            <p:nvPr/>
          </p:nvSpPr>
          <p:spPr bwMode="auto">
            <a:xfrm>
              <a:off x="8634897" y="1908516"/>
              <a:ext cx="2337032" cy="40842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554259"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pitchFamily="34" charset="0"/>
                </a:rPr>
                <a:t>Storage</a:t>
              </a:r>
            </a:p>
          </p:txBody>
        </p:sp>
        <p:sp>
          <p:nvSpPr>
            <p:cNvPr id="21" name="Freeform 9">
              <a:extLst>
                <a:ext uri="{FF2B5EF4-FFF2-40B4-BE49-F238E27FC236}">
                  <a16:creationId xmlns:a16="http://schemas.microsoft.com/office/drawing/2014/main" id="{795DFE72-F35A-4E07-96B9-C890760AF7B1}"/>
                </a:ext>
              </a:extLst>
            </p:cNvPr>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91427" tIns="45713" rIns="91427" bIns="45713" numCol="1" anchor="t" anchorCtr="0" compatLnSpc="1">
              <a:prstTxWarp prst="textNoShape">
                <a:avLst/>
              </a:prstTxWarp>
            </a:bodyP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F15A794-2D9C-4513-8323-00C180068B84}"/>
              </a:ext>
            </a:extLst>
          </p:cNvPr>
          <p:cNvSpPr/>
          <p:nvPr/>
        </p:nvSpPr>
        <p:spPr bwMode="auto">
          <a:xfrm>
            <a:off x="283082" y="4262246"/>
            <a:ext cx="2336702" cy="141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Rapid deployment with automated scaling</a:t>
            </a:r>
          </a:p>
        </p:txBody>
      </p:sp>
      <p:sp>
        <p:nvSpPr>
          <p:cNvPr id="23" name="Rectangle 22">
            <a:extLst>
              <a:ext uri="{FF2B5EF4-FFF2-40B4-BE49-F238E27FC236}">
                <a16:creationId xmlns:a16="http://schemas.microsoft.com/office/drawing/2014/main" id="{4411AC2C-C98A-41B4-BDEC-7A4FE1BCD7FD}"/>
              </a:ext>
            </a:extLst>
          </p:cNvPr>
          <p:cNvSpPr/>
          <p:nvPr/>
        </p:nvSpPr>
        <p:spPr bwMode="auto">
          <a:xfrm>
            <a:off x="2680262" y="4262246"/>
            <a:ext cx="2336701" cy="141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and Windows Server containers </a:t>
            </a:r>
          </a:p>
        </p:txBody>
      </p:sp>
      <p:sp>
        <p:nvSpPr>
          <p:cNvPr id="24" name="Rectangle 23">
            <a:extLst>
              <a:ext uri="{FF2B5EF4-FFF2-40B4-BE49-F238E27FC236}">
                <a16:creationId xmlns:a16="http://schemas.microsoft.com/office/drawing/2014/main" id="{2D4350B3-26B8-4BB6-85CB-094C3F02F175}"/>
              </a:ext>
            </a:extLst>
          </p:cNvPr>
          <p:cNvSpPr/>
          <p:nvPr/>
        </p:nvSpPr>
        <p:spPr bwMode="auto">
          <a:xfrm>
            <a:off x="5077441" y="4262246"/>
            <a:ext cx="2336701" cy="141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Virtual network, load balancer, </a:t>
            </a:r>
            <a:b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VPN gateway</a:t>
            </a:r>
          </a:p>
        </p:txBody>
      </p:sp>
      <p:sp>
        <p:nvSpPr>
          <p:cNvPr id="25" name="Rectangle 24">
            <a:extLst>
              <a:ext uri="{FF2B5EF4-FFF2-40B4-BE49-F238E27FC236}">
                <a16:creationId xmlns:a16="http://schemas.microsoft.com/office/drawing/2014/main" id="{D673C63E-59A9-486B-9A4A-42FB526E62B7}"/>
              </a:ext>
            </a:extLst>
          </p:cNvPr>
          <p:cNvSpPr/>
          <p:nvPr/>
        </p:nvSpPr>
        <p:spPr bwMode="auto">
          <a:xfrm>
            <a:off x="7474620" y="4262246"/>
            <a:ext cx="2336701" cy="141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Blobs, tables, queues</a:t>
            </a:r>
          </a:p>
        </p:txBody>
      </p:sp>
      <p:sp>
        <p:nvSpPr>
          <p:cNvPr id="26" name="Rectangle 25">
            <a:extLst>
              <a:ext uri="{FF2B5EF4-FFF2-40B4-BE49-F238E27FC236}">
                <a16:creationId xmlns:a16="http://schemas.microsoft.com/office/drawing/2014/main" id="{C8AD8E4B-E9A1-4BFB-9952-B6D07B8FB392}"/>
              </a:ext>
            </a:extLst>
          </p:cNvPr>
          <p:cNvSpPr/>
          <p:nvPr/>
        </p:nvSpPr>
        <p:spPr bwMode="auto">
          <a:xfrm>
            <a:off x="9871798" y="4262246"/>
            <a:ext cx="2336701" cy="141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Securely protect application keys and secrets</a:t>
            </a:r>
          </a:p>
        </p:txBody>
      </p:sp>
    </p:spTree>
    <p:extLst>
      <p:ext uri="{BB962C8B-B14F-4D97-AF65-F5344CB8AC3E}">
        <p14:creationId xmlns:p14="http://schemas.microsoft.com/office/powerpoint/2010/main" val="313805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Integrated systems</a:t>
            </a:r>
          </a:p>
        </p:txBody>
      </p:sp>
      <p:sp>
        <p:nvSpPr>
          <p:cNvPr id="4" name="Flowchart: Connector 3">
            <a:extLst>
              <a:ext uri="{FF2B5EF4-FFF2-40B4-BE49-F238E27FC236}">
                <a16:creationId xmlns:a16="http://schemas.microsoft.com/office/drawing/2014/main" id="{29BB2507-8CFE-4CE2-94D2-B02E8E583604}"/>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64800468"/>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xmlns:a16="http://schemas.microsoft.com/office/drawing/2014/main">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77717"/>
            <a:ext cx="11191240" cy="777169"/>
          </a:xfrm>
        </p:spPr>
        <p:txBody>
          <a:bodyPr/>
          <a:lstStyle/>
          <a:p>
            <a:r>
              <a:rPr lang="en-US" sz="3598" dirty="0"/>
              <a:t>Azure Stack Internals</a:t>
            </a:r>
          </a:p>
        </p:txBody>
      </p:sp>
      <p:sp>
        <p:nvSpPr>
          <p:cNvPr id="63" name="Rectangle 62"/>
          <p:cNvSpPr/>
          <p:nvPr/>
        </p:nvSpPr>
        <p:spPr bwMode="auto">
          <a:xfrm>
            <a:off x="5968049" y="926431"/>
            <a:ext cx="4192822" cy="370456"/>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91389" rIns="182778" bIns="91389"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Templates/PowerShell/CLI, SDK, </a:t>
            </a:r>
            <a:r>
              <a:rPr kumimoji="0" lang="en-US" sz="15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endPar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1945435" y="1369189"/>
            <a:ext cx="8215437" cy="300164"/>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Resource Manager (ARM)</a:t>
            </a:r>
          </a:p>
        </p:txBody>
      </p:sp>
      <p:sp>
        <p:nvSpPr>
          <p:cNvPr id="66" name="Rectangle 65"/>
          <p:cNvSpPr/>
          <p:nvPr/>
        </p:nvSpPr>
        <p:spPr bwMode="auto">
          <a:xfrm>
            <a:off x="431654" y="1735974"/>
            <a:ext cx="11566619" cy="791674"/>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RP LAYER</a:t>
            </a:r>
          </a:p>
        </p:txBody>
      </p:sp>
      <p:sp>
        <p:nvSpPr>
          <p:cNvPr id="68" name="Rounded Rectangle 67"/>
          <p:cNvSpPr/>
          <p:nvPr/>
        </p:nvSpPr>
        <p:spPr bwMode="auto">
          <a:xfrm>
            <a:off x="1945436" y="1831568"/>
            <a:ext cx="8215434" cy="269205"/>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REQUEST BROKER</a:t>
            </a:r>
          </a:p>
        </p:txBody>
      </p:sp>
      <p:sp>
        <p:nvSpPr>
          <p:cNvPr id="70" name="Rounded Rectangle 69"/>
          <p:cNvSpPr/>
          <p:nvPr/>
        </p:nvSpPr>
        <p:spPr bwMode="auto">
          <a:xfrm>
            <a:off x="3272563" y="2144284"/>
            <a:ext cx="999428" cy="289646"/>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SRP</a:t>
            </a:r>
          </a:p>
        </p:txBody>
      </p:sp>
      <p:sp>
        <p:nvSpPr>
          <p:cNvPr id="71" name="Rounded Rectangle 70"/>
          <p:cNvSpPr/>
          <p:nvPr/>
        </p:nvSpPr>
        <p:spPr bwMode="auto">
          <a:xfrm>
            <a:off x="5765050" y="2146736"/>
            <a:ext cx="999428" cy="289646"/>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NRP</a:t>
            </a:r>
          </a:p>
        </p:txBody>
      </p:sp>
      <p:sp>
        <p:nvSpPr>
          <p:cNvPr id="72" name="Rounded Rectangle 71"/>
          <p:cNvSpPr/>
          <p:nvPr/>
        </p:nvSpPr>
        <p:spPr bwMode="auto">
          <a:xfrm>
            <a:off x="1986010" y="2144284"/>
            <a:ext cx="999428" cy="28964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sp>
        <p:nvSpPr>
          <p:cNvPr id="73" name="Rounded Rectangle 72"/>
          <p:cNvSpPr/>
          <p:nvPr/>
        </p:nvSpPr>
        <p:spPr bwMode="auto">
          <a:xfrm>
            <a:off x="4552845" y="2150197"/>
            <a:ext cx="999428" cy="289646"/>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CRP</a:t>
            </a:r>
          </a:p>
        </p:txBody>
      </p:sp>
      <p:sp>
        <p:nvSpPr>
          <p:cNvPr id="74" name="Rounded Rectangle 73"/>
          <p:cNvSpPr/>
          <p:nvPr/>
        </p:nvSpPr>
        <p:spPr bwMode="auto">
          <a:xfrm>
            <a:off x="8027429" y="2144284"/>
            <a:ext cx="999428" cy="289646"/>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URP</a:t>
            </a:r>
          </a:p>
        </p:txBody>
      </p:sp>
      <p:sp>
        <p:nvSpPr>
          <p:cNvPr id="75" name="Rounded Rectangle 74"/>
          <p:cNvSpPr/>
          <p:nvPr/>
        </p:nvSpPr>
        <p:spPr bwMode="auto">
          <a:xfrm>
            <a:off x="469732" y="2660267"/>
            <a:ext cx="1376210" cy="3579419"/>
          </a:xfrm>
          <a:prstGeom prst="roundRect">
            <a:avLst>
              <a:gd name="adj" fmla="val 8403"/>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Infrastructure Deployment</a:t>
            </a:r>
          </a:p>
        </p:txBody>
      </p:sp>
      <p:sp>
        <p:nvSpPr>
          <p:cNvPr id="76" name="Rounded Rectangle 75"/>
          <p:cNvSpPr/>
          <p:nvPr/>
        </p:nvSpPr>
        <p:spPr bwMode="auto">
          <a:xfrm>
            <a:off x="536444" y="3244644"/>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Bootstrap</a:t>
            </a:r>
          </a:p>
        </p:txBody>
      </p:sp>
      <p:sp>
        <p:nvSpPr>
          <p:cNvPr id="77" name="Rounded Rectangle 76"/>
          <p:cNvSpPr/>
          <p:nvPr/>
        </p:nvSpPr>
        <p:spPr bwMode="auto">
          <a:xfrm>
            <a:off x="536444" y="3663513"/>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Patch &amp; Update</a:t>
            </a:r>
          </a:p>
        </p:txBody>
      </p:sp>
      <p:sp>
        <p:nvSpPr>
          <p:cNvPr id="78" name="Rounded Rectangle 77"/>
          <p:cNvSpPr/>
          <p:nvPr/>
        </p:nvSpPr>
        <p:spPr bwMode="auto">
          <a:xfrm>
            <a:off x="536444" y="4082379"/>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Out</a:t>
            </a:r>
          </a:p>
        </p:txBody>
      </p:sp>
      <p:sp>
        <p:nvSpPr>
          <p:cNvPr id="80" name="Rounded Rectangle 79"/>
          <p:cNvSpPr/>
          <p:nvPr/>
        </p:nvSpPr>
        <p:spPr bwMode="auto">
          <a:xfrm>
            <a:off x="536444" y="4507161"/>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FRU</a:t>
            </a:r>
          </a:p>
        </p:txBody>
      </p:sp>
      <p:sp>
        <p:nvSpPr>
          <p:cNvPr id="82" name="Rounded Rectangle 81"/>
          <p:cNvSpPr/>
          <p:nvPr/>
        </p:nvSpPr>
        <p:spPr bwMode="auto">
          <a:xfrm>
            <a:off x="536444" y="4931946"/>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RESET</a:t>
            </a:r>
          </a:p>
        </p:txBody>
      </p:sp>
      <p:sp>
        <p:nvSpPr>
          <p:cNvPr id="83" name="Rounded Rectangle 82"/>
          <p:cNvSpPr/>
          <p:nvPr/>
        </p:nvSpPr>
        <p:spPr bwMode="auto">
          <a:xfrm>
            <a:off x="536444" y="5346341"/>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START</a:t>
            </a:r>
          </a:p>
        </p:txBody>
      </p:sp>
      <p:sp>
        <p:nvSpPr>
          <p:cNvPr id="84" name="Rounded Rectangle 83"/>
          <p:cNvSpPr/>
          <p:nvPr/>
        </p:nvSpPr>
        <p:spPr bwMode="auto">
          <a:xfrm>
            <a:off x="536444" y="5760738"/>
            <a:ext cx="1222960" cy="380789"/>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STOP</a:t>
            </a:r>
          </a:p>
        </p:txBody>
      </p:sp>
      <p:sp>
        <p:nvSpPr>
          <p:cNvPr id="85" name="Rounded Rectangle 84"/>
          <p:cNvSpPr/>
          <p:nvPr/>
        </p:nvSpPr>
        <p:spPr bwMode="auto">
          <a:xfrm>
            <a:off x="4450574" y="3074516"/>
            <a:ext cx="1221901"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CONTROLLER</a:t>
            </a:r>
          </a:p>
        </p:txBody>
      </p:sp>
      <p:sp>
        <p:nvSpPr>
          <p:cNvPr id="86" name="Rounded Rectangle 85"/>
          <p:cNvSpPr/>
          <p:nvPr/>
        </p:nvSpPr>
        <p:spPr bwMode="auto">
          <a:xfrm>
            <a:off x="3170294" y="3074516"/>
            <a:ext cx="1221901"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CONTROLLER</a:t>
            </a:r>
          </a:p>
        </p:txBody>
      </p:sp>
      <p:sp>
        <p:nvSpPr>
          <p:cNvPr id="87" name="Rounded Rectangle 86"/>
          <p:cNvSpPr/>
          <p:nvPr/>
        </p:nvSpPr>
        <p:spPr bwMode="auto">
          <a:xfrm>
            <a:off x="5724214" y="3074516"/>
            <a:ext cx="1116645"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CONTROLLER</a:t>
            </a:r>
          </a:p>
        </p:txBody>
      </p:sp>
      <p:sp>
        <p:nvSpPr>
          <p:cNvPr id="90" name="Rounded Rectangle 89"/>
          <p:cNvSpPr/>
          <p:nvPr/>
        </p:nvSpPr>
        <p:spPr bwMode="auto">
          <a:xfrm>
            <a:off x="7390744" y="3074516"/>
            <a:ext cx="1116645"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 ROLE CONTROLLER</a:t>
            </a:r>
          </a:p>
        </p:txBody>
      </p:sp>
      <p:sp>
        <p:nvSpPr>
          <p:cNvPr id="91" name="Rounded Rectangle 90"/>
          <p:cNvSpPr/>
          <p:nvPr/>
        </p:nvSpPr>
        <p:spPr bwMode="auto">
          <a:xfrm>
            <a:off x="8626848" y="3074516"/>
            <a:ext cx="1116645"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HEALTH CONTROLLER</a:t>
            </a:r>
          </a:p>
        </p:txBody>
      </p:sp>
      <p:sp>
        <p:nvSpPr>
          <p:cNvPr id="93" name="Rectangle 92"/>
          <p:cNvSpPr/>
          <p:nvPr/>
        </p:nvSpPr>
        <p:spPr bwMode="auto">
          <a:xfrm>
            <a:off x="431654" y="831738"/>
            <a:ext cx="11566619" cy="902754"/>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ARM LAYER</a:t>
            </a:r>
          </a:p>
        </p:txBody>
      </p:sp>
      <p:sp>
        <p:nvSpPr>
          <p:cNvPr id="94" name="Rectangle 93"/>
          <p:cNvSpPr/>
          <p:nvPr/>
        </p:nvSpPr>
        <p:spPr bwMode="auto">
          <a:xfrm>
            <a:off x="431654" y="2519032"/>
            <a:ext cx="11566619" cy="3777768"/>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INFRASTRUCTURE CONTROL LAYER</a:t>
            </a:r>
          </a:p>
        </p:txBody>
      </p:sp>
      <p:sp>
        <p:nvSpPr>
          <p:cNvPr id="95" name="Rectangle 94"/>
          <p:cNvSpPr/>
          <p:nvPr/>
        </p:nvSpPr>
        <p:spPr bwMode="auto">
          <a:xfrm>
            <a:off x="1945435" y="926431"/>
            <a:ext cx="3884051" cy="370456"/>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91389" rIns="182778" bIns="91389"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(UX)</a:t>
            </a:r>
          </a:p>
        </p:txBody>
      </p:sp>
      <p:sp>
        <p:nvSpPr>
          <p:cNvPr id="96" name="Flowchart: Magnetic Disk 95"/>
          <p:cNvSpPr/>
          <p:nvPr/>
        </p:nvSpPr>
        <p:spPr bwMode="auto">
          <a:xfrm>
            <a:off x="2096581" y="5092722"/>
            <a:ext cx="1258972" cy="749749"/>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146223" rIns="182778" bIns="146223"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Builds</a:t>
            </a:r>
          </a:p>
        </p:txBody>
      </p:sp>
      <p:cxnSp>
        <p:nvCxnSpPr>
          <p:cNvPr id="101" name="Elbow Connector 100"/>
          <p:cNvCxnSpPr>
            <a:stCxn id="75" idx="0"/>
            <a:endCxn id="86" idx="0"/>
          </p:cNvCxnSpPr>
          <p:nvPr/>
        </p:nvCxnSpPr>
        <p:spPr>
          <a:xfrm rot="16200000" flipH="1">
            <a:off x="2262415" y="1555686"/>
            <a:ext cx="414250" cy="2623409"/>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2555" y="915548"/>
            <a:ext cx="414250" cy="3903687"/>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6327" y="-528225"/>
            <a:ext cx="414250" cy="6791230"/>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3191" y="2106460"/>
            <a:ext cx="640586" cy="1295522"/>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3331" y="1466320"/>
            <a:ext cx="640586" cy="2575802"/>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3835" y="855817"/>
            <a:ext cx="640586" cy="3796812"/>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2277" y="2433930"/>
            <a:ext cx="8967" cy="640586"/>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558" y="2439843"/>
            <a:ext cx="8966" cy="634673"/>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62" y="2436383"/>
            <a:ext cx="17774" cy="638133"/>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4428" y="4312879"/>
            <a:ext cx="1258972" cy="749749"/>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146223" rIns="182778" bIns="146223"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5942" y="4449976"/>
            <a:ext cx="238487" cy="237778"/>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5941" y="4449976"/>
            <a:ext cx="250639" cy="1017623"/>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721" y="2144281"/>
            <a:ext cx="999428" cy="289646"/>
          </a:xfrm>
          <a:prstGeom prst="round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4009" y="1863355"/>
            <a:ext cx="640588" cy="1781733"/>
          </a:xfrm>
          <a:prstGeom prst="bentConnector3">
            <a:avLst>
              <a:gd name="adj1" fmla="val 66699"/>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1445" y="2143501"/>
            <a:ext cx="999428" cy="289646"/>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51" name="Rounded Rectangle 85"/>
          <p:cNvSpPr/>
          <p:nvPr/>
        </p:nvSpPr>
        <p:spPr bwMode="auto">
          <a:xfrm>
            <a:off x="1891674" y="3063478"/>
            <a:ext cx="1221901" cy="685421"/>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t"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PHYSICAL</a:t>
            </a:r>
          </a:p>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a:t>
            </a:r>
          </a:p>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5722" y="2433930"/>
            <a:ext cx="16902" cy="62954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9066" y="3759936"/>
            <a:ext cx="0" cy="253748"/>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p:cNvSpPr/>
          <p:nvPr/>
        </p:nvSpPr>
        <p:spPr bwMode="auto">
          <a:xfrm>
            <a:off x="10866706" y="4835473"/>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ADFS</a:t>
            </a:r>
          </a:p>
        </p:txBody>
      </p:sp>
      <p:sp>
        <p:nvSpPr>
          <p:cNvPr id="54" name="Rectangle: Rounded Corners 53"/>
          <p:cNvSpPr/>
          <p:nvPr/>
        </p:nvSpPr>
        <p:spPr bwMode="auto">
          <a:xfrm>
            <a:off x="10868225" y="4374275"/>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DIRECTORY MGMT</a:t>
            </a:r>
          </a:p>
        </p:txBody>
      </p:sp>
      <p:sp>
        <p:nvSpPr>
          <p:cNvPr id="55" name="Rectangle: Rounded Corners 54"/>
          <p:cNvSpPr/>
          <p:nvPr/>
        </p:nvSpPr>
        <p:spPr bwMode="auto">
          <a:xfrm>
            <a:off x="3441436" y="4365815"/>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ACS</a:t>
            </a:r>
          </a:p>
        </p:txBody>
      </p:sp>
      <p:sp>
        <p:nvSpPr>
          <p:cNvPr id="56" name="Rectangle: Rounded Corners 55"/>
          <p:cNvSpPr/>
          <p:nvPr/>
        </p:nvSpPr>
        <p:spPr bwMode="auto">
          <a:xfrm>
            <a:off x="7687689" y="5291180"/>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PHYSICAL NODE MGMT</a:t>
            </a:r>
          </a:p>
        </p:txBody>
      </p:sp>
      <p:sp>
        <p:nvSpPr>
          <p:cNvPr id="57" name="Rectangle: Rounded Corners 56"/>
          <p:cNvSpPr/>
          <p:nvPr/>
        </p:nvSpPr>
        <p:spPr bwMode="auto">
          <a:xfrm>
            <a:off x="4508673" y="4831610"/>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EDGE GATEWAY</a:t>
            </a:r>
          </a:p>
        </p:txBody>
      </p:sp>
      <p:sp>
        <p:nvSpPr>
          <p:cNvPr id="58" name="Rectangle: Rounded Corners 57"/>
          <p:cNvSpPr/>
          <p:nvPr/>
        </p:nvSpPr>
        <p:spPr bwMode="auto">
          <a:xfrm>
            <a:off x="4508673" y="5291180"/>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LB MUX</a:t>
            </a:r>
          </a:p>
        </p:txBody>
      </p:sp>
      <p:sp>
        <p:nvSpPr>
          <p:cNvPr id="59" name="Rectangle: Rounded Corners 58"/>
          <p:cNvSpPr/>
          <p:nvPr/>
        </p:nvSpPr>
        <p:spPr bwMode="auto">
          <a:xfrm>
            <a:off x="8752929" y="5291392"/>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INTERNAL DATA STORE</a:t>
            </a:r>
          </a:p>
        </p:txBody>
      </p:sp>
      <p:sp>
        <p:nvSpPr>
          <p:cNvPr id="60" name="Rectangle: Rounded Corners 59"/>
          <p:cNvSpPr/>
          <p:nvPr/>
        </p:nvSpPr>
        <p:spPr bwMode="auto">
          <a:xfrm>
            <a:off x="9808986" y="4374275"/>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UPDATE MGMT</a:t>
            </a:r>
          </a:p>
        </p:txBody>
      </p:sp>
      <p:sp>
        <p:nvSpPr>
          <p:cNvPr id="61" name="Rectangle: Rounded Corners 60"/>
          <p:cNvSpPr/>
          <p:nvPr/>
        </p:nvSpPr>
        <p:spPr bwMode="auto">
          <a:xfrm>
            <a:off x="10866706" y="5296584"/>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CERTIFICATE MGMT</a:t>
            </a:r>
          </a:p>
        </p:txBody>
      </p:sp>
      <p:sp>
        <p:nvSpPr>
          <p:cNvPr id="62" name="Rectangle 61"/>
          <p:cNvSpPr/>
          <p:nvPr/>
        </p:nvSpPr>
        <p:spPr bwMode="auto">
          <a:xfrm>
            <a:off x="3399637" y="4013683"/>
            <a:ext cx="8531980" cy="2226002"/>
          </a:xfrm>
          <a:prstGeom prst="rect">
            <a:avLst/>
          </a:prstGeom>
          <a:noFill/>
          <a:ln>
            <a:solidFill>
              <a:schemeClr val="tx1"/>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p:cNvSpPr txBox="1"/>
          <p:nvPr/>
        </p:nvSpPr>
        <p:spPr>
          <a:xfrm>
            <a:off x="9790597" y="3965369"/>
            <a:ext cx="2083285" cy="461324"/>
          </a:xfrm>
          <a:prstGeom prst="rect">
            <a:avLst/>
          </a:prstGeom>
          <a:noFill/>
        </p:spPr>
        <p:txBody>
          <a:bodyPr wrap="square" lIns="182827" tIns="146262" rIns="182827" bIns="146262" rtlCol="0">
            <a:spAutoFit/>
          </a:bodyPr>
          <a:lstStyle/>
          <a:p>
            <a:pPr marL="0" marR="0" lvl="0" indent="0" algn="l" defTabSz="914072"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INFRASTRUCTURE ROLES</a:t>
            </a:r>
          </a:p>
        </p:txBody>
      </p:sp>
      <p:sp>
        <p:nvSpPr>
          <p:cNvPr id="67" name="Rectangle: Rounded Corners 66"/>
          <p:cNvSpPr/>
          <p:nvPr/>
        </p:nvSpPr>
        <p:spPr bwMode="auto">
          <a:xfrm>
            <a:off x="3451353" y="4832086"/>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STORAGE CONTROLLER</a:t>
            </a:r>
          </a:p>
        </p:txBody>
      </p:sp>
      <p:sp>
        <p:nvSpPr>
          <p:cNvPr id="69" name="Rectangle: Rounded Corners 68"/>
          <p:cNvSpPr/>
          <p:nvPr/>
        </p:nvSpPr>
        <p:spPr bwMode="auto">
          <a:xfrm>
            <a:off x="5561900" y="4368209"/>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COMPUTE CONTROLLER</a:t>
            </a:r>
          </a:p>
        </p:txBody>
      </p:sp>
      <p:sp>
        <p:nvSpPr>
          <p:cNvPr id="79" name="Rectangle: Rounded Corners 78"/>
          <p:cNvSpPr/>
          <p:nvPr/>
        </p:nvSpPr>
        <p:spPr bwMode="auto">
          <a:xfrm>
            <a:off x="4504332" y="4368209"/>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NETWORK CONTROLLER</a:t>
            </a:r>
          </a:p>
        </p:txBody>
      </p:sp>
      <p:sp>
        <p:nvSpPr>
          <p:cNvPr id="81" name="Rectangle: Rounded Corners 80"/>
          <p:cNvSpPr/>
          <p:nvPr/>
        </p:nvSpPr>
        <p:spPr bwMode="auto">
          <a:xfrm>
            <a:off x="7687689" y="4369948"/>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ROLE CONTROLLER</a:t>
            </a:r>
          </a:p>
        </p:txBody>
      </p:sp>
      <p:sp>
        <p:nvSpPr>
          <p:cNvPr id="88" name="Rectangle: Rounded Corners 87"/>
          <p:cNvSpPr/>
          <p:nvPr/>
        </p:nvSpPr>
        <p:spPr bwMode="auto">
          <a:xfrm>
            <a:off x="6624794" y="4368209"/>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HEALTH CONTROLLER</a:t>
            </a:r>
          </a:p>
        </p:txBody>
      </p:sp>
      <p:sp>
        <p:nvSpPr>
          <p:cNvPr id="89" name="Rectangle: Rounded Corners 88"/>
          <p:cNvSpPr/>
          <p:nvPr/>
        </p:nvSpPr>
        <p:spPr bwMode="auto">
          <a:xfrm>
            <a:off x="7687688" y="5750752"/>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DEPLOYMENT</a:t>
            </a:r>
          </a:p>
        </p:txBody>
      </p:sp>
      <p:sp>
        <p:nvSpPr>
          <p:cNvPr id="92" name="Rectangle: Rounded Corners 91"/>
          <p:cNvSpPr/>
          <p:nvPr/>
        </p:nvSpPr>
        <p:spPr bwMode="auto">
          <a:xfrm>
            <a:off x="8750849" y="4831608"/>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a:t>
            </a:r>
          </a:p>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 BROKER</a:t>
            </a:r>
          </a:p>
        </p:txBody>
      </p:sp>
      <p:sp>
        <p:nvSpPr>
          <p:cNvPr id="115" name="Rectangle: Rounded Corners 114"/>
          <p:cNvSpPr/>
          <p:nvPr/>
        </p:nvSpPr>
        <p:spPr bwMode="auto">
          <a:xfrm>
            <a:off x="7687689" y="4831610"/>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MGMT</a:t>
            </a:r>
          </a:p>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a:t>
            </a:r>
          </a:p>
        </p:txBody>
      </p:sp>
      <p:sp>
        <p:nvSpPr>
          <p:cNvPr id="116" name="Rectangle: Rounded Corners 115"/>
          <p:cNvSpPr/>
          <p:nvPr/>
        </p:nvSpPr>
        <p:spPr bwMode="auto">
          <a:xfrm>
            <a:off x="8750849" y="4370609"/>
            <a:ext cx="1040851" cy="44562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ARM</a:t>
            </a:r>
          </a:p>
        </p:txBody>
      </p:sp>
      <p:sp>
        <p:nvSpPr>
          <p:cNvPr id="117" name="Rounded Rectangle 96"/>
          <p:cNvSpPr/>
          <p:nvPr/>
        </p:nvSpPr>
        <p:spPr bwMode="auto">
          <a:xfrm>
            <a:off x="4649039" y="6569567"/>
            <a:ext cx="2741682" cy="305061"/>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18" name="Rounded Rectangle 97"/>
          <p:cNvSpPr/>
          <p:nvPr/>
        </p:nvSpPr>
        <p:spPr bwMode="auto">
          <a:xfrm>
            <a:off x="1794741" y="6569567"/>
            <a:ext cx="2741682" cy="305061"/>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(SWITCHES)</a:t>
            </a:r>
          </a:p>
        </p:txBody>
      </p:sp>
      <p:sp>
        <p:nvSpPr>
          <p:cNvPr id="119" name="Rounded Rectangle 98"/>
          <p:cNvSpPr/>
          <p:nvPr/>
        </p:nvSpPr>
        <p:spPr bwMode="auto">
          <a:xfrm>
            <a:off x="7503336" y="6574038"/>
            <a:ext cx="2741682" cy="305061"/>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20" name="Rectangle 119"/>
          <p:cNvSpPr/>
          <p:nvPr/>
        </p:nvSpPr>
        <p:spPr bwMode="auto">
          <a:xfrm>
            <a:off x="431654" y="6296801"/>
            <a:ext cx="11566619" cy="628306"/>
          </a:xfrm>
          <a:prstGeom prst="rect">
            <a:avLst/>
          </a:prstGeom>
          <a:noFill/>
          <a:ln w="12700">
            <a:solidFill>
              <a:srgbClr val="FFFF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45695" rIns="182778" bIns="45695" numCol="1" spcCol="0" rtlCol="0" fromWordArt="0" anchor="t" anchorCtr="0" forceAA="0" compatLnSpc="1">
            <a:prstTxWarp prst="textNoShape">
              <a:avLst/>
            </a:prstTxWarp>
            <a:noAutofit/>
          </a:bodyPr>
          <a:lstStyle/>
          <a:p>
            <a:pPr marL="0" marR="0" lvl="0" indent="0" algn="r" defTabSz="931865"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HARDWARE LAYER</a:t>
            </a:r>
          </a:p>
        </p:txBody>
      </p:sp>
      <p:sp>
        <p:nvSpPr>
          <p:cNvPr id="4" name="Rectangle 3"/>
          <p:cNvSpPr/>
          <p:nvPr/>
        </p:nvSpPr>
        <p:spPr bwMode="auto">
          <a:xfrm>
            <a:off x="-1285533" y="-830340"/>
            <a:ext cx="14507163" cy="8911543"/>
          </a:xfrm>
          <a:prstGeom prst="rect">
            <a:avLst/>
          </a:prstGeom>
          <a:solidFill>
            <a:srgbClr val="DEDED0">
              <a:alpha val="56078"/>
            </a:srgbClr>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720" b="0" i="0" u="none" strike="noStrike" kern="1200" cap="none" spc="0" normalizeH="0" baseline="0" noProof="0" dirty="0">
              <a:ln>
                <a:noFill/>
              </a:ln>
              <a:solidFill>
                <a:srgbClr val="FFFFFF"/>
              </a:solidFill>
              <a:effectLst/>
              <a:uLnTx/>
              <a:uFillTx/>
              <a:latin typeface="Tekton Pro" pitchFamily="34" charset="0"/>
              <a:ea typeface="+mn-ea"/>
              <a:cs typeface="+mn-cs"/>
            </a:endParaRPr>
          </a:p>
        </p:txBody>
      </p:sp>
      <p:sp>
        <p:nvSpPr>
          <p:cNvPr id="3" name="TextBox 2"/>
          <p:cNvSpPr txBox="1"/>
          <p:nvPr/>
        </p:nvSpPr>
        <p:spPr>
          <a:xfrm rot="19876040">
            <a:off x="882371" y="2414998"/>
            <a:ext cx="12015242" cy="1431401"/>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8159" b="1" i="0" u="none" strike="noStrike" kern="1200" cap="none" spc="0" normalizeH="0" baseline="0" noProof="0" dirty="0">
                <a:ln>
                  <a:noFill/>
                </a:ln>
                <a:solidFill>
                  <a:srgbClr val="FF0000"/>
                </a:solidFill>
                <a:effectLst/>
                <a:uLnTx/>
                <a:uFillTx/>
                <a:latin typeface="Segoe UI Semilight"/>
                <a:ea typeface="+mn-ea"/>
                <a:cs typeface="+mn-cs"/>
              </a:rPr>
              <a:t>Internals are Internal</a:t>
            </a:r>
          </a:p>
        </p:txBody>
      </p:sp>
      <p:sp>
        <p:nvSpPr>
          <p:cNvPr id="97" name="Flowchart: Connector 96">
            <a:extLst>
              <a:ext uri="{FF2B5EF4-FFF2-40B4-BE49-F238E27FC236}">
                <a16:creationId xmlns:a16="http://schemas.microsoft.com/office/drawing/2014/main" id="{33070FF0-2DE1-4D89-94F9-D8A891F62328}"/>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44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78267" y="1450119"/>
            <a:ext cx="11501008" cy="5064982"/>
          </a:xfrm>
          <a:prstGeom prst="rect">
            <a:avLst/>
          </a:prstGeom>
          <a:solidFill>
            <a:schemeClr val="bg1"/>
          </a:solidFill>
          <a:ln w="9525" algn="ctr">
            <a:solidFill>
              <a:schemeClr val="bg1"/>
            </a:solidFill>
            <a:miter lim="800000"/>
            <a:headEnd/>
            <a:tailEnd/>
          </a:ln>
          <a:effectLst/>
        </p:spPr>
        <p:txBody>
          <a:bodyPr wrap="none"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719" b="0" i="0" u="none" strike="noStrike" kern="1200" cap="none" spc="0" normalizeH="0" baseline="0" noProof="0" dirty="0">
              <a:ln>
                <a:noFill/>
              </a:ln>
              <a:solidFill>
                <a:srgbClr val="353535"/>
              </a:solidFill>
              <a:effectLst/>
              <a:uLnTx/>
              <a:uFillTx/>
              <a:latin typeface="Tekton Pro" pitchFamily="34" charset="0"/>
              <a:ea typeface="+mn-ea"/>
              <a:cs typeface="+mn-cs"/>
            </a:endParaRPr>
          </a:p>
        </p:txBody>
      </p:sp>
      <p:sp>
        <p:nvSpPr>
          <p:cNvPr id="3" name="Title 2"/>
          <p:cNvSpPr>
            <a:spLocks noGrp="1"/>
          </p:cNvSpPr>
          <p:nvPr>
            <p:ph type="title"/>
          </p:nvPr>
        </p:nvSpPr>
        <p:spPr/>
        <p:txBody>
          <a:bodyPr/>
          <a:lstStyle/>
          <a:p>
            <a:r>
              <a:rPr lang="en-US" dirty="0"/>
              <a:t>Made worse by “cloud washing”</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4037" t="1790" b="2437"/>
          <a:stretch/>
        </p:blipFill>
        <p:spPr>
          <a:xfrm>
            <a:off x="624113" y="1596569"/>
            <a:ext cx="10174515" cy="4827909"/>
          </a:xfrm>
          <a:prstGeom prst="rect">
            <a:avLst/>
          </a:prstGeom>
        </p:spPr>
      </p:pic>
      <p:sp>
        <p:nvSpPr>
          <p:cNvPr id="7" name="Rectangle 6"/>
          <p:cNvSpPr/>
          <p:nvPr/>
        </p:nvSpPr>
        <p:spPr bwMode="auto">
          <a:xfrm>
            <a:off x="619349" y="3546088"/>
            <a:ext cx="11161487" cy="2878390"/>
          </a:xfrm>
          <a:prstGeom prst="rect">
            <a:avLst/>
          </a:prstGeom>
          <a:solidFill>
            <a:schemeClr val="bg1"/>
          </a:solidFill>
          <a:ln w="9525" algn="ctr">
            <a:solidFill>
              <a:schemeClr val="bg1"/>
            </a:solidFill>
            <a:miter lim="800000"/>
            <a:headEnd/>
            <a:tailEnd/>
          </a:ln>
          <a:effectLst/>
        </p:spPr>
        <p:txBody>
          <a:bodyPr wrap="none"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719" b="0" i="0" u="none" strike="noStrike" kern="1200" cap="none" spc="0" normalizeH="0" baseline="0" noProof="0" dirty="0">
              <a:ln>
                <a:noFill/>
              </a:ln>
              <a:solidFill>
                <a:srgbClr val="353535"/>
              </a:solidFill>
              <a:effectLst/>
              <a:uLnTx/>
              <a:uFillTx/>
              <a:latin typeface="Tekton Pro" pitchFamily="34" charset="0"/>
              <a:ea typeface="+mn-ea"/>
              <a:cs typeface="+mn-cs"/>
            </a:endParaRPr>
          </a:p>
        </p:txBody>
      </p:sp>
      <p:sp>
        <p:nvSpPr>
          <p:cNvPr id="6" name="Flowchart: Connector 5">
            <a:extLst>
              <a:ext uri="{FF2B5EF4-FFF2-40B4-BE49-F238E27FC236}">
                <a16:creationId xmlns:a16="http://schemas.microsoft.com/office/drawing/2014/main" id="{DAE1D3FF-5F83-45BE-BA12-CA2E129E601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102520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BE2861-31AF-4CE1-8B90-E6E81CB10D2C}"/>
              </a:ext>
            </a:extLst>
          </p:cNvPr>
          <p:cNvSpPr/>
          <p:nvPr/>
        </p:nvSpPr>
        <p:spPr bwMode="auto">
          <a:xfrm>
            <a:off x="0" y="1654175"/>
            <a:ext cx="12436475" cy="5340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04633" y="2565250"/>
            <a:ext cx="4418346" cy="319949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8152455" y="2611670"/>
            <a:ext cx="4418347" cy="3106651"/>
          </a:xfrm>
          <a:prstGeom prst="rect">
            <a:avLst/>
          </a:prstGeom>
        </p:spPr>
      </p:pic>
      <p:pic>
        <p:nvPicPr>
          <p:cNvPr id="6" name="Picture 5"/>
          <p:cNvPicPr preferRelativeResize="0">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89187" y="720684"/>
            <a:ext cx="2430706" cy="606128"/>
          </a:xfrm>
          <a:prstGeom prst="rect">
            <a:avLst/>
          </a:prstGeom>
        </p:spPr>
      </p:pic>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5400000">
            <a:off x="4009064" y="2788789"/>
            <a:ext cx="4418347" cy="2752414"/>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90394" y="445943"/>
            <a:ext cx="2455687" cy="1034458"/>
          </a:xfrm>
          <a:prstGeom prst="rect">
            <a:avLst/>
          </a:prstGeom>
        </p:spPr>
      </p:pic>
      <p:pic>
        <p:nvPicPr>
          <p:cNvPr id="12" name="Picture 11" descr="LenovoLogo-POS-Re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77846" y="729338"/>
            <a:ext cx="1767565" cy="588820"/>
          </a:xfrm>
          <a:prstGeom prst="rect">
            <a:avLst/>
          </a:prstGeom>
        </p:spPr>
      </p:pic>
      <p:sp>
        <p:nvSpPr>
          <p:cNvPr id="10" name="Flowchart: Connector 9">
            <a:extLst>
              <a:ext uri="{FF2B5EF4-FFF2-40B4-BE49-F238E27FC236}">
                <a16:creationId xmlns:a16="http://schemas.microsoft.com/office/drawing/2014/main" id="{4972A309-07A7-4EAA-8BBC-00E6391DC63C}"/>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74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6D788F8-27F7-4B3C-A2EB-5C70AAAE11A1}"/>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grpSp>
        <p:nvGrpSpPr>
          <p:cNvPr id="3" name="Group 2">
            <a:extLst>
              <a:ext uri="{FF2B5EF4-FFF2-40B4-BE49-F238E27FC236}">
                <a16:creationId xmlns:a16="http://schemas.microsoft.com/office/drawing/2014/main" id="{DCB9451D-1D4A-41C4-ABC3-E5EF5DCDECF9}"/>
              </a:ext>
            </a:extLst>
          </p:cNvPr>
          <p:cNvGrpSpPr/>
          <p:nvPr/>
        </p:nvGrpSpPr>
        <p:grpSpPr>
          <a:xfrm>
            <a:off x="580353" y="2099585"/>
            <a:ext cx="6942324" cy="4006221"/>
            <a:chOff x="4922837" y="2487785"/>
            <a:chExt cx="7197650" cy="4323381"/>
          </a:xfrm>
        </p:grpSpPr>
        <p:sp>
          <p:nvSpPr>
            <p:cNvPr id="4" name="Rounded Rectangle 160">
              <a:extLst>
                <a:ext uri="{FF2B5EF4-FFF2-40B4-BE49-F238E27FC236}">
                  <a16:creationId xmlns:a16="http://schemas.microsoft.com/office/drawing/2014/main" id="{C7BAEB9F-48C8-438F-AB00-2692E75AD6D3}"/>
                </a:ext>
              </a:extLst>
            </p:cNvPr>
            <p:cNvSpPr/>
            <p:nvPr/>
          </p:nvSpPr>
          <p:spPr bwMode="auto">
            <a:xfrm>
              <a:off x="4922837" y="3016154"/>
              <a:ext cx="7139133" cy="2408507"/>
            </a:xfrm>
            <a:prstGeom prst="roundRect">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D14C51F5-E90D-445B-B0B0-AC61AE6CE3EA}"/>
                </a:ext>
              </a:extLst>
            </p:cNvPr>
            <p:cNvGrpSpPr/>
            <p:nvPr/>
          </p:nvGrpSpPr>
          <p:grpSpPr>
            <a:xfrm>
              <a:off x="5349979" y="2487785"/>
              <a:ext cx="1114396" cy="1114394"/>
              <a:chOff x="5349979" y="2487785"/>
              <a:chExt cx="1114396" cy="1114394"/>
            </a:xfrm>
          </p:grpSpPr>
          <p:sp>
            <p:nvSpPr>
              <p:cNvPr id="39" name="Oval 38">
                <a:extLst>
                  <a:ext uri="{FF2B5EF4-FFF2-40B4-BE49-F238E27FC236}">
                    <a16:creationId xmlns:a16="http://schemas.microsoft.com/office/drawing/2014/main" id="{D6415853-F1E2-4059-9575-E54260420A66}"/>
                  </a:ext>
                </a:extLst>
              </p:cNvPr>
              <p:cNvSpPr/>
              <p:nvPr/>
            </p:nvSpPr>
            <p:spPr bwMode="auto">
              <a:xfrm>
                <a:off x="5349979" y="2487785"/>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dirty="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40" name="Group 39">
                <a:extLst>
                  <a:ext uri="{FF2B5EF4-FFF2-40B4-BE49-F238E27FC236}">
                    <a16:creationId xmlns:a16="http://schemas.microsoft.com/office/drawing/2014/main" id="{C6B28B82-BD4B-4702-8574-A3B482A4F17F}"/>
                  </a:ext>
                </a:extLst>
              </p:cNvPr>
              <p:cNvGrpSpPr/>
              <p:nvPr/>
            </p:nvGrpSpPr>
            <p:grpSpPr bwMode="black">
              <a:xfrm>
                <a:off x="5619581" y="2742274"/>
                <a:ext cx="575192" cy="618146"/>
                <a:chOff x="3422650" y="3467100"/>
                <a:chExt cx="533400" cy="549275"/>
              </a:xfrm>
              <a:solidFill>
                <a:srgbClr val="FFFFFF"/>
              </a:solidFill>
            </p:grpSpPr>
            <p:sp>
              <p:nvSpPr>
                <p:cNvPr id="41" name="Freeform 82">
                  <a:extLst>
                    <a:ext uri="{FF2B5EF4-FFF2-40B4-BE49-F238E27FC236}">
                      <a16:creationId xmlns:a16="http://schemas.microsoft.com/office/drawing/2014/main" id="{5435B6FD-9189-4393-BF20-FFB670ECED97}"/>
                    </a:ext>
                  </a:extLst>
                </p:cNvPr>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sp>
              <p:nvSpPr>
                <p:cNvPr id="42" name="Freeform 86">
                  <a:extLst>
                    <a:ext uri="{FF2B5EF4-FFF2-40B4-BE49-F238E27FC236}">
                      <a16:creationId xmlns:a16="http://schemas.microsoft.com/office/drawing/2014/main" id="{84F8F8F2-266E-4AC2-A9DB-5F564432E529}"/>
                    </a:ext>
                  </a:extLst>
                </p:cNvPr>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CC1B83A0-CCB1-47F6-915A-71D9103DD937}"/>
                </a:ext>
              </a:extLst>
            </p:cNvPr>
            <p:cNvGrpSpPr/>
            <p:nvPr/>
          </p:nvGrpSpPr>
          <p:grpSpPr>
            <a:xfrm>
              <a:off x="5349979" y="4792662"/>
              <a:ext cx="1114396" cy="1114394"/>
              <a:chOff x="5349979" y="4792662"/>
              <a:chExt cx="1114396" cy="1114394"/>
            </a:xfrm>
          </p:grpSpPr>
          <p:sp>
            <p:nvSpPr>
              <p:cNvPr id="37" name="Oval 36">
                <a:extLst>
                  <a:ext uri="{FF2B5EF4-FFF2-40B4-BE49-F238E27FC236}">
                    <a16:creationId xmlns:a16="http://schemas.microsoft.com/office/drawing/2014/main" id="{2490B1D3-5BC5-4138-A0A7-5A93FB4B41AF}"/>
                  </a:ext>
                </a:extLst>
              </p:cNvPr>
              <p:cNvSpPr/>
              <p:nvPr/>
            </p:nvSpPr>
            <p:spPr bwMode="auto">
              <a:xfrm>
                <a:off x="5349979" y="4792662"/>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38" name="Freeform 164">
                <a:extLst>
                  <a:ext uri="{FF2B5EF4-FFF2-40B4-BE49-F238E27FC236}">
                    <a16:creationId xmlns:a16="http://schemas.microsoft.com/office/drawing/2014/main" id="{9E772983-04FA-4715-B67C-48C89F432B9A}"/>
                  </a:ext>
                </a:extLst>
              </p:cNvPr>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7" name="Group 6">
              <a:extLst>
                <a:ext uri="{FF2B5EF4-FFF2-40B4-BE49-F238E27FC236}">
                  <a16:creationId xmlns:a16="http://schemas.microsoft.com/office/drawing/2014/main" id="{7C167683-D089-46A8-A8FA-B37E9A687735}"/>
                </a:ext>
              </a:extLst>
            </p:cNvPr>
            <p:cNvGrpSpPr/>
            <p:nvPr/>
          </p:nvGrpSpPr>
          <p:grpSpPr>
            <a:xfrm>
              <a:off x="7052591" y="2487785"/>
              <a:ext cx="1114396" cy="1114394"/>
              <a:chOff x="7052591" y="2487785"/>
              <a:chExt cx="1114396" cy="1114394"/>
            </a:xfrm>
          </p:grpSpPr>
          <p:sp>
            <p:nvSpPr>
              <p:cNvPr id="35" name="Oval 34">
                <a:extLst>
                  <a:ext uri="{FF2B5EF4-FFF2-40B4-BE49-F238E27FC236}">
                    <a16:creationId xmlns:a16="http://schemas.microsoft.com/office/drawing/2014/main" id="{2A8DEE19-711D-4C63-8DA8-2745995A4A01}"/>
                  </a:ext>
                </a:extLst>
              </p:cNvPr>
              <p:cNvSpPr/>
              <p:nvPr/>
            </p:nvSpPr>
            <p:spPr bwMode="auto">
              <a:xfrm>
                <a:off x="7052591" y="2487785"/>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36" name="Freeform 18">
                <a:extLst>
                  <a:ext uri="{FF2B5EF4-FFF2-40B4-BE49-F238E27FC236}">
                    <a16:creationId xmlns:a16="http://schemas.microsoft.com/office/drawing/2014/main" id="{CB8EEDA0-EF17-4543-9B6C-CC8EC938EDCA}"/>
                  </a:ext>
                </a:extLst>
              </p:cNvPr>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8" name="Group 7">
              <a:extLst>
                <a:ext uri="{FF2B5EF4-FFF2-40B4-BE49-F238E27FC236}">
                  <a16:creationId xmlns:a16="http://schemas.microsoft.com/office/drawing/2014/main" id="{7B86A865-0F69-4B71-84E4-4BC9FDDA71B2}"/>
                </a:ext>
              </a:extLst>
            </p:cNvPr>
            <p:cNvGrpSpPr/>
            <p:nvPr/>
          </p:nvGrpSpPr>
          <p:grpSpPr>
            <a:xfrm>
              <a:off x="8767631" y="2487785"/>
              <a:ext cx="1114396" cy="1114394"/>
              <a:chOff x="8767631" y="2487785"/>
              <a:chExt cx="1114396" cy="1114394"/>
            </a:xfrm>
          </p:grpSpPr>
          <p:sp>
            <p:nvSpPr>
              <p:cNvPr id="29" name="Oval 28">
                <a:extLst>
                  <a:ext uri="{FF2B5EF4-FFF2-40B4-BE49-F238E27FC236}">
                    <a16:creationId xmlns:a16="http://schemas.microsoft.com/office/drawing/2014/main" id="{86BB5055-EA61-48FF-A95F-F853E7A0D995}"/>
                  </a:ext>
                </a:extLst>
              </p:cNvPr>
              <p:cNvSpPr/>
              <p:nvPr/>
            </p:nvSpPr>
            <p:spPr bwMode="auto">
              <a:xfrm>
                <a:off x="8767631" y="2487785"/>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30" name="Group 29">
                <a:extLst>
                  <a:ext uri="{FF2B5EF4-FFF2-40B4-BE49-F238E27FC236}">
                    <a16:creationId xmlns:a16="http://schemas.microsoft.com/office/drawing/2014/main" id="{6BFA7D4A-8D93-43DA-BCF6-67B8D532303F}"/>
                  </a:ext>
                </a:extLst>
              </p:cNvPr>
              <p:cNvGrpSpPr/>
              <p:nvPr/>
            </p:nvGrpSpPr>
            <p:grpSpPr>
              <a:xfrm>
                <a:off x="9031044" y="2740870"/>
                <a:ext cx="587570" cy="607422"/>
                <a:chOff x="10304124" y="3516576"/>
                <a:chExt cx="535082" cy="534943"/>
              </a:xfrm>
            </p:grpSpPr>
            <p:grpSp>
              <p:nvGrpSpPr>
                <p:cNvPr id="31" name="Group 30">
                  <a:extLst>
                    <a:ext uri="{FF2B5EF4-FFF2-40B4-BE49-F238E27FC236}">
                      <a16:creationId xmlns:a16="http://schemas.microsoft.com/office/drawing/2014/main" id="{C557419F-72B5-4D89-A6D6-A0D143E9A2CF}"/>
                    </a:ext>
                  </a:extLst>
                </p:cNvPr>
                <p:cNvGrpSpPr/>
                <p:nvPr/>
              </p:nvGrpSpPr>
              <p:grpSpPr>
                <a:xfrm>
                  <a:off x="10304124" y="3516576"/>
                  <a:ext cx="535082" cy="534943"/>
                  <a:chOff x="10304124" y="3516576"/>
                  <a:chExt cx="535082" cy="534943"/>
                </a:xfrm>
              </p:grpSpPr>
              <p:sp>
                <p:nvSpPr>
                  <p:cNvPr id="33" name="Freeform 101">
                    <a:extLst>
                      <a:ext uri="{FF2B5EF4-FFF2-40B4-BE49-F238E27FC236}">
                        <a16:creationId xmlns:a16="http://schemas.microsoft.com/office/drawing/2014/main" id="{F7969319-8994-49B5-929E-F7B056B17309}"/>
                      </a:ext>
                    </a:extLst>
                  </p:cNvPr>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sp>
                <p:nvSpPr>
                  <p:cNvPr id="34" name="Freeform 102">
                    <a:extLst>
                      <a:ext uri="{FF2B5EF4-FFF2-40B4-BE49-F238E27FC236}">
                        <a16:creationId xmlns:a16="http://schemas.microsoft.com/office/drawing/2014/main" id="{B7E40175-CD51-41AE-B195-2B8885E4E5A0}"/>
                      </a:ext>
                    </a:extLst>
                  </p:cNvPr>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32" name="Rectangle 103">
                  <a:extLst>
                    <a:ext uri="{FF2B5EF4-FFF2-40B4-BE49-F238E27FC236}">
                      <a16:creationId xmlns:a16="http://schemas.microsoft.com/office/drawing/2014/main" id="{7D88A712-893A-474E-BFB6-6C937E14B7E4}"/>
                    </a:ext>
                  </a:extLst>
                </p:cNvPr>
                <p:cNvSpPr>
                  <a:spLocks noChangeArrowheads="1"/>
                </p:cNvSpPr>
                <p:nvPr/>
              </p:nvSpPr>
              <p:spPr bwMode="black">
                <a:xfrm>
                  <a:off x="10547469" y="3848196"/>
                  <a:ext cx="66623" cy="64501"/>
                </a:xfrm>
                <a:prstGeom prst="rect">
                  <a:avLst/>
                </a:pr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9" name="Group 8">
              <a:extLst>
                <a:ext uri="{FF2B5EF4-FFF2-40B4-BE49-F238E27FC236}">
                  <a16:creationId xmlns:a16="http://schemas.microsoft.com/office/drawing/2014/main" id="{BC5FBBB7-1B46-4E2E-A1DD-BA326E43C43B}"/>
                </a:ext>
              </a:extLst>
            </p:cNvPr>
            <p:cNvGrpSpPr/>
            <p:nvPr/>
          </p:nvGrpSpPr>
          <p:grpSpPr>
            <a:xfrm>
              <a:off x="10485235" y="2487785"/>
              <a:ext cx="1114396" cy="1114394"/>
              <a:chOff x="10485235" y="2487785"/>
              <a:chExt cx="1114396" cy="1114394"/>
            </a:xfrm>
          </p:grpSpPr>
          <p:sp>
            <p:nvSpPr>
              <p:cNvPr id="27" name="Oval 26">
                <a:extLst>
                  <a:ext uri="{FF2B5EF4-FFF2-40B4-BE49-F238E27FC236}">
                    <a16:creationId xmlns:a16="http://schemas.microsoft.com/office/drawing/2014/main" id="{68314CD8-CA57-4644-BD00-9866DA0F8C6F}"/>
                  </a:ext>
                </a:extLst>
              </p:cNvPr>
              <p:cNvSpPr/>
              <p:nvPr/>
            </p:nvSpPr>
            <p:spPr bwMode="auto">
              <a:xfrm>
                <a:off x="10485235" y="2487785"/>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28" name="Freeform 184">
                <a:extLst>
                  <a:ext uri="{FF2B5EF4-FFF2-40B4-BE49-F238E27FC236}">
                    <a16:creationId xmlns:a16="http://schemas.microsoft.com/office/drawing/2014/main" id="{8D49EF17-00B5-4B76-B566-5E10B1C7B8EA}"/>
                  </a:ext>
                </a:extLst>
              </p:cNvPr>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Group 9">
              <a:extLst>
                <a:ext uri="{FF2B5EF4-FFF2-40B4-BE49-F238E27FC236}">
                  <a16:creationId xmlns:a16="http://schemas.microsoft.com/office/drawing/2014/main" id="{7938B376-45B6-487F-A9D3-9916BE28A5CC}"/>
                </a:ext>
              </a:extLst>
            </p:cNvPr>
            <p:cNvGrpSpPr/>
            <p:nvPr/>
          </p:nvGrpSpPr>
          <p:grpSpPr>
            <a:xfrm>
              <a:off x="7052591" y="4792662"/>
              <a:ext cx="1114396" cy="1114394"/>
              <a:chOff x="7052591" y="4792662"/>
              <a:chExt cx="1114396" cy="1114394"/>
            </a:xfrm>
          </p:grpSpPr>
          <p:sp>
            <p:nvSpPr>
              <p:cNvPr id="25" name="Oval 24">
                <a:extLst>
                  <a:ext uri="{FF2B5EF4-FFF2-40B4-BE49-F238E27FC236}">
                    <a16:creationId xmlns:a16="http://schemas.microsoft.com/office/drawing/2014/main" id="{A64BD973-9423-4214-8C42-7DF70BF37039}"/>
                  </a:ext>
                </a:extLst>
              </p:cNvPr>
              <p:cNvSpPr/>
              <p:nvPr/>
            </p:nvSpPr>
            <p:spPr bwMode="auto">
              <a:xfrm>
                <a:off x="7052591" y="4792662"/>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26" name="Freeform 81">
                <a:extLst>
                  <a:ext uri="{FF2B5EF4-FFF2-40B4-BE49-F238E27FC236}">
                    <a16:creationId xmlns:a16="http://schemas.microsoft.com/office/drawing/2014/main" id="{D3A92BAB-FBA4-40B0-A667-FCA4CC5D1149}"/>
                  </a:ext>
                </a:extLst>
              </p:cNvPr>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1" name="Group 10">
              <a:extLst>
                <a:ext uri="{FF2B5EF4-FFF2-40B4-BE49-F238E27FC236}">
                  <a16:creationId xmlns:a16="http://schemas.microsoft.com/office/drawing/2014/main" id="{0BE11913-3255-4035-9424-AFBB0BCC15B9}"/>
                </a:ext>
              </a:extLst>
            </p:cNvPr>
            <p:cNvGrpSpPr/>
            <p:nvPr/>
          </p:nvGrpSpPr>
          <p:grpSpPr>
            <a:xfrm>
              <a:off x="8767631" y="4792662"/>
              <a:ext cx="1114396" cy="1114394"/>
              <a:chOff x="8767631" y="4792662"/>
              <a:chExt cx="1114396" cy="1114394"/>
            </a:xfrm>
          </p:grpSpPr>
          <p:sp>
            <p:nvSpPr>
              <p:cNvPr id="23" name="Oval 22">
                <a:extLst>
                  <a:ext uri="{FF2B5EF4-FFF2-40B4-BE49-F238E27FC236}">
                    <a16:creationId xmlns:a16="http://schemas.microsoft.com/office/drawing/2014/main" id="{19394D3A-DA6E-43F2-9240-D31ECAFFA4CD}"/>
                  </a:ext>
                </a:extLst>
              </p:cNvPr>
              <p:cNvSpPr/>
              <p:nvPr/>
            </p:nvSpPr>
            <p:spPr bwMode="auto">
              <a:xfrm>
                <a:off x="8767631" y="4792662"/>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24" name="Picture 47" descr="C:\Users\sakuu\Documents\Ballmer MGX 2011\Tile Icons\Calendar.png">
                <a:extLst>
                  <a:ext uri="{FF2B5EF4-FFF2-40B4-BE49-F238E27FC236}">
                    <a16:creationId xmlns:a16="http://schemas.microsoft.com/office/drawing/2014/main" id="{21D61BC6-A152-499D-8B78-E7A7B44CCDA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9D51BD9-8379-4239-ADF3-4AB4CB6CEA5E}"/>
                </a:ext>
              </a:extLst>
            </p:cNvPr>
            <p:cNvGrpSpPr/>
            <p:nvPr/>
          </p:nvGrpSpPr>
          <p:grpSpPr>
            <a:xfrm>
              <a:off x="10485235" y="4792662"/>
              <a:ext cx="1114396" cy="1114394"/>
              <a:chOff x="10485235" y="4792662"/>
              <a:chExt cx="1114396" cy="1114394"/>
            </a:xfrm>
          </p:grpSpPr>
          <p:sp>
            <p:nvSpPr>
              <p:cNvPr id="21" name="Oval 20">
                <a:extLst>
                  <a:ext uri="{FF2B5EF4-FFF2-40B4-BE49-F238E27FC236}">
                    <a16:creationId xmlns:a16="http://schemas.microsoft.com/office/drawing/2014/main" id="{17D21410-5D02-438A-94A8-2704811AD693}"/>
                  </a:ext>
                </a:extLst>
              </p:cNvPr>
              <p:cNvSpPr/>
              <p:nvPr/>
            </p:nvSpPr>
            <p:spPr bwMode="auto">
              <a:xfrm>
                <a:off x="10485235" y="4792662"/>
                <a:ext cx="1114396" cy="1114394"/>
              </a:xfrm>
              <a:prstGeom prst="ellipse">
                <a:avLst/>
              </a:prstGeom>
              <a:solidFill>
                <a:schemeClr val="tx2"/>
              </a:solidFill>
              <a:ln w="38100">
                <a:solidFill>
                  <a:schemeClr val="tx1"/>
                </a:solidFill>
                <a:miter lim="800000"/>
              </a:ln>
            </p:spPr>
            <p:txBody>
              <a:bodyPr wrap="square" lIns="237710" tIns="201139" rIns="182854" bIns="182854"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22" name="Freeform 58">
                <a:extLst>
                  <a:ext uri="{FF2B5EF4-FFF2-40B4-BE49-F238E27FC236}">
                    <a16:creationId xmlns:a16="http://schemas.microsoft.com/office/drawing/2014/main" id="{D589BA76-1986-4172-8CFE-3783EEF21711}"/>
                  </a:ext>
                </a:extLst>
              </p:cNvPr>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299"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3" name="TextBox 12">
              <a:extLst>
                <a:ext uri="{FF2B5EF4-FFF2-40B4-BE49-F238E27FC236}">
                  <a16:creationId xmlns:a16="http://schemas.microsoft.com/office/drawing/2014/main" id="{867134AB-B8CC-4DC3-A6AE-A1824F2D4E7F}"/>
                </a:ext>
              </a:extLst>
            </p:cNvPr>
            <p:cNvSpPr txBox="1"/>
            <p:nvPr/>
          </p:nvSpPr>
          <p:spPr>
            <a:xfrm>
              <a:off x="4930300" y="3678355"/>
              <a:ext cx="2216400" cy="1065039"/>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dirty="0">
                  <a:ln>
                    <a:noFill/>
                  </a:ln>
                  <a:gradFill>
                    <a:gsLst>
                      <a:gs pos="0">
                        <a:srgbClr val="353535"/>
                      </a:gs>
                      <a:gs pos="100000">
                        <a:srgbClr val="353535"/>
                      </a:gs>
                    </a:gsLst>
                    <a:lin ang="5400000" scaled="1"/>
                  </a:gradFill>
                  <a:effectLst/>
                  <a:uLnTx/>
                  <a:uFillTx/>
                  <a:latin typeface="Segoe UI Light"/>
                  <a:ea typeface="+mn-ea"/>
                  <a:cs typeface="+mn-cs"/>
                </a:rPr>
                <a:t>Architecture, hardware, and topology</a:t>
              </a:r>
            </a:p>
          </p:txBody>
        </p:sp>
        <p:sp>
          <p:nvSpPr>
            <p:cNvPr id="14" name="TextBox 13">
              <a:extLst>
                <a:ext uri="{FF2B5EF4-FFF2-40B4-BE49-F238E27FC236}">
                  <a16:creationId xmlns:a16="http://schemas.microsoft.com/office/drawing/2014/main" id="{3BF09FDF-7D62-445D-8E38-A85301F5C6A2}"/>
                </a:ext>
              </a:extLst>
            </p:cNvPr>
            <p:cNvSpPr txBox="1"/>
            <p:nvPr/>
          </p:nvSpPr>
          <p:spPr>
            <a:xfrm>
              <a:off x="5156634" y="5994901"/>
              <a:ext cx="1619419" cy="816265"/>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a:ln>
                    <a:noFill/>
                  </a:ln>
                  <a:gradFill>
                    <a:gsLst>
                      <a:gs pos="0">
                        <a:srgbClr val="353535"/>
                      </a:gs>
                      <a:gs pos="100000">
                        <a:srgbClr val="353535"/>
                      </a:gs>
                    </a:gsLst>
                    <a:lin ang="5400000" scaled="1"/>
                  </a:gradFill>
                  <a:effectLst/>
                  <a:uLnTx/>
                  <a:uFillTx/>
                  <a:latin typeface="Segoe UI Light"/>
                  <a:ea typeface="+mn-ea"/>
                  <a:cs typeface="+mn-cs"/>
                </a:rPr>
                <a:t>Security and privacy</a:t>
              </a:r>
            </a:p>
          </p:txBody>
        </p:sp>
        <p:sp>
          <p:nvSpPr>
            <p:cNvPr id="15" name="TextBox 14">
              <a:extLst>
                <a:ext uri="{FF2B5EF4-FFF2-40B4-BE49-F238E27FC236}">
                  <a16:creationId xmlns:a16="http://schemas.microsoft.com/office/drawing/2014/main" id="{D5DB1A7A-DCE1-481C-B022-562C1E29E59F}"/>
                </a:ext>
              </a:extLst>
            </p:cNvPr>
            <p:cNvSpPr txBox="1"/>
            <p:nvPr/>
          </p:nvSpPr>
          <p:spPr>
            <a:xfrm>
              <a:off x="6601357" y="3678355"/>
              <a:ext cx="2247193" cy="1065039"/>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dirty="0">
                  <a:ln>
                    <a:noFill/>
                  </a:ln>
                  <a:gradFill>
                    <a:gsLst>
                      <a:gs pos="0">
                        <a:srgbClr val="353535"/>
                      </a:gs>
                      <a:gs pos="100000">
                        <a:srgbClr val="353535"/>
                      </a:gs>
                    </a:gsLst>
                    <a:lin ang="5400000" scaled="1"/>
                  </a:gradFill>
                  <a:effectLst/>
                  <a:uLnTx/>
                  <a:uFillTx/>
                  <a:latin typeface="Segoe UI Light"/>
                  <a:ea typeface="+mn-ea"/>
                  <a:cs typeface="+mn-cs"/>
                </a:rPr>
                <a:t>Deployment, configuration, provisioning</a:t>
              </a:r>
            </a:p>
          </p:txBody>
        </p:sp>
        <p:sp>
          <p:nvSpPr>
            <p:cNvPr id="16" name="TextBox 15">
              <a:extLst>
                <a:ext uri="{FF2B5EF4-FFF2-40B4-BE49-F238E27FC236}">
                  <a16:creationId xmlns:a16="http://schemas.microsoft.com/office/drawing/2014/main" id="{7FE0012F-630A-40E2-9C9B-3EC47CAFCA05}"/>
                </a:ext>
              </a:extLst>
            </p:cNvPr>
            <p:cNvSpPr txBox="1"/>
            <p:nvPr/>
          </p:nvSpPr>
          <p:spPr>
            <a:xfrm>
              <a:off x="8706416" y="3696988"/>
              <a:ext cx="1334327" cy="562624"/>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a:ln>
                    <a:noFill/>
                  </a:ln>
                  <a:gradFill>
                    <a:gsLst>
                      <a:gs pos="0">
                        <a:srgbClr val="353535"/>
                      </a:gs>
                      <a:gs pos="100000">
                        <a:srgbClr val="353535"/>
                      </a:gs>
                    </a:gsLst>
                    <a:lin ang="5400000" scaled="1"/>
                  </a:gradFill>
                  <a:effectLst/>
                  <a:uLnTx/>
                  <a:uFillTx/>
                  <a:latin typeface="Segoe UI Light"/>
                  <a:ea typeface="+mn-ea"/>
                  <a:cs typeface="+mn-cs"/>
                </a:rPr>
                <a:t>Validation</a:t>
              </a:r>
            </a:p>
          </p:txBody>
        </p:sp>
        <p:sp>
          <p:nvSpPr>
            <p:cNvPr id="17" name="TextBox 16">
              <a:extLst>
                <a:ext uri="{FF2B5EF4-FFF2-40B4-BE49-F238E27FC236}">
                  <a16:creationId xmlns:a16="http://schemas.microsoft.com/office/drawing/2014/main" id="{93AEB100-6751-4AC5-A4BE-D4EEA1FC1722}"/>
                </a:ext>
              </a:extLst>
            </p:cNvPr>
            <p:cNvSpPr txBox="1"/>
            <p:nvPr/>
          </p:nvSpPr>
          <p:spPr>
            <a:xfrm>
              <a:off x="10322201" y="3696988"/>
              <a:ext cx="1554018" cy="816265"/>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a:ln>
                    <a:noFill/>
                  </a:ln>
                  <a:gradFill>
                    <a:gsLst>
                      <a:gs pos="0">
                        <a:srgbClr val="353535"/>
                      </a:gs>
                      <a:gs pos="100000">
                        <a:srgbClr val="353535"/>
                      </a:gs>
                    </a:gsLst>
                    <a:lin ang="5400000" scaled="1"/>
                  </a:gradFill>
                  <a:effectLst/>
                  <a:uLnTx/>
                  <a:uFillTx/>
                  <a:latin typeface="Segoe UI Light"/>
                  <a:ea typeface="+mn-ea"/>
                  <a:cs typeface="+mn-cs"/>
                </a:rPr>
                <a:t>Monitoring, diagnostics</a:t>
              </a:r>
            </a:p>
          </p:txBody>
        </p:sp>
        <p:sp>
          <p:nvSpPr>
            <p:cNvPr id="18" name="TextBox 17">
              <a:extLst>
                <a:ext uri="{FF2B5EF4-FFF2-40B4-BE49-F238E27FC236}">
                  <a16:creationId xmlns:a16="http://schemas.microsoft.com/office/drawing/2014/main" id="{5646E486-8BA0-480E-B419-6A53B502C77F}"/>
                </a:ext>
              </a:extLst>
            </p:cNvPr>
            <p:cNvSpPr txBox="1"/>
            <p:nvPr/>
          </p:nvSpPr>
          <p:spPr>
            <a:xfrm>
              <a:off x="6833477" y="5994901"/>
              <a:ext cx="1675022" cy="816265"/>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a:ln>
                    <a:noFill/>
                  </a:ln>
                  <a:gradFill>
                    <a:gsLst>
                      <a:gs pos="0">
                        <a:srgbClr val="353535"/>
                      </a:gs>
                      <a:gs pos="100000">
                        <a:srgbClr val="353535"/>
                      </a:gs>
                    </a:gsLst>
                    <a:lin ang="5400000" scaled="1"/>
                  </a:gradFill>
                  <a:effectLst/>
                  <a:uLnTx/>
                  <a:uFillTx/>
                  <a:latin typeface="Segoe UI Light"/>
                  <a:ea typeface="+mn-ea"/>
                  <a:cs typeface="+mn-cs"/>
                </a:rPr>
                <a:t>Business continuity</a:t>
              </a:r>
            </a:p>
          </p:txBody>
        </p:sp>
        <p:sp>
          <p:nvSpPr>
            <p:cNvPr id="19" name="TextBox 18">
              <a:extLst>
                <a:ext uri="{FF2B5EF4-FFF2-40B4-BE49-F238E27FC236}">
                  <a16:creationId xmlns:a16="http://schemas.microsoft.com/office/drawing/2014/main" id="{7A0743CE-41B0-4401-BA0A-BC6EB406F67A}"/>
                </a:ext>
              </a:extLst>
            </p:cNvPr>
            <p:cNvSpPr txBox="1"/>
            <p:nvPr/>
          </p:nvSpPr>
          <p:spPr>
            <a:xfrm>
              <a:off x="8548517" y="5994901"/>
              <a:ext cx="1675022" cy="816265"/>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dirty="0">
                  <a:ln>
                    <a:noFill/>
                  </a:ln>
                  <a:gradFill>
                    <a:gsLst>
                      <a:gs pos="0">
                        <a:srgbClr val="353535"/>
                      </a:gs>
                      <a:gs pos="100000">
                        <a:srgbClr val="353535"/>
                      </a:gs>
                    </a:gsLst>
                    <a:lin ang="5400000" scaled="1"/>
                  </a:gradFill>
                  <a:effectLst/>
                  <a:uLnTx/>
                  <a:uFillTx/>
                  <a:latin typeface="Segoe UI Light"/>
                  <a:ea typeface="+mn-ea"/>
                  <a:cs typeface="+mn-cs"/>
                </a:rPr>
                <a:t>Patching and updates</a:t>
              </a:r>
            </a:p>
          </p:txBody>
        </p:sp>
        <p:sp>
          <p:nvSpPr>
            <p:cNvPr id="20" name="TextBox 19">
              <a:extLst>
                <a:ext uri="{FF2B5EF4-FFF2-40B4-BE49-F238E27FC236}">
                  <a16:creationId xmlns:a16="http://schemas.microsoft.com/office/drawing/2014/main" id="{FACD2669-579F-43E0-B394-851F9149FE1B}"/>
                </a:ext>
              </a:extLst>
            </p:cNvPr>
            <p:cNvSpPr txBox="1"/>
            <p:nvPr/>
          </p:nvSpPr>
          <p:spPr>
            <a:xfrm>
              <a:off x="10111203" y="5994901"/>
              <a:ext cx="2009284" cy="816265"/>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632" b="1" i="0" u="none" strike="noStrike" kern="0" cap="none" spc="0" normalizeH="0" baseline="0" noProof="0">
                  <a:ln>
                    <a:noFill/>
                  </a:ln>
                  <a:gradFill>
                    <a:gsLst>
                      <a:gs pos="0">
                        <a:srgbClr val="353535"/>
                      </a:gs>
                      <a:gs pos="100000">
                        <a:srgbClr val="353535"/>
                      </a:gs>
                    </a:gsLst>
                    <a:lin ang="5400000" scaled="1"/>
                  </a:gradFill>
                  <a:effectLst/>
                  <a:uLnTx/>
                  <a:uFillTx/>
                  <a:latin typeface="Segoe UI Light"/>
                  <a:ea typeface="+mn-ea"/>
                  <a:cs typeface="+mn-cs"/>
                </a:rPr>
                <a:t>Field replacement of parts</a:t>
              </a:r>
            </a:p>
          </p:txBody>
        </p:sp>
      </p:grpSp>
      <p:sp>
        <p:nvSpPr>
          <p:cNvPr id="43" name="TextBox 42">
            <a:extLst>
              <a:ext uri="{FF2B5EF4-FFF2-40B4-BE49-F238E27FC236}">
                <a16:creationId xmlns:a16="http://schemas.microsoft.com/office/drawing/2014/main" id="{0C5258BF-9199-45FA-BCAF-0C12F1D25B48}"/>
              </a:ext>
            </a:extLst>
          </p:cNvPr>
          <p:cNvSpPr txBox="1"/>
          <p:nvPr/>
        </p:nvSpPr>
        <p:spPr>
          <a:xfrm>
            <a:off x="8616700" y="2791043"/>
            <a:ext cx="3002485" cy="1900777"/>
          </a:xfrm>
          <a:prstGeom prst="rect">
            <a:avLst/>
          </a:prstGeom>
        </p:spPr>
        <p:txBody>
          <a:bodyPr wrap="square" rtlCol="0" anchor="ctr">
            <a:spAutoFit/>
          </a:bodyPr>
          <a:lstStyle/>
          <a:p>
            <a:pPr marL="0" marR="0" lvl="0" indent="0" algn="ctr" defTabSz="914049" rtl="0" eaLnBrk="1" fontAlgn="auto" latinLnBrk="0" hangingPunct="1">
              <a:lnSpc>
                <a:spcPct val="90000"/>
              </a:lnSpc>
              <a:spcBef>
                <a:spcPts val="0"/>
              </a:spcBef>
              <a:spcAft>
                <a:spcPts val="800"/>
              </a:spcAft>
              <a:buClrTx/>
              <a:buSzTx/>
              <a:buFontTx/>
              <a:buNone/>
              <a:tabLst/>
              <a:defRPr/>
            </a:pPr>
            <a:r>
              <a:rPr kumimoji="0" lang="en-US" sz="3264" b="0" i="0" u="none" strike="noStrike" kern="0" cap="none" spc="0" normalizeH="0" baseline="0" noProof="0" dirty="0">
                <a:ln>
                  <a:noFill/>
                </a:ln>
                <a:gradFill>
                  <a:gsLst>
                    <a:gs pos="0">
                      <a:srgbClr val="353535"/>
                    </a:gs>
                    <a:gs pos="100000">
                      <a:srgbClr val="353535"/>
                    </a:gs>
                  </a:gsLst>
                  <a:lin ang="5400000" scaled="1"/>
                </a:gradFill>
                <a:effectLst/>
                <a:uLnTx/>
                <a:uFillTx/>
                <a:latin typeface="Segoe UI Light"/>
                <a:ea typeface="+mn-ea"/>
                <a:cs typeface="Segoe UI Semilight" panose="020B0402040204020203" pitchFamily="34" charset="0"/>
              </a:rPr>
              <a:t>Continuous flow of innovation from Azure to Azure Stack</a:t>
            </a:r>
          </a:p>
        </p:txBody>
      </p:sp>
      <p:sp>
        <p:nvSpPr>
          <p:cNvPr id="44" name="Title 43">
            <a:extLst>
              <a:ext uri="{FF2B5EF4-FFF2-40B4-BE49-F238E27FC236}">
                <a16:creationId xmlns:a16="http://schemas.microsoft.com/office/drawing/2014/main" id="{1DB64971-F3B9-4EB0-B6A5-84F0367E5476}"/>
              </a:ext>
            </a:extLst>
          </p:cNvPr>
          <p:cNvSpPr>
            <a:spLocks noGrp="1"/>
          </p:cNvSpPr>
          <p:nvPr>
            <p:ph type="title"/>
          </p:nvPr>
        </p:nvSpPr>
        <p:spPr/>
        <p:txBody>
          <a:bodyPr/>
          <a:lstStyle/>
          <a:p>
            <a:r>
              <a:rPr lang="en-US" dirty="0"/>
              <a:t>Azure Stack infrastructure lifecycle</a:t>
            </a:r>
          </a:p>
        </p:txBody>
      </p:sp>
      <p:sp>
        <p:nvSpPr>
          <p:cNvPr id="45" name="Flowchart: Connector 44">
            <a:extLst>
              <a:ext uri="{FF2B5EF4-FFF2-40B4-BE49-F238E27FC236}">
                <a16:creationId xmlns:a16="http://schemas.microsoft.com/office/drawing/2014/main" id="{4DEEAFB2-0094-4128-97D8-955D6E9DE7D6}"/>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670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43"/>
                                        </p:tgtEl>
                                        <p:attrNameLst>
                                          <p:attrName>style.visibility</p:attrName>
                                        </p:attrNameLst>
                                      </p:cBhvr>
                                      <p:to>
                                        <p:strVal val="visible"/>
                                      </p:to>
                                    </p:set>
                                    <p:animEffect transition="in" filter="fade">
                                      <p:cBhvr>
                                        <p:cTn id="9" dur="300"/>
                                        <p:tgtEl>
                                          <p:spTgt spid="43"/>
                                        </p:tgtEl>
                                      </p:cBhvr>
                                    </p:animEffect>
                                  </p:childTnLst>
                                </p:cTn>
                              </p:par>
                              <p:par>
                                <p:cTn id="10" presetID="35" presetClass="path" presetSubtype="0" decel="100000" fill="hold" grpId="1" nodeType="withEffect">
                                  <p:stCondLst>
                                    <p:cond delay="400"/>
                                  </p:stCondLst>
                                  <p:childTnLst>
                                    <p:animMotion origin="layout" path="M -0.05553 0.00023 L 2.78529E-6 0.00023 " pathEditMode="relative" rAng="0" ptsTypes="AA">
                                      <p:cBhvr>
                                        <p:cTn id="11" dur="400" fill="hold"/>
                                        <p:tgtEl>
                                          <p:spTgt spid="4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Integration in your datacenter</a:t>
            </a:r>
          </a:p>
        </p:txBody>
      </p:sp>
      <p:grpSp>
        <p:nvGrpSpPr>
          <p:cNvPr id="3" name="Group 2"/>
          <p:cNvGrpSpPr/>
          <p:nvPr/>
        </p:nvGrpSpPr>
        <p:grpSpPr>
          <a:xfrm>
            <a:off x="5284437" y="1173724"/>
            <a:ext cx="6037752" cy="5358736"/>
            <a:chOff x="5284173" y="1516062"/>
            <a:chExt cx="6039464" cy="5360256"/>
          </a:xfrm>
        </p:grpSpPr>
        <p:grpSp>
          <p:nvGrpSpPr>
            <p:cNvPr id="4" name="Group 3"/>
            <p:cNvGrpSpPr/>
            <p:nvPr/>
          </p:nvGrpSpPr>
          <p:grpSpPr>
            <a:xfrm>
              <a:off x="5284173" y="1516062"/>
              <a:ext cx="6039464" cy="4757538"/>
              <a:chOff x="3245555" y="1668462"/>
              <a:chExt cx="6039464" cy="4757538"/>
            </a:xfrm>
          </p:grpSpPr>
          <p:grpSp>
            <p:nvGrpSpPr>
              <p:cNvPr id="7" name="Group 6"/>
              <p:cNvGrpSpPr/>
              <p:nvPr/>
            </p:nvGrpSpPr>
            <p:grpSpPr>
              <a:xfrm>
                <a:off x="3245555" y="3406098"/>
                <a:ext cx="2307565" cy="3019902"/>
                <a:chOff x="3245555" y="3040062"/>
                <a:chExt cx="2307565" cy="3019902"/>
              </a:xfrm>
            </p:grpSpPr>
            <p:sp>
              <p:nvSpPr>
                <p:cNvPr id="35" name="Rectangle 34"/>
                <p:cNvSpPr/>
                <p:nvPr/>
              </p:nvSpPr>
              <p:spPr bwMode="auto">
                <a:xfrm>
                  <a:off x="3267120" y="3040062"/>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ToR Switch</a:t>
                  </a:r>
                </a:p>
              </p:txBody>
            </p:sp>
            <p:sp>
              <p:nvSpPr>
                <p:cNvPr id="36" name="Rectangle 35"/>
                <p:cNvSpPr/>
                <p:nvPr/>
              </p:nvSpPr>
              <p:spPr bwMode="auto">
                <a:xfrm>
                  <a:off x="3267120" y="3463305"/>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ToR Switch</a:t>
                  </a:r>
                </a:p>
              </p:txBody>
            </p:sp>
            <p:sp>
              <p:nvSpPr>
                <p:cNvPr id="37" name="Rectangle 36"/>
                <p:cNvSpPr/>
                <p:nvPr/>
              </p:nvSpPr>
              <p:spPr bwMode="auto">
                <a:xfrm>
                  <a:off x="3245555" y="4453905"/>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38" name="Rectangle 37"/>
                <p:cNvSpPr/>
                <p:nvPr/>
              </p:nvSpPr>
              <p:spPr bwMode="auto">
                <a:xfrm>
                  <a:off x="3245555" y="5293249"/>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39" name="Rectangle 38"/>
                <p:cNvSpPr/>
                <p:nvPr/>
              </p:nvSpPr>
              <p:spPr bwMode="auto">
                <a:xfrm>
                  <a:off x="3245555" y="5712921"/>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40" name="Rectangle 39"/>
                <p:cNvSpPr/>
                <p:nvPr/>
              </p:nvSpPr>
              <p:spPr bwMode="auto">
                <a:xfrm>
                  <a:off x="3245555" y="4873577"/>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grpSp>
          <p:grpSp>
            <p:nvGrpSpPr>
              <p:cNvPr id="8" name="Group 7"/>
              <p:cNvGrpSpPr/>
              <p:nvPr/>
            </p:nvGrpSpPr>
            <p:grpSpPr>
              <a:xfrm>
                <a:off x="6966697" y="3396750"/>
                <a:ext cx="2307565" cy="3019902"/>
                <a:chOff x="3245555" y="3040062"/>
                <a:chExt cx="2307565" cy="3019902"/>
              </a:xfrm>
            </p:grpSpPr>
            <p:sp>
              <p:nvSpPr>
                <p:cNvPr id="27" name="Rectangle 26"/>
                <p:cNvSpPr/>
                <p:nvPr/>
              </p:nvSpPr>
              <p:spPr bwMode="auto">
                <a:xfrm>
                  <a:off x="3267120" y="3878834"/>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BMC Switch</a:t>
                  </a:r>
                </a:p>
              </p:txBody>
            </p:sp>
            <p:grpSp>
              <p:nvGrpSpPr>
                <p:cNvPr id="28" name="Group 27"/>
                <p:cNvGrpSpPr/>
                <p:nvPr/>
              </p:nvGrpSpPr>
              <p:grpSpPr>
                <a:xfrm>
                  <a:off x="3245555" y="3040062"/>
                  <a:ext cx="2307565" cy="3019902"/>
                  <a:chOff x="3245555" y="3040062"/>
                  <a:chExt cx="2307565" cy="3019902"/>
                </a:xfrm>
              </p:grpSpPr>
              <p:sp>
                <p:nvSpPr>
                  <p:cNvPr id="29" name="Rectangle 28"/>
                  <p:cNvSpPr/>
                  <p:nvPr/>
                </p:nvSpPr>
                <p:spPr bwMode="auto">
                  <a:xfrm>
                    <a:off x="3267120" y="3040062"/>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ToR Switch</a:t>
                    </a:r>
                  </a:p>
                </p:txBody>
              </p:sp>
              <p:sp>
                <p:nvSpPr>
                  <p:cNvPr id="30" name="Rectangle 29"/>
                  <p:cNvSpPr/>
                  <p:nvPr/>
                </p:nvSpPr>
                <p:spPr bwMode="auto">
                  <a:xfrm>
                    <a:off x="3267120" y="3463305"/>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ToR Switch</a:t>
                    </a:r>
                  </a:p>
                </p:txBody>
              </p:sp>
              <p:sp>
                <p:nvSpPr>
                  <p:cNvPr id="31" name="Rectangle 30"/>
                  <p:cNvSpPr/>
                  <p:nvPr/>
                </p:nvSpPr>
                <p:spPr bwMode="auto">
                  <a:xfrm>
                    <a:off x="3245555" y="4453905"/>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32" name="Rectangle 31"/>
                  <p:cNvSpPr/>
                  <p:nvPr/>
                </p:nvSpPr>
                <p:spPr bwMode="auto">
                  <a:xfrm>
                    <a:off x="3245555" y="5293249"/>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33" name="Rectangle 32"/>
                  <p:cNvSpPr/>
                  <p:nvPr/>
                </p:nvSpPr>
                <p:spPr bwMode="auto">
                  <a:xfrm>
                    <a:off x="3245555" y="5712921"/>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sp>
                <p:nvSpPr>
                  <p:cNvPr id="34" name="Rectangle 33"/>
                  <p:cNvSpPr/>
                  <p:nvPr/>
                </p:nvSpPr>
                <p:spPr bwMode="auto">
                  <a:xfrm>
                    <a:off x="3245555" y="4873577"/>
                    <a:ext cx="2286000" cy="34704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a:t>
                    </a:r>
                  </a:p>
                </p:txBody>
              </p:sp>
            </p:grpSp>
          </p:grpSp>
          <p:grpSp>
            <p:nvGrpSpPr>
              <p:cNvPr id="9" name="Group 8"/>
              <p:cNvGrpSpPr/>
              <p:nvPr/>
            </p:nvGrpSpPr>
            <p:grpSpPr>
              <a:xfrm>
                <a:off x="3267121" y="1668462"/>
                <a:ext cx="6017898" cy="2335767"/>
                <a:chOff x="3267121" y="1302426"/>
                <a:chExt cx="6017898" cy="2335767"/>
              </a:xfrm>
            </p:grpSpPr>
            <p:sp>
              <p:nvSpPr>
                <p:cNvPr id="12" name="Rectangle 11"/>
                <p:cNvSpPr/>
                <p:nvPr/>
              </p:nvSpPr>
              <p:spPr bwMode="auto">
                <a:xfrm>
                  <a:off x="6999019" y="2479383"/>
                  <a:ext cx="2286000" cy="34704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85841">
                            <a:srgbClr val="FFFFFF"/>
                          </a:gs>
                          <a:gs pos="71681">
                            <a:srgbClr val="FFFFFF"/>
                          </a:gs>
                        </a:gsLst>
                        <a:lin ang="5400000" scaled="0"/>
                      </a:gradFill>
                      <a:effectLst/>
                      <a:uLnTx/>
                      <a:uFillTx/>
                      <a:latin typeface="Segoe UI Semilight"/>
                      <a:ea typeface="Segoe UI" pitchFamily="34" charset="0"/>
                      <a:cs typeface="Segoe UI" pitchFamily="34" charset="0"/>
                    </a:rPr>
                    <a:t>Aggregate Switch</a:t>
                  </a:r>
                </a:p>
              </p:txBody>
            </p:sp>
            <p:sp>
              <p:nvSpPr>
                <p:cNvPr id="13" name="Rectangle 12"/>
                <p:cNvSpPr/>
                <p:nvPr/>
              </p:nvSpPr>
              <p:spPr bwMode="auto">
                <a:xfrm>
                  <a:off x="3267121" y="2479383"/>
                  <a:ext cx="2286000" cy="34704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85841">
                            <a:srgbClr val="FFFFFF"/>
                          </a:gs>
                          <a:gs pos="71681">
                            <a:srgbClr val="FFFFFF"/>
                          </a:gs>
                        </a:gsLst>
                        <a:lin ang="5400000" scaled="0"/>
                      </a:gradFill>
                      <a:effectLst/>
                      <a:uLnTx/>
                      <a:uFillTx/>
                      <a:latin typeface="Segoe UI Semilight"/>
                      <a:ea typeface="Segoe UI" pitchFamily="34" charset="0"/>
                      <a:cs typeface="Segoe UI" pitchFamily="34" charset="0"/>
                    </a:rPr>
                    <a:t>Aggregate Switch</a:t>
                  </a:r>
                </a:p>
              </p:txBody>
            </p:sp>
            <p:grpSp>
              <p:nvGrpSpPr>
                <p:cNvPr id="14" name="Group 13"/>
                <p:cNvGrpSpPr/>
                <p:nvPr/>
              </p:nvGrpSpPr>
              <p:grpSpPr>
                <a:xfrm>
                  <a:off x="5324521" y="1302426"/>
                  <a:ext cx="1874045" cy="2335767"/>
                  <a:chOff x="5531644" y="1454825"/>
                  <a:chExt cx="1874045" cy="2335767"/>
                </a:xfrm>
              </p:grpSpPr>
              <p:cxnSp>
                <p:nvCxnSpPr>
                  <p:cNvPr id="21" name="Straight Connector 20"/>
                  <p:cNvCxnSpPr/>
                  <p:nvPr/>
                </p:nvCxnSpPr>
                <p:spPr>
                  <a:xfrm flipH="1">
                    <a:off x="5738678" y="2686452"/>
                    <a:ext cx="1468239" cy="687817"/>
                  </a:xfrm>
                  <a:prstGeom prst="line">
                    <a:avLst/>
                  </a:prstGeom>
                  <a:noFill/>
                  <a:ln w="38100" cap="flat" cmpd="sng" algn="ctr">
                    <a:noFill/>
                    <a:prstDash val="solid"/>
                    <a:headEnd type="none"/>
                    <a:tailEnd type="none"/>
                  </a:ln>
                  <a:effectLst/>
                </p:spPr>
              </p:cxnSp>
              <p:cxnSp>
                <p:nvCxnSpPr>
                  <p:cNvPr id="22" name="Straight Connector 21"/>
                  <p:cNvCxnSpPr/>
                  <p:nvPr/>
                </p:nvCxnSpPr>
                <p:spPr>
                  <a:xfrm flipH="1">
                    <a:off x="5732306" y="2678167"/>
                    <a:ext cx="1480981" cy="1111060"/>
                  </a:xfrm>
                  <a:prstGeom prst="line">
                    <a:avLst/>
                  </a:prstGeom>
                  <a:noFill/>
                  <a:ln w="38100" cap="flat" cmpd="sng" algn="ctr">
                    <a:noFill/>
                    <a:prstDash val="solid"/>
                    <a:headEnd type="none"/>
                    <a:tailEnd type="none"/>
                  </a:ln>
                  <a:effectLst/>
                </p:spPr>
              </p:cxnSp>
              <p:cxnSp>
                <p:nvCxnSpPr>
                  <p:cNvPr id="23" name="Straight Connector 22"/>
                  <p:cNvCxnSpPr/>
                  <p:nvPr/>
                </p:nvCxnSpPr>
                <p:spPr>
                  <a:xfrm flipH="1" flipV="1">
                    <a:off x="5762310" y="2665332"/>
                    <a:ext cx="1420977" cy="709947"/>
                  </a:xfrm>
                  <a:prstGeom prst="line">
                    <a:avLst/>
                  </a:prstGeom>
                  <a:noFill/>
                  <a:ln w="38100" cap="flat" cmpd="sng" algn="ctr">
                    <a:noFill/>
                    <a:prstDash val="solid"/>
                    <a:headEnd type="none"/>
                    <a:tailEnd type="none"/>
                  </a:ln>
                  <a:effectLst/>
                </p:spPr>
              </p:cxnSp>
              <p:cxnSp>
                <p:nvCxnSpPr>
                  <p:cNvPr id="24" name="Straight Connector 23"/>
                  <p:cNvCxnSpPr/>
                  <p:nvPr/>
                </p:nvCxnSpPr>
                <p:spPr>
                  <a:xfrm flipH="1" flipV="1">
                    <a:off x="5760244" y="2665332"/>
                    <a:ext cx="1425111" cy="1125260"/>
                  </a:xfrm>
                  <a:prstGeom prst="line">
                    <a:avLst/>
                  </a:prstGeom>
                  <a:noFill/>
                  <a:ln w="38100" cap="flat" cmpd="sng" algn="ctr">
                    <a:noFill/>
                    <a:prstDash val="solid"/>
                    <a:headEnd type="none"/>
                    <a:tailEnd type="none"/>
                  </a:ln>
                  <a:effectLst/>
                </p:spPr>
              </p:cxnSp>
              <p:cxnSp>
                <p:nvCxnSpPr>
                  <p:cNvPr id="25" name="Straight Connector 24"/>
                  <p:cNvCxnSpPr/>
                  <p:nvPr/>
                </p:nvCxnSpPr>
                <p:spPr>
                  <a:xfrm>
                    <a:off x="5531644" y="1454825"/>
                    <a:ext cx="0" cy="966269"/>
                  </a:xfrm>
                  <a:prstGeom prst="line">
                    <a:avLst/>
                  </a:prstGeom>
                  <a:noFill/>
                  <a:ln w="38100" cap="flat" cmpd="sng" algn="ctr">
                    <a:noFill/>
                    <a:prstDash val="solid"/>
                    <a:headEnd type="none"/>
                    <a:tailEnd type="none"/>
                  </a:ln>
                  <a:effectLst/>
                </p:spPr>
              </p:cxnSp>
              <p:cxnSp>
                <p:nvCxnSpPr>
                  <p:cNvPr id="26" name="Straight Connector 25"/>
                  <p:cNvCxnSpPr/>
                  <p:nvPr/>
                </p:nvCxnSpPr>
                <p:spPr>
                  <a:xfrm>
                    <a:off x="7405689" y="1454825"/>
                    <a:ext cx="0" cy="966269"/>
                  </a:xfrm>
                  <a:prstGeom prst="line">
                    <a:avLst/>
                  </a:prstGeom>
                  <a:noFill/>
                  <a:ln w="38100" cap="flat" cmpd="sng" algn="ctr">
                    <a:noFill/>
                    <a:prstDash val="solid"/>
                    <a:headEnd type="none"/>
                    <a:tailEnd type="none"/>
                  </a:ln>
                  <a:effectLst/>
                </p:spPr>
              </p:cxnSp>
            </p:grpSp>
            <p:grpSp>
              <p:nvGrpSpPr>
                <p:cNvPr id="15" name="Group 14"/>
                <p:cNvGrpSpPr/>
                <p:nvPr/>
              </p:nvGrpSpPr>
              <p:grpSpPr>
                <a:xfrm>
                  <a:off x="3643087" y="2354262"/>
                  <a:ext cx="119332" cy="1282564"/>
                  <a:chOff x="2554811" y="2049462"/>
                  <a:chExt cx="119332" cy="1282564"/>
                </a:xfrm>
              </p:grpSpPr>
              <p:cxnSp>
                <p:nvCxnSpPr>
                  <p:cNvPr id="19" name="Straight Connector 18"/>
                  <p:cNvCxnSpPr/>
                  <p:nvPr/>
                </p:nvCxnSpPr>
                <p:spPr>
                  <a:xfrm>
                    <a:off x="2554811" y="2049462"/>
                    <a:ext cx="900" cy="815062"/>
                  </a:xfrm>
                  <a:prstGeom prst="line">
                    <a:avLst/>
                  </a:prstGeom>
                  <a:noFill/>
                  <a:ln w="38100" cap="flat" cmpd="sng" algn="ctr">
                    <a:noFill/>
                    <a:prstDash val="solid"/>
                    <a:headEnd type="none"/>
                    <a:tailEnd type="none"/>
                  </a:ln>
                  <a:effectLst/>
                </p:spPr>
              </p:cxnSp>
              <p:cxnSp>
                <p:nvCxnSpPr>
                  <p:cNvPr id="20" name="Straight Connector 19"/>
                  <p:cNvCxnSpPr/>
                  <p:nvPr/>
                </p:nvCxnSpPr>
                <p:spPr>
                  <a:xfrm flipH="1">
                    <a:off x="2665877" y="2049462"/>
                    <a:ext cx="8266" cy="1282564"/>
                  </a:xfrm>
                  <a:prstGeom prst="line">
                    <a:avLst/>
                  </a:prstGeom>
                  <a:noFill/>
                  <a:ln w="38100" cap="flat" cmpd="sng" algn="ctr">
                    <a:noFill/>
                    <a:prstDash val="solid"/>
                    <a:headEnd type="none"/>
                    <a:tailEnd type="none"/>
                  </a:ln>
                  <a:effectLst/>
                </p:spPr>
              </p:cxnSp>
            </p:grpSp>
            <p:grpSp>
              <p:nvGrpSpPr>
                <p:cNvPr id="16" name="Group 15"/>
                <p:cNvGrpSpPr/>
                <p:nvPr/>
              </p:nvGrpSpPr>
              <p:grpSpPr>
                <a:xfrm>
                  <a:off x="7374985" y="2354262"/>
                  <a:ext cx="119332" cy="1282564"/>
                  <a:chOff x="2554811" y="2049462"/>
                  <a:chExt cx="119332" cy="1282564"/>
                </a:xfrm>
              </p:grpSpPr>
              <p:cxnSp>
                <p:nvCxnSpPr>
                  <p:cNvPr id="17" name="Straight Connector 16"/>
                  <p:cNvCxnSpPr/>
                  <p:nvPr/>
                </p:nvCxnSpPr>
                <p:spPr>
                  <a:xfrm>
                    <a:off x="2554811" y="2049462"/>
                    <a:ext cx="900" cy="815062"/>
                  </a:xfrm>
                  <a:prstGeom prst="line">
                    <a:avLst/>
                  </a:prstGeom>
                  <a:noFill/>
                  <a:ln w="38100" cap="flat" cmpd="sng" algn="ctr">
                    <a:noFill/>
                    <a:prstDash val="solid"/>
                    <a:headEnd type="none"/>
                    <a:tailEnd type="none"/>
                  </a:ln>
                  <a:effectLst/>
                </p:spPr>
              </p:cxnSp>
              <p:cxnSp>
                <p:nvCxnSpPr>
                  <p:cNvPr id="18" name="Straight Connector 17"/>
                  <p:cNvCxnSpPr/>
                  <p:nvPr/>
                </p:nvCxnSpPr>
                <p:spPr>
                  <a:xfrm flipH="1">
                    <a:off x="2665877" y="2049462"/>
                    <a:ext cx="8266" cy="1282564"/>
                  </a:xfrm>
                  <a:prstGeom prst="line">
                    <a:avLst/>
                  </a:prstGeom>
                  <a:noFill/>
                  <a:ln w="38100" cap="flat" cmpd="sng" algn="ctr">
                    <a:noFill/>
                    <a:prstDash val="solid"/>
                    <a:headEnd type="none"/>
                    <a:tailEnd type="none"/>
                  </a:ln>
                  <a:effectLst/>
                </p:spPr>
              </p:cxnSp>
            </p:grpSp>
          </p:grpSp>
          <p:sp>
            <p:nvSpPr>
              <p:cNvPr id="10" name="Rectangle 9"/>
              <p:cNvSpPr/>
              <p:nvPr/>
            </p:nvSpPr>
            <p:spPr bwMode="auto">
              <a:xfrm>
                <a:off x="3267120" y="4244870"/>
                <a:ext cx="2286000" cy="347043"/>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a:ea typeface="Segoe UI" pitchFamily="34" charset="0"/>
                    <a:cs typeface="Segoe UI" pitchFamily="34" charset="0"/>
                  </a:rPr>
                  <a:t>BMC Switch</a:t>
                </a:r>
              </a:p>
            </p:txBody>
          </p:sp>
          <p:sp>
            <p:nvSpPr>
              <p:cNvPr id="11" name="TextBox 10"/>
              <p:cNvSpPr txBox="1"/>
              <p:nvPr/>
            </p:nvSpPr>
            <p:spPr>
              <a:xfrm>
                <a:off x="5684837" y="5326060"/>
                <a:ext cx="1143000" cy="634577"/>
              </a:xfrm>
              <a:prstGeom prst="rect">
                <a:avLst/>
              </a:prstGeom>
              <a:noFill/>
            </p:spPr>
            <p:txBody>
              <a:bodyPr wrap="square" lIns="182828" tIns="146262" rIns="182828" bIns="146262" rtlCol="0">
                <a:spAutoFit/>
              </a:bodyPr>
              <a:lstStyle/>
              <a:p>
                <a:pPr marL="0" marR="0" lvl="0" indent="0" algn="l" defTabSz="914165"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t>
                </a:r>
              </a:p>
            </p:txBody>
          </p:sp>
        </p:grpSp>
        <p:sp>
          <p:nvSpPr>
            <p:cNvPr id="5" name="TextBox 4"/>
            <p:cNvSpPr txBox="1"/>
            <p:nvPr/>
          </p:nvSpPr>
          <p:spPr>
            <a:xfrm>
              <a:off x="5387691" y="6328132"/>
              <a:ext cx="2078967" cy="634577"/>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Scale Unit 1</a:t>
              </a:r>
            </a:p>
          </p:txBody>
        </p:sp>
        <p:sp>
          <p:nvSpPr>
            <p:cNvPr id="6" name="TextBox 5"/>
            <p:cNvSpPr txBox="1"/>
            <p:nvPr/>
          </p:nvSpPr>
          <p:spPr>
            <a:xfrm>
              <a:off x="9244670" y="6328131"/>
              <a:ext cx="2078967" cy="634577"/>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Scale Unit n</a:t>
              </a:r>
            </a:p>
          </p:txBody>
        </p:sp>
      </p:grpSp>
      <p:sp>
        <p:nvSpPr>
          <p:cNvPr id="41" name="Rectangle 40"/>
          <p:cNvSpPr/>
          <p:nvPr/>
        </p:nvSpPr>
        <p:spPr bwMode="auto">
          <a:xfrm>
            <a:off x="4914900" y="2194235"/>
            <a:ext cx="6857999" cy="4323443"/>
          </a:xfrm>
          <a:prstGeom prst="rect">
            <a:avLst/>
          </a:prstGeom>
          <a:solidFill>
            <a:schemeClr val="bg1">
              <a:alpha val="90000"/>
            </a:schemeClr>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232"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100" normalizeH="0" baseline="0" noProof="0" dirty="0">
                <a:ln w="3175">
                  <a:noFill/>
                </a:ln>
                <a:solidFill>
                  <a:srgbClr val="D83B01"/>
                </a:solidFill>
                <a:effectLst/>
                <a:uLnTx/>
                <a:uFillTx/>
                <a:latin typeface="Segoe UI Semibold" panose="020B0702040204020203" pitchFamily="34" charset="0"/>
                <a:ea typeface="+mn-ea"/>
                <a:cs typeface="Segoe UI Semibold" panose="020B0702040204020203" pitchFamily="34" charset="0"/>
              </a:rPr>
              <a:t>Azure Stack</a:t>
            </a:r>
          </a:p>
        </p:txBody>
      </p:sp>
      <p:grpSp>
        <p:nvGrpSpPr>
          <p:cNvPr id="42" name="Group 41"/>
          <p:cNvGrpSpPr/>
          <p:nvPr/>
        </p:nvGrpSpPr>
        <p:grpSpPr>
          <a:xfrm>
            <a:off x="2787934" y="5544457"/>
            <a:ext cx="2073696" cy="703943"/>
            <a:chOff x="8854342" y="3656746"/>
            <a:chExt cx="665520" cy="205424"/>
          </a:xfrm>
          <a:solidFill>
            <a:schemeClr val="tx1"/>
          </a:solidFill>
        </p:grpSpPr>
        <p:sp>
          <p:nvSpPr>
            <p:cNvPr id="43"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281" tIns="41141" rIns="82281" bIns="41141"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FFFFFF"/>
                </a:solidFill>
                <a:effectLst/>
                <a:uLnTx/>
                <a:uFillTx/>
                <a:latin typeface="Arial"/>
                <a:ea typeface="+mn-ea"/>
                <a:cs typeface="+mn-cs"/>
              </a:endParaRPr>
            </a:p>
          </p:txBody>
        </p:sp>
        <p:sp>
          <p:nvSpPr>
            <p:cNvPr id="44"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81" tIns="41141" rIns="82281" bIns="41141"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FFFFFF"/>
                </a:solidFill>
                <a:effectLst/>
                <a:uLnTx/>
                <a:uFillTx/>
                <a:latin typeface="Arial"/>
                <a:ea typeface="+mn-ea"/>
                <a:cs typeface="+mn-cs"/>
              </a:endParaRPr>
            </a:p>
          </p:txBody>
        </p:sp>
      </p:grpSp>
      <p:sp>
        <p:nvSpPr>
          <p:cNvPr id="45" name="TextBox 44"/>
          <p:cNvSpPr txBox="1"/>
          <p:nvPr/>
        </p:nvSpPr>
        <p:spPr>
          <a:xfrm>
            <a:off x="274639" y="5428979"/>
            <a:ext cx="2215052" cy="738664"/>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Space, power,</a:t>
            </a:r>
            <a:b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 cooling</a:t>
            </a:r>
          </a:p>
        </p:txBody>
      </p:sp>
      <p:sp>
        <p:nvSpPr>
          <p:cNvPr id="46" name="Isosceles Triangle 45"/>
          <p:cNvSpPr/>
          <p:nvPr/>
        </p:nvSpPr>
        <p:spPr bwMode="auto">
          <a:xfrm>
            <a:off x="3053324" y="4098995"/>
            <a:ext cx="787986" cy="765106"/>
          </a:xfrm>
          <a:prstGeom prst="triangle">
            <a:avLst/>
          </a:prstGeom>
          <a:solidFill>
            <a:schemeClr val="tx1"/>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23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TextBox 46"/>
          <p:cNvSpPr txBox="1"/>
          <p:nvPr/>
        </p:nvSpPr>
        <p:spPr>
          <a:xfrm>
            <a:off x="274639" y="3708641"/>
            <a:ext cx="2920880" cy="1092607"/>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Identity integration </a:t>
            </a:r>
          </a:p>
          <a:p>
            <a:pPr marL="0" marR="0" lvl="0" indent="0" algn="l"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(Tenant and </a:t>
            </a:r>
            <a:b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Cloud Admin)</a:t>
            </a:r>
          </a:p>
        </p:txBody>
      </p:sp>
      <p:cxnSp>
        <p:nvCxnSpPr>
          <p:cNvPr id="48" name="Straight Connector 47"/>
          <p:cNvCxnSpPr>
            <a:cxnSpLocks/>
          </p:cNvCxnSpPr>
          <p:nvPr/>
        </p:nvCxnSpPr>
        <p:spPr>
          <a:xfrm flipV="1">
            <a:off x="3466234" y="4501452"/>
            <a:ext cx="1395141" cy="10190"/>
          </a:xfrm>
          <a:prstGeom prst="line">
            <a:avLst/>
          </a:prstGeom>
          <a:noFill/>
          <a:ln w="66675" cap="flat" cmpd="sng" algn="ctr">
            <a:solidFill>
              <a:schemeClr val="tx1"/>
            </a:solidFill>
            <a:prstDash val="solid"/>
            <a:headEnd type="none"/>
            <a:tailEnd type="none"/>
          </a:ln>
          <a:effectLst/>
        </p:spPr>
      </p:cxnSp>
      <p:pic>
        <p:nvPicPr>
          <p:cNvPr id="49" name="Picture 48"/>
          <p:cNvPicPr>
            <a:picLocks noChangeAspect="1"/>
          </p:cNvPicPr>
          <p:nvPr/>
        </p:nvPicPr>
        <p:blipFill>
          <a:blip r:embed="rId3"/>
          <a:stretch>
            <a:fillRect/>
          </a:stretch>
        </p:blipFill>
        <p:spPr>
          <a:xfrm>
            <a:off x="6772275" y="1213754"/>
            <a:ext cx="3143250" cy="692710"/>
          </a:xfrm>
          <a:prstGeom prst="rect">
            <a:avLst/>
          </a:prstGeom>
        </p:spPr>
      </p:pic>
      <p:cxnSp>
        <p:nvCxnSpPr>
          <p:cNvPr id="50" name="Straight Connector 49"/>
          <p:cNvCxnSpPr>
            <a:cxnSpLocks/>
          </p:cNvCxnSpPr>
          <p:nvPr/>
        </p:nvCxnSpPr>
        <p:spPr>
          <a:xfrm>
            <a:off x="8332724" y="1868364"/>
            <a:ext cx="1130" cy="274320"/>
          </a:xfrm>
          <a:prstGeom prst="line">
            <a:avLst/>
          </a:prstGeom>
          <a:noFill/>
          <a:ln w="31750" cap="flat" cmpd="sng" algn="ctr">
            <a:solidFill>
              <a:schemeClr val="tx1">
                <a:lumMod val="60000"/>
                <a:lumOff val="40000"/>
              </a:schemeClr>
            </a:solidFill>
            <a:prstDash val="sysDot"/>
            <a:headEnd type="none"/>
            <a:tailEnd type="none"/>
          </a:ln>
          <a:effectLst/>
        </p:spPr>
      </p:cxnSp>
      <p:sp>
        <p:nvSpPr>
          <p:cNvPr id="51" name="TextBox 50"/>
          <p:cNvSpPr txBox="1"/>
          <p:nvPr/>
        </p:nvSpPr>
        <p:spPr>
          <a:xfrm>
            <a:off x="9886991" y="1292053"/>
            <a:ext cx="2131971" cy="461665"/>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Border Device</a:t>
            </a:r>
          </a:p>
        </p:txBody>
      </p:sp>
      <p:pic>
        <p:nvPicPr>
          <p:cNvPr id="52" name="Picture 22"/>
          <p:cNvPicPr>
            <a:picLocks noChangeAspect="1" noChangeArrowheads="1"/>
          </p:cNvPicPr>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3000203" y="2662465"/>
            <a:ext cx="1104694" cy="821253"/>
          </a:xfrm>
          <a:prstGeom prst="rect">
            <a:avLst/>
          </a:prstGeom>
          <a:noFill/>
          <a:ln>
            <a:noFill/>
          </a:ln>
          <a:effectLst/>
          <a:extLst/>
        </p:spPr>
      </p:pic>
      <p:sp>
        <p:nvSpPr>
          <p:cNvPr id="53" name="TextBox 52"/>
          <p:cNvSpPr txBox="1"/>
          <p:nvPr/>
        </p:nvSpPr>
        <p:spPr>
          <a:xfrm>
            <a:off x="274639" y="2169743"/>
            <a:ext cx="3038021" cy="1015663"/>
          </a:xfrm>
          <a:prstGeom prst="rect">
            <a:avLst/>
          </a:prstGeom>
        </p:spPr>
        <p:txBody>
          <a:bodyPr wrap="square" lIns="182880" tIns="91440" rIns="182880" bIns="91440" rtlCol="0" anchor="ctr">
            <a:spAutoFit/>
          </a:bodyPr>
          <a:lstStyle>
            <a:defPPr>
              <a:defRPr lang="en-US"/>
            </a:defPPr>
            <a:lvl1pPr defTabSz="914049">
              <a:lnSpc>
                <a:spcPct val="90000"/>
              </a:lnSpc>
              <a:spcBef>
                <a:spcPts val="600"/>
              </a:spcBef>
              <a:defRPr sz="2000" kern="0">
                <a:gradFill>
                  <a:gsLst>
                    <a:gs pos="71681">
                      <a:schemeClr val="tx1"/>
                    </a:gs>
                    <a:gs pos="51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049" rtl="0" eaLnBrk="1" fontAlgn="auto"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Datacenter monitoring/ticketing/</a:t>
            </a:r>
            <a:b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71681">
                      <a:srgbClr val="353535"/>
                    </a:gs>
                    <a:gs pos="51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hardware monitoring</a:t>
            </a:r>
          </a:p>
        </p:txBody>
      </p:sp>
      <p:cxnSp>
        <p:nvCxnSpPr>
          <p:cNvPr id="54" name="Straight Connector 53"/>
          <p:cNvCxnSpPr>
            <a:cxnSpLocks/>
          </p:cNvCxnSpPr>
          <p:nvPr/>
        </p:nvCxnSpPr>
        <p:spPr>
          <a:xfrm flipV="1">
            <a:off x="4068332" y="3406773"/>
            <a:ext cx="778306" cy="1"/>
          </a:xfrm>
          <a:prstGeom prst="line">
            <a:avLst/>
          </a:prstGeom>
          <a:noFill/>
          <a:ln w="66675" cap="flat" cmpd="sng" algn="ctr">
            <a:solidFill>
              <a:schemeClr val="tx1"/>
            </a:solidFill>
            <a:prstDash val="solid"/>
            <a:headEnd type="none"/>
            <a:tailEnd type="none"/>
          </a:ln>
          <a:effectLst/>
        </p:spPr>
      </p:cxnSp>
      <p:sp>
        <p:nvSpPr>
          <p:cNvPr id="55" name="Flowchart: Connector 54">
            <a:extLst>
              <a:ext uri="{FF2B5EF4-FFF2-40B4-BE49-F238E27FC236}">
                <a16:creationId xmlns:a16="http://schemas.microsoft.com/office/drawing/2014/main" id="{6AEB5705-D0C6-4A1D-8A7F-C6B324B63E3D}"/>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134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46" grpId="0" animBg="1"/>
      <p:bldP spid="47"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4197096" cy="6994525"/>
            <a:chOff x="1638300" y="0"/>
            <a:chExt cx="4197096" cy="6994525"/>
          </a:xfrm>
        </p:grpSpPr>
        <p:sp>
          <p:nvSpPr>
            <p:cNvPr id="12" name="Rectangle 11">
              <a:extLst/>
            </p:cNvPr>
            <p:cNvSpPr/>
            <p:nvPr/>
          </p:nvSpPr>
          <p:spPr bwMode="auto">
            <a:xfrm>
              <a:off x="163830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itle 1">
              <a:extLst/>
            </p:cNvPr>
            <p:cNvSpPr txBox="1">
              <a:spLocks/>
            </p:cNvSpPr>
            <p:nvPr/>
          </p:nvSpPr>
          <p:spPr>
            <a:xfrm>
              <a:off x="1912938" y="1244839"/>
              <a:ext cx="3922458" cy="86177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Demo</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4" name="Straight Connector 13"/>
            <p:cNvCxnSpPr/>
            <p:nvPr/>
          </p:nvCxnSpPr>
          <p:spPr>
            <a:xfrm>
              <a:off x="2095500" y="2415387"/>
              <a:ext cx="7239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12938" y="2851641"/>
              <a:ext cx="3657601" cy="923330"/>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Charlie Satterfield</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2" name="TextBox 1">
            <a:extLst>
              <a:ext uri="{FF2B5EF4-FFF2-40B4-BE49-F238E27FC236}">
                <a16:creationId xmlns:a16="http://schemas.microsoft.com/office/drawing/2014/main" id="{5891E7CA-EDA7-4583-B74F-1885A7A9C561}"/>
              </a:ext>
            </a:extLst>
          </p:cNvPr>
          <p:cNvSpPr txBox="1"/>
          <p:nvPr/>
        </p:nvSpPr>
        <p:spPr>
          <a:xfrm>
            <a:off x="4694237" y="2630042"/>
            <a:ext cx="6858000" cy="2289858"/>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Calibri" panose="020F0502020204030204" pitchFamily="34" charset="0"/>
                <a:cs typeface="Segoe UI Light" panose="020B0502040204020203" pitchFamily="34" charset="0"/>
              </a:rPr>
              <a:t>Azure Stack Operator experience (including monitoring, marketplace syndication, and updates) </a:t>
            </a:r>
            <a:endPar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43254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nodeType="withEffect">
                                  <p:stCondLst>
                                    <p:cond delay="0"/>
                                  </p:stCondLst>
                                  <p:childTnLst>
                                    <p:animMotion origin="layout" path="M 1.15394E-6 -4.40309E-7 L -0.03676 -4.40309E-7 " pathEditMode="relative" rAng="0" ptsTypes="AA">
                                      <p:cBhvr>
                                        <p:cTn id="9" dur="500" spd="-100000" fill="hold"/>
                                        <p:tgtEl>
                                          <p:spTgt spid="1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4197096" cy="6994525"/>
            <a:chOff x="1638300" y="0"/>
            <a:chExt cx="4197096" cy="6994525"/>
          </a:xfrm>
        </p:grpSpPr>
        <p:sp>
          <p:nvSpPr>
            <p:cNvPr id="10" name="Rectangle 9">
              <a:extLst/>
            </p:cNvPr>
            <p:cNvSpPr/>
            <p:nvPr/>
          </p:nvSpPr>
          <p:spPr bwMode="auto">
            <a:xfrm>
              <a:off x="163830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1" name="Title 1">
              <a:extLst/>
            </p:cNvPr>
            <p:cNvSpPr txBox="1">
              <a:spLocks/>
            </p:cNvSpPr>
            <p:nvPr/>
          </p:nvSpPr>
          <p:spPr>
            <a:xfrm>
              <a:off x="1912938" y="1244839"/>
              <a:ext cx="3922458" cy="289310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Announcing: A new learning path to advance your career</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nvGrpSpPr>
          <p:cNvPr id="26" name="Group 25"/>
          <p:cNvGrpSpPr/>
          <p:nvPr/>
        </p:nvGrpSpPr>
        <p:grpSpPr>
          <a:xfrm>
            <a:off x="4865688" y="1240873"/>
            <a:ext cx="6864373" cy="4066652"/>
            <a:chOff x="4865688" y="1240873"/>
            <a:chExt cx="6864373" cy="4066652"/>
          </a:xfrm>
        </p:grpSpPr>
        <p:sp>
          <p:nvSpPr>
            <p:cNvPr id="17" name="Rectangle 16"/>
            <p:cNvSpPr/>
            <p:nvPr/>
          </p:nvSpPr>
          <p:spPr>
            <a:xfrm>
              <a:off x="6400348" y="1240873"/>
              <a:ext cx="5329713" cy="1311128"/>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New Azure Stack operator training courses and certification exam (available in Q1 CY18)</a:t>
              </a:r>
            </a:p>
          </p:txBody>
        </p:sp>
        <p:sp>
          <p:nvSpPr>
            <p:cNvPr id="18" name="Rectangle 17"/>
            <p:cNvSpPr/>
            <p:nvPr/>
          </p:nvSpPr>
          <p:spPr>
            <a:xfrm>
              <a:off x="6400348" y="3996397"/>
              <a:ext cx="3657601" cy="1311128"/>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Start your journey to be a certified Azure Stack operator today </a:t>
              </a:r>
            </a:p>
          </p:txBody>
        </p:sp>
        <p:sp>
          <p:nvSpPr>
            <p:cNvPr id="5" name="Oval 4"/>
            <p:cNvSpPr/>
            <p:nvPr/>
          </p:nvSpPr>
          <p:spPr bwMode="auto">
            <a:xfrm>
              <a:off x="4865688" y="1244769"/>
              <a:ext cx="1303337" cy="130333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21" name="Oval 20"/>
            <p:cNvSpPr/>
            <p:nvPr/>
          </p:nvSpPr>
          <p:spPr bwMode="auto">
            <a:xfrm>
              <a:off x="4865688" y="4000293"/>
              <a:ext cx="1303337" cy="130333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22" name="Quest_ED40">
              <a:extLst/>
            </p:cNvPr>
            <p:cNvSpPr>
              <a:spLocks noChangeAspect="1" noEditPoints="1"/>
            </p:cNvSpPr>
            <p:nvPr/>
          </p:nvSpPr>
          <p:spPr bwMode="auto">
            <a:xfrm>
              <a:off x="5195888" y="4330415"/>
              <a:ext cx="642938" cy="643092"/>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a:ea typeface="+mn-ea"/>
                <a:cs typeface="+mn-cs"/>
              </a:endParaRPr>
            </a:p>
          </p:txBody>
        </p:sp>
        <p:sp>
          <p:nvSpPr>
            <p:cNvPr id="23" name="Ribbon_E9D1">
              <a:extLst/>
            </p:cNvPr>
            <p:cNvSpPr>
              <a:spLocks noChangeAspect="1" noEditPoints="1"/>
            </p:cNvSpPr>
            <p:nvPr/>
          </p:nvSpPr>
          <p:spPr bwMode="auto">
            <a:xfrm>
              <a:off x="5318780" y="1574891"/>
              <a:ext cx="397154" cy="643092"/>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24" name="arrow">
              <a:extLst/>
            </p:cNvPr>
            <p:cNvSpPr>
              <a:spLocks noChangeAspect="1" noEditPoints="1"/>
            </p:cNvSpPr>
            <p:nvPr/>
          </p:nvSpPr>
          <p:spPr bwMode="auto">
            <a:xfrm rot="5400000">
              <a:off x="5193743" y="2975581"/>
              <a:ext cx="647226" cy="59723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a:ea typeface="+mn-ea"/>
                <a:cs typeface="+mn-cs"/>
              </a:endParaRPr>
            </a:p>
          </p:txBody>
        </p:sp>
      </p:grpSp>
      <p:sp>
        <p:nvSpPr>
          <p:cNvPr id="13" name="Flowchart: Connector 12">
            <a:extLst>
              <a:ext uri="{FF2B5EF4-FFF2-40B4-BE49-F238E27FC236}">
                <a16:creationId xmlns:a16="http://schemas.microsoft.com/office/drawing/2014/main" id="{1135FDC8-FF79-418B-A280-476208EEA99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51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0"/>
                                  </p:stCondLst>
                                  <p:childTnLst>
                                    <p:animMotion origin="layout" path="M -1.59561E-6 0 L -0.03676 0 " pathEditMode="relative" rAng="0" ptsTypes="AA">
                                      <p:cBhvr>
                                        <p:cTn id="9" dur="500" spd="-100000" fill="hold"/>
                                        <p:tgtEl>
                                          <p:spTgt spid="9"/>
                                        </p:tgtEl>
                                        <p:attrNameLst>
                                          <p:attrName>ppt_x</p:attrName>
                                          <p:attrName>ppt_y</p:attrName>
                                        </p:attrNameLst>
                                      </p:cBhvr>
                                      <p:rCtr x="-1838" y="0"/>
                                    </p:animMotion>
                                  </p:childTnLst>
                                </p:cTn>
                              </p:par>
                              <p:par>
                                <p:cTn id="10" presetID="10" presetClass="entr" presetSubtype="0" fill="hold" nodeType="withEffect">
                                  <p:stCondLst>
                                    <p:cond delay="1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35" presetClass="path" presetSubtype="0" decel="100000" fill="hold" nodeType="withEffect">
                                  <p:stCondLst>
                                    <p:cond delay="150"/>
                                  </p:stCondLst>
                                  <p:childTnLst>
                                    <p:animMotion origin="layout" path="M -1.59561E-6 0 L -0.03676 0 " pathEditMode="relative" rAng="0" ptsTypes="AA">
                                      <p:cBhvr>
                                        <p:cTn id="14" dur="500" spd="-100000" fill="hold"/>
                                        <p:tgtEl>
                                          <p:spTgt spid="2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10C3-D7D5-4E73-A8C4-C3B86C526F46}"/>
              </a:ext>
            </a:extLst>
          </p:cNvPr>
          <p:cNvSpPr>
            <a:spLocks noGrp="1"/>
          </p:cNvSpPr>
          <p:nvPr>
            <p:ph type="title"/>
          </p:nvPr>
        </p:nvSpPr>
        <p:spPr/>
        <p:txBody>
          <a:bodyPr/>
          <a:lstStyle/>
          <a:p>
            <a:r>
              <a:rPr lang="en-US" dirty="0"/>
              <a:t>Two ways to get Azure Stack </a:t>
            </a:r>
          </a:p>
        </p:txBody>
      </p:sp>
      <p:sp>
        <p:nvSpPr>
          <p:cNvPr id="22" name="Text Placeholder 21">
            <a:extLst>
              <a:ext uri="{FF2B5EF4-FFF2-40B4-BE49-F238E27FC236}">
                <a16:creationId xmlns:a16="http://schemas.microsoft.com/office/drawing/2014/main" id="{1E0828BD-A91D-40EF-9B9C-1C8CDAC16B22}"/>
              </a:ext>
            </a:extLst>
          </p:cNvPr>
          <p:cNvSpPr>
            <a:spLocks noGrp="1"/>
          </p:cNvSpPr>
          <p:nvPr>
            <p:ph type="body" sz="quarter" idx="10"/>
          </p:nvPr>
        </p:nvSpPr>
        <p:spPr>
          <a:xfrm>
            <a:off x="622023" y="1440739"/>
            <a:ext cx="5485621" cy="627608"/>
          </a:xfrm>
        </p:spPr>
        <p:txBody>
          <a:bodyPr/>
          <a:lstStyle/>
          <a:p>
            <a:pPr marL="0" indent="0" algn="ctr">
              <a:buNone/>
            </a:pPr>
            <a:r>
              <a:rPr lang="en-US" dirty="0"/>
              <a:t>As an integrated system</a:t>
            </a:r>
          </a:p>
        </p:txBody>
      </p:sp>
      <p:sp>
        <p:nvSpPr>
          <p:cNvPr id="23" name="Text Placeholder 22">
            <a:extLst>
              <a:ext uri="{FF2B5EF4-FFF2-40B4-BE49-F238E27FC236}">
                <a16:creationId xmlns:a16="http://schemas.microsoft.com/office/drawing/2014/main" id="{0064578C-4700-4515-92AD-41F873582981}"/>
              </a:ext>
            </a:extLst>
          </p:cNvPr>
          <p:cNvSpPr>
            <a:spLocks noGrp="1"/>
          </p:cNvSpPr>
          <p:nvPr>
            <p:ph type="body" sz="quarter" idx="11"/>
          </p:nvPr>
        </p:nvSpPr>
        <p:spPr>
          <a:xfrm>
            <a:off x="6294293" y="1440739"/>
            <a:ext cx="5485621" cy="640102"/>
          </a:xfrm>
        </p:spPr>
        <p:txBody>
          <a:bodyPr/>
          <a:lstStyle/>
          <a:p>
            <a:pPr marL="0" indent="0" algn="ctr">
              <a:spcBef>
                <a:spcPts val="0"/>
              </a:spcBef>
              <a:buNone/>
            </a:pPr>
            <a:r>
              <a:rPr lang="en-US" dirty="0"/>
              <a:t>As a fully managed service</a:t>
            </a:r>
          </a:p>
        </p:txBody>
      </p:sp>
      <p:sp>
        <p:nvSpPr>
          <p:cNvPr id="4" name="Rectangle 3">
            <a:extLst>
              <a:ext uri="{FF2B5EF4-FFF2-40B4-BE49-F238E27FC236}">
                <a16:creationId xmlns:a16="http://schemas.microsoft.com/office/drawing/2014/main" id="{2E6CB79A-9F0B-4A84-B924-B0219107C25C}"/>
              </a:ext>
            </a:extLst>
          </p:cNvPr>
          <p:cNvSpPr/>
          <p:nvPr/>
        </p:nvSpPr>
        <p:spPr bwMode="auto">
          <a:xfrm>
            <a:off x="1062121" y="2377963"/>
            <a:ext cx="4701349" cy="383148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Customer controls management and operations (DIY or via SI)</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Two contracts: one for Azure services and another for hardware</a:t>
            </a:r>
          </a:p>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endParaRP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Typically hosted at customer premises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 </a:t>
            </a:r>
          </a:p>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endParaRP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40" b="0" i="0" u="sng"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Example</a:t>
            </a:r>
            <a:r>
              <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 Customer purchases Azure services from Microsoft, integrated systems from Dell EMC/HPE/Lenovo</a:t>
            </a:r>
          </a:p>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endParaRPr>
          </a:p>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endParaRP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24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5D053881-7974-4E97-B863-1D2CC6336F2F}"/>
              </a:ext>
            </a:extLst>
          </p:cNvPr>
          <p:cNvSpPr/>
          <p:nvPr/>
        </p:nvSpPr>
        <p:spPr bwMode="auto">
          <a:xfrm>
            <a:off x="6593423" y="2377963"/>
            <a:ext cx="4887362" cy="383148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Managed service provider does management and operations  </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Single point of purchase, one contract </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24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353535"/>
              </a:solidFill>
              <a:effectLst/>
              <a:uLnTx/>
              <a:uFillTx/>
              <a:latin typeface="Segoe UI Semilight"/>
              <a:ea typeface="+mn-ea"/>
              <a:cs typeface="Segoe UI" pitchFamily="34" charset="0"/>
            </a:endParaRP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dirty="0">
              <a:ln>
                <a:noFill/>
              </a:ln>
              <a:solidFill>
                <a:srgbClr val="353535"/>
              </a:solidFill>
              <a:effectLst/>
              <a:uLnTx/>
              <a:uFillTx/>
              <a:latin typeface="Segoe UI Semilight"/>
              <a:ea typeface="+mn-ea"/>
              <a:cs typeface="Segoe UI" pitchFamily="34" charset="0"/>
            </a:endParaRP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53535"/>
                </a:solidFill>
                <a:effectLst/>
                <a:uLnTx/>
                <a:uFillTx/>
                <a:latin typeface="Segoe UI Semilight"/>
                <a:ea typeface="+mn-ea"/>
                <a:cs typeface="Segoe UI" pitchFamily="34" charset="0"/>
              </a:rPr>
              <a:t>Typically hosted at managed service provider premises</a:t>
            </a:r>
          </a:p>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353535"/>
              </a:solidFill>
              <a:effectLst/>
              <a:uLnTx/>
              <a:uFillTx/>
              <a:latin typeface="Segoe UI Semilight"/>
              <a:ea typeface="+mn-ea"/>
              <a:cs typeface="Segoe UI" pitchFamily="34" charset="0"/>
            </a:endParaRP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40" b="0" i="0" u="sng" strike="noStrike" kern="1200" cap="none" spc="0" normalizeH="0" baseline="0" noProof="0" dirty="0">
                <a:ln>
                  <a:noFill/>
                </a:ln>
                <a:solidFill>
                  <a:srgbClr val="353535"/>
                </a:solidFill>
                <a:effectLst/>
                <a:uLnTx/>
                <a:uFillTx/>
                <a:latin typeface="Segoe UI Semilight"/>
                <a:ea typeface="+mn-ea"/>
                <a:cs typeface="Segoe UI" pitchFamily="34" charset="0"/>
              </a:rPr>
              <a:t>Example</a:t>
            </a:r>
            <a:r>
              <a:rPr kumimoji="0" lang="en-US" sz="2040" b="0" i="0" u="none" strike="noStrike" kern="1200" cap="none" spc="0" normalizeH="0" baseline="0" noProof="0" dirty="0">
                <a:ln>
                  <a:noFill/>
                </a:ln>
                <a:solidFill>
                  <a:srgbClr val="353535"/>
                </a:solidFill>
                <a:effectLst/>
                <a:uLnTx/>
                <a:uFillTx/>
                <a:latin typeface="Segoe UI Semilight"/>
                <a:ea typeface="+mn-ea"/>
                <a:cs typeface="Segoe UI" pitchFamily="34" charset="0"/>
              </a:rPr>
              <a:t>: Customer purchases a complete solution from Avanade or one of many other Azure MSPs</a:t>
            </a:r>
          </a:p>
        </p:txBody>
      </p:sp>
      <p:sp>
        <p:nvSpPr>
          <p:cNvPr id="11" name="Freeform 5">
            <a:extLst>
              <a:ext uri="{FF2B5EF4-FFF2-40B4-BE49-F238E27FC236}">
                <a16:creationId xmlns:a16="http://schemas.microsoft.com/office/drawing/2014/main" id="{4AE49D09-AFCB-4C01-A070-C820D1ABB2AB}"/>
              </a:ext>
            </a:extLst>
          </p:cNvPr>
          <p:cNvSpPr>
            <a:spLocks noEditPoints="1"/>
          </p:cNvSpPr>
          <p:nvPr/>
        </p:nvSpPr>
        <p:spPr bwMode="auto">
          <a:xfrm>
            <a:off x="8254474" y="6505093"/>
            <a:ext cx="465599" cy="45611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tx2"/>
          </a:solidFill>
          <a:ln>
            <a:solidFill>
              <a:schemeClr val="bg2"/>
            </a:solid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E70979D-ED0F-448E-B231-4B5F99037B46}"/>
              </a:ext>
            </a:extLst>
          </p:cNvPr>
          <p:cNvSpPr txBox="1"/>
          <p:nvPr/>
        </p:nvSpPr>
        <p:spPr>
          <a:xfrm>
            <a:off x="3258101" y="6591911"/>
            <a:ext cx="5176246" cy="376684"/>
          </a:xfrm>
          <a:prstGeom prst="rect">
            <a:avLst/>
          </a:prstGeom>
          <a:noFill/>
        </p:spPr>
        <p:txBody>
          <a:bodyPr wrap="square" lIns="0" tIns="0" rIns="0" bIns="0"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353535"/>
                    </a:gs>
                    <a:gs pos="80000">
                      <a:srgbClr val="353535"/>
                    </a:gs>
                  </a:gsLst>
                  <a:lin ang="16200000" scaled="0"/>
                </a:gradFill>
                <a:effectLst/>
                <a:uLnTx/>
                <a:uFillTx/>
                <a:latin typeface="Segoe UI Semilight"/>
                <a:ea typeface="+mn-ea"/>
                <a:cs typeface="+mn-cs"/>
              </a:rPr>
              <a:t>One integrated support experience</a:t>
            </a:r>
          </a:p>
        </p:txBody>
      </p:sp>
      <p:sp>
        <p:nvSpPr>
          <p:cNvPr id="5" name="Left Brace 4">
            <a:extLst>
              <a:ext uri="{FF2B5EF4-FFF2-40B4-BE49-F238E27FC236}">
                <a16:creationId xmlns:a16="http://schemas.microsoft.com/office/drawing/2014/main" id="{002EDBCF-2F97-468F-AF1B-B400BF1F488E}"/>
              </a:ext>
            </a:extLst>
          </p:cNvPr>
          <p:cNvSpPr/>
          <p:nvPr/>
        </p:nvSpPr>
        <p:spPr>
          <a:xfrm rot="16200000">
            <a:off x="5679318" y="4007244"/>
            <a:ext cx="446974" cy="4851377"/>
          </a:xfrm>
          <a:prstGeom prst="leftBrac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lowchart: Connector 12">
            <a:extLst>
              <a:ext uri="{FF2B5EF4-FFF2-40B4-BE49-F238E27FC236}">
                <a16:creationId xmlns:a16="http://schemas.microsoft.com/office/drawing/2014/main" id="{8836F4FC-1E8C-4CF9-870A-E44FAAD288A3}"/>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54862488"/>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Roadmap and recap</a:t>
            </a:r>
          </a:p>
        </p:txBody>
      </p:sp>
    </p:spTree>
    <p:extLst>
      <p:ext uri="{BB962C8B-B14F-4D97-AF65-F5344CB8AC3E}">
        <p14:creationId xmlns:p14="http://schemas.microsoft.com/office/powerpoint/2010/main" val="118338928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FB8A8A-3F1D-4439-B3A0-FB27E9E4E4E6}"/>
              </a:ext>
            </a:extLst>
          </p:cNvPr>
          <p:cNvSpPr txBox="1">
            <a:spLocks/>
          </p:cNvSpPr>
          <p:nvPr/>
        </p:nvSpPr>
        <p:spPr>
          <a:xfrm>
            <a:off x="330960" y="351893"/>
            <a:ext cx="11886192"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Roadmap</a:t>
            </a:r>
            <a:b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2000" b="1" i="1"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Note: Subject to change</a:t>
            </a:r>
            <a:br>
              <a:rPr kumimoji="0" lang="en-US" sz="2000" b="1" i="1"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endParaRPr kumimoji="0" lang="en-US" sz="4800" b="1" i="1"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4" name="Arrow: Right 3">
            <a:extLst>
              <a:ext uri="{FF2B5EF4-FFF2-40B4-BE49-F238E27FC236}">
                <a16:creationId xmlns:a16="http://schemas.microsoft.com/office/drawing/2014/main" id="{DE264CCF-01F9-45B6-8DB0-340234981886}"/>
              </a:ext>
            </a:extLst>
          </p:cNvPr>
          <p:cNvSpPr/>
          <p:nvPr/>
        </p:nvSpPr>
        <p:spPr bwMode="auto">
          <a:xfrm>
            <a:off x="412352" y="1325699"/>
            <a:ext cx="11814107" cy="1349011"/>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Box 4">
            <a:extLst>
              <a:ext uri="{FF2B5EF4-FFF2-40B4-BE49-F238E27FC236}">
                <a16:creationId xmlns:a16="http://schemas.microsoft.com/office/drawing/2014/main" id="{46719422-51E0-420A-AEBE-8EA0EB877E71}"/>
              </a:ext>
            </a:extLst>
          </p:cNvPr>
          <p:cNvSpPr txBox="1"/>
          <p:nvPr/>
        </p:nvSpPr>
        <p:spPr>
          <a:xfrm>
            <a:off x="412354" y="1812813"/>
            <a:ext cx="1487415" cy="374779"/>
          </a:xfrm>
          <a:prstGeom prst="rect">
            <a:avLst/>
          </a:prstGeom>
          <a:solidFill>
            <a:schemeClr val="tx2"/>
          </a:solidFill>
        </p:spPr>
        <p:txBody>
          <a:bodyPr wrap="square" lIns="182828" tIns="45706" rIns="182828" bIns="45706" rtlCol="0" anchor="ctr">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37168">
                      <a:srgbClr val="FFFFFF"/>
                    </a:gs>
                    <a:gs pos="1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Jul 2017</a:t>
            </a:r>
          </a:p>
        </p:txBody>
      </p:sp>
      <p:sp>
        <p:nvSpPr>
          <p:cNvPr id="6" name="TextBox 5">
            <a:extLst>
              <a:ext uri="{FF2B5EF4-FFF2-40B4-BE49-F238E27FC236}">
                <a16:creationId xmlns:a16="http://schemas.microsoft.com/office/drawing/2014/main" id="{7C4EB76D-89FF-4914-916A-9D333B829C8E}"/>
              </a:ext>
            </a:extLst>
          </p:cNvPr>
          <p:cNvSpPr txBox="1"/>
          <p:nvPr/>
        </p:nvSpPr>
        <p:spPr>
          <a:xfrm>
            <a:off x="2836027" y="1812813"/>
            <a:ext cx="1487415" cy="374779"/>
          </a:xfrm>
          <a:prstGeom prst="rect">
            <a:avLst/>
          </a:prstGeom>
          <a:solidFill>
            <a:schemeClr val="tx2"/>
          </a:solidFill>
        </p:spPr>
        <p:txBody>
          <a:bodyPr wrap="square" lIns="182828" tIns="45706" rIns="182828" bIns="45706" rtlCol="0" anchor="ctr">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37168">
                      <a:srgbClr val="FFFFFF"/>
                    </a:gs>
                    <a:gs pos="1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Sep 2017</a:t>
            </a:r>
          </a:p>
        </p:txBody>
      </p:sp>
      <p:sp>
        <p:nvSpPr>
          <p:cNvPr id="7" name="TextBox 6">
            <a:extLst>
              <a:ext uri="{FF2B5EF4-FFF2-40B4-BE49-F238E27FC236}">
                <a16:creationId xmlns:a16="http://schemas.microsoft.com/office/drawing/2014/main" id="{21161874-8224-489D-A89B-88C42B090F15}"/>
              </a:ext>
            </a:extLst>
          </p:cNvPr>
          <p:cNvSpPr txBox="1"/>
          <p:nvPr/>
        </p:nvSpPr>
        <p:spPr>
          <a:xfrm>
            <a:off x="4693193" y="1812813"/>
            <a:ext cx="2126540" cy="374779"/>
          </a:xfrm>
          <a:prstGeom prst="rect">
            <a:avLst/>
          </a:prstGeom>
          <a:solidFill>
            <a:schemeClr val="tx2"/>
          </a:solidFill>
        </p:spPr>
        <p:txBody>
          <a:bodyPr wrap="square" lIns="182828" tIns="45706" rIns="182828" bIns="45706" rtlCol="0" anchor="ctr">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37168">
                      <a:srgbClr val="FFFFFF"/>
                    </a:gs>
                    <a:gs pos="1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Rest of CY2017</a:t>
            </a:r>
          </a:p>
        </p:txBody>
      </p:sp>
      <p:sp>
        <p:nvSpPr>
          <p:cNvPr id="8" name="TextBox 7">
            <a:extLst>
              <a:ext uri="{FF2B5EF4-FFF2-40B4-BE49-F238E27FC236}">
                <a16:creationId xmlns:a16="http://schemas.microsoft.com/office/drawing/2014/main" id="{5ACD381D-C94C-4B06-A8DC-BCFA8D6F723C}"/>
              </a:ext>
            </a:extLst>
          </p:cNvPr>
          <p:cNvSpPr txBox="1"/>
          <p:nvPr/>
        </p:nvSpPr>
        <p:spPr>
          <a:xfrm>
            <a:off x="8249692" y="1812813"/>
            <a:ext cx="1938644" cy="374779"/>
          </a:xfrm>
          <a:prstGeom prst="rect">
            <a:avLst/>
          </a:prstGeom>
          <a:solidFill>
            <a:schemeClr val="tx2"/>
          </a:solidFill>
        </p:spPr>
        <p:txBody>
          <a:bodyPr wrap="square" lIns="182828" tIns="45706" rIns="182828" bIns="45706" rtlCol="0" anchor="ctr">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37168">
                      <a:srgbClr val="FFFFFF"/>
                    </a:gs>
                    <a:gs pos="1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Into CY2018</a:t>
            </a:r>
          </a:p>
        </p:txBody>
      </p:sp>
      <p:cxnSp>
        <p:nvCxnSpPr>
          <p:cNvPr id="9" name="Straight Connector 8">
            <a:extLst>
              <a:ext uri="{FF2B5EF4-FFF2-40B4-BE49-F238E27FC236}">
                <a16:creationId xmlns:a16="http://schemas.microsoft.com/office/drawing/2014/main" id="{1C7EBFEB-D132-4E39-BB71-FF54C1EFF682}"/>
              </a:ext>
            </a:extLst>
          </p:cNvPr>
          <p:cNvCxnSpPr>
            <a:cxnSpLocks/>
          </p:cNvCxnSpPr>
          <p:nvPr/>
        </p:nvCxnSpPr>
        <p:spPr>
          <a:xfrm>
            <a:off x="3566407" y="2184817"/>
            <a:ext cx="13326" cy="2931395"/>
          </a:xfrm>
          <a:prstGeom prst="line">
            <a:avLst/>
          </a:prstGeom>
          <a:ln w="28575">
            <a:solidFill>
              <a:schemeClr val="tx2"/>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115B8031-25B9-49F9-B0F0-CB7BC5062A16}"/>
              </a:ext>
            </a:extLst>
          </p:cNvPr>
          <p:cNvCxnSpPr>
            <a:cxnSpLocks/>
          </p:cNvCxnSpPr>
          <p:nvPr/>
        </p:nvCxnSpPr>
        <p:spPr>
          <a:xfrm>
            <a:off x="1156059" y="2184817"/>
            <a:ext cx="0" cy="369227"/>
          </a:xfrm>
          <a:prstGeom prst="line">
            <a:avLst/>
          </a:prstGeom>
          <a:ln w="28575">
            <a:solidFill>
              <a:schemeClr val="tx2"/>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E202A3F1-32C6-4C52-87BD-837C4A7544D9}"/>
              </a:ext>
            </a:extLst>
          </p:cNvPr>
          <p:cNvCxnSpPr>
            <a:cxnSpLocks/>
          </p:cNvCxnSpPr>
          <p:nvPr/>
        </p:nvCxnSpPr>
        <p:spPr>
          <a:xfrm>
            <a:off x="5878323" y="2195659"/>
            <a:ext cx="0" cy="378845"/>
          </a:xfrm>
          <a:prstGeom prst="line">
            <a:avLst/>
          </a:prstGeom>
          <a:ln w="28575">
            <a:solidFill>
              <a:schemeClr val="tx2"/>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2477152B-15BC-41EB-B834-BE2BABA2610B}"/>
              </a:ext>
            </a:extLst>
          </p:cNvPr>
          <p:cNvCxnSpPr>
            <a:cxnSpLocks/>
          </p:cNvCxnSpPr>
          <p:nvPr/>
        </p:nvCxnSpPr>
        <p:spPr>
          <a:xfrm>
            <a:off x="9219013" y="2184816"/>
            <a:ext cx="0" cy="798193"/>
          </a:xfrm>
          <a:prstGeom prst="line">
            <a:avLst/>
          </a:prstGeom>
          <a:ln w="28575">
            <a:solidFill>
              <a:schemeClr val="tx2"/>
            </a:solidFill>
            <a:headEnd type="none"/>
            <a:tailEnd type="none"/>
          </a:ln>
        </p:spPr>
        <p:style>
          <a:lnRef idx="1">
            <a:schemeClr val="accent3"/>
          </a:lnRef>
          <a:fillRef idx="0">
            <a:schemeClr val="accent3"/>
          </a:fillRef>
          <a:effectRef idx="0">
            <a:schemeClr val="accent3"/>
          </a:effectRef>
          <a:fontRef idx="minor">
            <a:schemeClr val="tx1"/>
          </a:fontRef>
        </p:style>
      </p:cxnSp>
      <p:sp>
        <p:nvSpPr>
          <p:cNvPr id="13" name="Isosceles Triangle 12">
            <a:extLst>
              <a:ext uri="{FF2B5EF4-FFF2-40B4-BE49-F238E27FC236}">
                <a16:creationId xmlns:a16="http://schemas.microsoft.com/office/drawing/2014/main" id="{58694ACA-31F2-4C9D-A3B7-4B16BF854B49}"/>
              </a:ext>
            </a:extLst>
          </p:cNvPr>
          <p:cNvSpPr/>
          <p:nvPr/>
        </p:nvSpPr>
        <p:spPr bwMode="auto">
          <a:xfrm rot="10800000">
            <a:off x="1032500" y="2181205"/>
            <a:ext cx="247121" cy="244580"/>
          </a:xfrm>
          <a:prstGeom prst="triangle">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Isosceles Triangle 13">
            <a:extLst>
              <a:ext uri="{FF2B5EF4-FFF2-40B4-BE49-F238E27FC236}">
                <a16:creationId xmlns:a16="http://schemas.microsoft.com/office/drawing/2014/main" id="{6C672087-5800-43F1-A6B5-C4AA98E15479}"/>
              </a:ext>
            </a:extLst>
          </p:cNvPr>
          <p:cNvSpPr/>
          <p:nvPr/>
        </p:nvSpPr>
        <p:spPr bwMode="auto">
          <a:xfrm rot="10800000">
            <a:off x="3441106" y="2181205"/>
            <a:ext cx="247121" cy="24458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 name="Isosceles Triangle 14">
            <a:extLst>
              <a:ext uri="{FF2B5EF4-FFF2-40B4-BE49-F238E27FC236}">
                <a16:creationId xmlns:a16="http://schemas.microsoft.com/office/drawing/2014/main" id="{27792F63-C1E7-495E-8E5D-999033D06EB8}"/>
              </a:ext>
            </a:extLst>
          </p:cNvPr>
          <p:cNvSpPr/>
          <p:nvPr/>
        </p:nvSpPr>
        <p:spPr bwMode="auto">
          <a:xfrm rot="10800000">
            <a:off x="5741333" y="2181206"/>
            <a:ext cx="247121" cy="244580"/>
          </a:xfrm>
          <a:prstGeom prst="triangle">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6" name="Isosceles Triangle 15">
            <a:extLst>
              <a:ext uri="{FF2B5EF4-FFF2-40B4-BE49-F238E27FC236}">
                <a16:creationId xmlns:a16="http://schemas.microsoft.com/office/drawing/2014/main" id="{3FDC8ED3-8BEE-4128-8A11-BC8EBCB82B3D}"/>
              </a:ext>
            </a:extLst>
          </p:cNvPr>
          <p:cNvSpPr/>
          <p:nvPr/>
        </p:nvSpPr>
        <p:spPr bwMode="auto">
          <a:xfrm rot="10800000">
            <a:off x="9095453" y="2181205"/>
            <a:ext cx="247121" cy="24458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17599752-ECD4-4240-BB2B-9F9A96132C99}"/>
              </a:ext>
            </a:extLst>
          </p:cNvPr>
          <p:cNvSpPr/>
          <p:nvPr/>
        </p:nvSpPr>
        <p:spPr bwMode="auto">
          <a:xfrm>
            <a:off x="4407582" y="2563661"/>
            <a:ext cx="3112677" cy="1714564"/>
          </a:xfrm>
          <a:prstGeom prst="roundRect">
            <a:avLst>
              <a:gd name="adj" fmla="val 7480"/>
            </a:avLst>
          </a:prstGeom>
          <a:solidFill>
            <a:schemeClr val="bg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172972" marR="0" lvl="0" indent="-172972"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Building supply chain volume</a:t>
            </a:r>
          </a:p>
          <a:p>
            <a:pPr marL="172972" marR="0" lvl="0" indent="-172972"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Optimizing availability &amp; reliability</a:t>
            </a:r>
          </a:p>
        </p:txBody>
      </p:sp>
      <p:sp>
        <p:nvSpPr>
          <p:cNvPr id="18" name="Rectangle: Rounded Corners 17">
            <a:extLst>
              <a:ext uri="{FF2B5EF4-FFF2-40B4-BE49-F238E27FC236}">
                <a16:creationId xmlns:a16="http://schemas.microsoft.com/office/drawing/2014/main" id="{923B54D9-B725-434D-B1CF-B3C4BB34BCAE}"/>
              </a:ext>
            </a:extLst>
          </p:cNvPr>
          <p:cNvSpPr/>
          <p:nvPr/>
        </p:nvSpPr>
        <p:spPr bwMode="auto">
          <a:xfrm>
            <a:off x="8046779" y="2970814"/>
            <a:ext cx="3594587" cy="3675795"/>
          </a:xfrm>
          <a:prstGeom prst="roundRect">
            <a:avLst>
              <a:gd name="adj" fmla="val 6295"/>
            </a:avLst>
          </a:prstGeom>
          <a:solidFill>
            <a:schemeClr val="bg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Adding scale (add server incrementally, </a:t>
            </a:r>
            <a:r>
              <a:rPr kumimoji="0" lang="en-US" sz="2000" b="0" i="0" u="none" strike="noStrike" kern="1200" cap="none" spc="0" normalizeH="0" baseline="0" noProof="0" dirty="0" err="1">
                <a:ln>
                  <a:noFill/>
                </a:ln>
                <a:gradFill>
                  <a:gsLst>
                    <a:gs pos="37168">
                      <a:srgbClr val="353535"/>
                    </a:gs>
                    <a:gs pos="12000">
                      <a:srgbClr val="353535"/>
                    </a:gs>
                  </a:gsLst>
                  <a:lin ang="5400000" scaled="0"/>
                </a:gradFill>
                <a:effectLst/>
                <a:uLnTx/>
                <a:uFillTx/>
                <a:latin typeface="Segoe UI Semilight"/>
                <a:ea typeface="+mn-ea"/>
                <a:cs typeface="+mn-cs"/>
              </a:rPr>
              <a:t>upto</a:t>
            </a: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 16 servers per scale unit) </a:t>
            </a:r>
          </a:p>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Multi-region support for enhanced scale and business continuity </a:t>
            </a:r>
          </a:p>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Support for new VM types </a:t>
            </a:r>
          </a:p>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Managed Disks</a:t>
            </a:r>
          </a:p>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Azure Service Fabric and Azure Container Service delivered as-a-Service</a:t>
            </a:r>
          </a:p>
        </p:txBody>
      </p:sp>
      <p:sp>
        <p:nvSpPr>
          <p:cNvPr id="19" name="Rectangle: Rounded Corners 18">
            <a:extLst>
              <a:ext uri="{FF2B5EF4-FFF2-40B4-BE49-F238E27FC236}">
                <a16:creationId xmlns:a16="http://schemas.microsoft.com/office/drawing/2014/main" id="{9EEE8E7F-F1B9-4E48-B1E2-1611C6AFF74D}"/>
              </a:ext>
            </a:extLst>
          </p:cNvPr>
          <p:cNvSpPr/>
          <p:nvPr/>
        </p:nvSpPr>
        <p:spPr bwMode="auto">
          <a:xfrm>
            <a:off x="412353" y="2554045"/>
            <a:ext cx="2529252" cy="1845763"/>
          </a:xfrm>
          <a:prstGeom prst="roundRect">
            <a:avLst>
              <a:gd name="adj" fmla="val 8186"/>
            </a:avLst>
          </a:prstGeom>
          <a:solidFill>
            <a:schemeClr val="bg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ASDK available for download</a:t>
            </a:r>
          </a:p>
          <a:p>
            <a:pPr marL="171384" marR="0" lvl="0" indent="-171384"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Integrated Systems available to order</a:t>
            </a:r>
          </a:p>
        </p:txBody>
      </p:sp>
      <p:sp>
        <p:nvSpPr>
          <p:cNvPr id="20" name="Rectangle: Rounded Corners 19">
            <a:extLst>
              <a:ext uri="{FF2B5EF4-FFF2-40B4-BE49-F238E27FC236}">
                <a16:creationId xmlns:a16="http://schemas.microsoft.com/office/drawing/2014/main" id="{92A8EE21-13C7-4246-A37F-598BECF540A1}"/>
              </a:ext>
            </a:extLst>
          </p:cNvPr>
          <p:cNvSpPr/>
          <p:nvPr/>
        </p:nvSpPr>
        <p:spPr bwMode="auto">
          <a:xfrm>
            <a:off x="1899769" y="5011022"/>
            <a:ext cx="2356611" cy="1635588"/>
          </a:xfrm>
          <a:prstGeom prst="roundRect">
            <a:avLst>
              <a:gd name="adj" fmla="val 8186"/>
            </a:avLst>
          </a:prstGeom>
          <a:solidFill>
            <a:schemeClr val="bg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172972" marR="0" lvl="0" indent="-172972"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First integrated systems start shipping</a:t>
            </a:r>
          </a:p>
          <a:p>
            <a:pPr marL="171384" marR="0" lvl="0" indent="0" algn="l" defTabSz="9323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(46 countries)</a:t>
            </a:r>
          </a:p>
        </p:txBody>
      </p:sp>
      <p:sp>
        <p:nvSpPr>
          <p:cNvPr id="21" name="Flowchart: Connector 20">
            <a:extLst>
              <a:ext uri="{FF2B5EF4-FFF2-40B4-BE49-F238E27FC236}">
                <a16:creationId xmlns:a16="http://schemas.microsoft.com/office/drawing/2014/main" id="{8D29D1A8-F129-4964-89ED-68A49A5EF1A5}"/>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974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1+#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1+#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BE1E-3A4F-4932-858F-FDE6112A20C7}"/>
              </a:ext>
            </a:extLst>
          </p:cNvPr>
          <p:cNvSpPr>
            <a:spLocks noGrp="1"/>
          </p:cNvSpPr>
          <p:nvPr>
            <p:ph type="title"/>
          </p:nvPr>
        </p:nvSpPr>
        <p:spPr>
          <a:xfrm>
            <a:off x="274638" y="2125662"/>
            <a:ext cx="11887200" cy="2179058"/>
          </a:xfrm>
        </p:spPr>
        <p:txBody>
          <a:bodyPr/>
          <a:lstStyle/>
          <a:p>
            <a:r>
              <a:rPr lang="en-US" dirty="0"/>
              <a:t>Azure enables customer’s </a:t>
            </a:r>
            <a:r>
              <a:rPr lang="en-US" dirty="0">
                <a:latin typeface="Segoe UI Semibold" panose="020B0702040204020203" pitchFamily="34" charset="0"/>
                <a:cs typeface="Segoe UI Semibold" panose="020B0702040204020203" pitchFamily="34" charset="0"/>
              </a:rPr>
              <a:t>Digital Transformation</a:t>
            </a:r>
            <a:endParaRPr lang="en-EN" sz="44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3A021C4-8414-4B74-A459-A599BE075392}"/>
              </a:ext>
            </a:extLst>
          </p:cNvPr>
          <p:cNvSpPr txBox="1"/>
          <p:nvPr/>
        </p:nvSpPr>
        <p:spPr>
          <a:xfrm>
            <a:off x="274638" y="4640262"/>
            <a:ext cx="11232679" cy="910704"/>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4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Azure Stack extends Azure to more customers</a:t>
            </a:r>
          </a:p>
        </p:txBody>
      </p:sp>
      <p:sp>
        <p:nvSpPr>
          <p:cNvPr id="5" name="Flowchart: Connector 4">
            <a:extLst>
              <a:ext uri="{FF2B5EF4-FFF2-40B4-BE49-F238E27FC236}">
                <a16:creationId xmlns:a16="http://schemas.microsoft.com/office/drawing/2014/main" id="{E9DC72A9-D08C-408B-A6FF-C45C63737489}"/>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5620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F34910-7095-43CC-A633-19A502708467}"/>
              </a:ext>
            </a:extLst>
          </p:cNvPr>
          <p:cNvSpPr/>
          <p:nvPr/>
        </p:nvSpPr>
        <p:spPr bwMode="auto">
          <a:xfrm>
            <a:off x="369585" y="2079486"/>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First consistent Hybrid Cloud Platform</a:t>
            </a:r>
          </a:p>
        </p:txBody>
      </p:sp>
      <p:sp>
        <p:nvSpPr>
          <p:cNvPr id="3" name="Rectangle: Rounded Corners 2">
            <a:extLst>
              <a:ext uri="{FF2B5EF4-FFF2-40B4-BE49-F238E27FC236}">
                <a16:creationId xmlns:a16="http://schemas.microsoft.com/office/drawing/2014/main" id="{DCDDC577-C4C5-49F7-B710-1BAB2DE0F265}"/>
              </a:ext>
            </a:extLst>
          </p:cNvPr>
          <p:cNvSpPr/>
          <p:nvPr/>
        </p:nvSpPr>
        <p:spPr bwMode="auto">
          <a:xfrm>
            <a:off x="6294426" y="2079486"/>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Virtualization-replacement play</a:t>
            </a:r>
          </a:p>
        </p:txBody>
      </p:sp>
      <p:sp>
        <p:nvSpPr>
          <p:cNvPr id="4" name="TextBox 3">
            <a:extLst>
              <a:ext uri="{FF2B5EF4-FFF2-40B4-BE49-F238E27FC236}">
                <a16:creationId xmlns:a16="http://schemas.microsoft.com/office/drawing/2014/main" id="{30ABB8A8-F776-4C19-936E-DE07A7BF7ECC}"/>
              </a:ext>
            </a:extLst>
          </p:cNvPr>
          <p:cNvSpPr txBox="1"/>
          <p:nvPr/>
        </p:nvSpPr>
        <p:spPr>
          <a:xfrm>
            <a:off x="1950574" y="1292323"/>
            <a:ext cx="2669605" cy="9168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399" b="0" i="1"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What it is</a:t>
            </a:r>
          </a:p>
        </p:txBody>
      </p:sp>
      <p:sp>
        <p:nvSpPr>
          <p:cNvPr id="5" name="TextBox 4">
            <a:extLst>
              <a:ext uri="{FF2B5EF4-FFF2-40B4-BE49-F238E27FC236}">
                <a16:creationId xmlns:a16="http://schemas.microsoft.com/office/drawing/2014/main" id="{2D9332EF-3A19-444B-980E-1F319B3E96FF}"/>
              </a:ext>
            </a:extLst>
          </p:cNvPr>
          <p:cNvSpPr txBox="1"/>
          <p:nvPr/>
        </p:nvSpPr>
        <p:spPr>
          <a:xfrm>
            <a:off x="7357377" y="1292323"/>
            <a:ext cx="3282697" cy="9168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399" b="0" i="1"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What it isn’t</a:t>
            </a:r>
          </a:p>
        </p:txBody>
      </p:sp>
      <p:sp>
        <p:nvSpPr>
          <p:cNvPr id="6" name="Rectangle: Rounded Corners 5">
            <a:extLst>
              <a:ext uri="{FF2B5EF4-FFF2-40B4-BE49-F238E27FC236}">
                <a16:creationId xmlns:a16="http://schemas.microsoft.com/office/drawing/2014/main" id="{3FABD0F1-1F22-466F-875B-487210806475}"/>
              </a:ext>
            </a:extLst>
          </p:cNvPr>
          <p:cNvSpPr/>
          <p:nvPr/>
        </p:nvSpPr>
        <p:spPr bwMode="auto">
          <a:xfrm>
            <a:off x="369585" y="3268955"/>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Integrated system</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with IaaS &amp; PaaS</a:t>
            </a:r>
          </a:p>
        </p:txBody>
      </p:sp>
      <p:sp>
        <p:nvSpPr>
          <p:cNvPr id="7" name="Rectangle: Rounded Corners 6">
            <a:extLst>
              <a:ext uri="{FF2B5EF4-FFF2-40B4-BE49-F238E27FC236}">
                <a16:creationId xmlns:a16="http://schemas.microsoft.com/office/drawing/2014/main" id="{CB55CFED-31FA-4B0E-9447-7792772ABE47}"/>
              </a:ext>
            </a:extLst>
          </p:cNvPr>
          <p:cNvSpPr/>
          <p:nvPr/>
        </p:nvSpPr>
        <p:spPr bwMode="auto">
          <a:xfrm>
            <a:off x="6294426" y="3268955"/>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DIY infrastructure</a:t>
            </a:r>
          </a:p>
        </p:txBody>
      </p:sp>
      <p:sp>
        <p:nvSpPr>
          <p:cNvPr id="8" name="Rectangle: Rounded Corners 7">
            <a:extLst>
              <a:ext uri="{FF2B5EF4-FFF2-40B4-BE49-F238E27FC236}">
                <a16:creationId xmlns:a16="http://schemas.microsoft.com/office/drawing/2014/main" id="{8AE95935-4641-4EC4-94DC-47FB06354E86}"/>
              </a:ext>
            </a:extLst>
          </p:cNvPr>
          <p:cNvSpPr/>
          <p:nvPr/>
        </p:nvSpPr>
        <p:spPr bwMode="auto">
          <a:xfrm>
            <a:off x="369585" y="4458424"/>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Regularly updated for Azure-consistency</a:t>
            </a:r>
          </a:p>
        </p:txBody>
      </p:sp>
      <p:sp>
        <p:nvSpPr>
          <p:cNvPr id="9" name="Rectangle: Rounded Corners 8">
            <a:extLst>
              <a:ext uri="{FF2B5EF4-FFF2-40B4-BE49-F238E27FC236}">
                <a16:creationId xmlns:a16="http://schemas.microsoft.com/office/drawing/2014/main" id="{50CC1844-7FA6-42CC-A803-C11B641863D0}"/>
              </a:ext>
            </a:extLst>
          </p:cNvPr>
          <p:cNvSpPr/>
          <p:nvPr/>
        </p:nvSpPr>
        <p:spPr bwMode="auto">
          <a:xfrm>
            <a:off x="6294426" y="4458424"/>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Static system you deploy &amp; forget</a:t>
            </a:r>
          </a:p>
        </p:txBody>
      </p:sp>
      <p:sp>
        <p:nvSpPr>
          <p:cNvPr id="10" name="Title 3">
            <a:extLst>
              <a:ext uri="{FF2B5EF4-FFF2-40B4-BE49-F238E27FC236}">
                <a16:creationId xmlns:a16="http://schemas.microsoft.com/office/drawing/2014/main" id="{9077B327-8590-48E2-8B29-D27B41EAA6A4}"/>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1" name="Title 10">
            <a:extLst>
              <a:ext uri="{FF2B5EF4-FFF2-40B4-BE49-F238E27FC236}">
                <a16:creationId xmlns:a16="http://schemas.microsoft.com/office/drawing/2014/main" id="{E0116EE1-28FC-4498-B019-FFAAED2062BF}"/>
              </a:ext>
            </a:extLst>
          </p:cNvPr>
          <p:cNvSpPr>
            <a:spLocks noGrp="1"/>
          </p:cNvSpPr>
          <p:nvPr>
            <p:ph type="title"/>
          </p:nvPr>
        </p:nvSpPr>
        <p:spPr/>
        <p:txBody>
          <a:bodyPr/>
          <a:lstStyle/>
          <a:p>
            <a:r>
              <a:rPr lang="en-US" dirty="0"/>
              <a:t>The right way to think about Azure Stack</a:t>
            </a:r>
            <a:br>
              <a:rPr lang="en-US" dirty="0"/>
            </a:br>
            <a:endParaRPr lang="en-US" dirty="0"/>
          </a:p>
        </p:txBody>
      </p:sp>
      <p:sp>
        <p:nvSpPr>
          <p:cNvPr id="12" name="Rectangle: Rounded Corners 11">
            <a:extLst>
              <a:ext uri="{FF2B5EF4-FFF2-40B4-BE49-F238E27FC236}">
                <a16:creationId xmlns:a16="http://schemas.microsoft.com/office/drawing/2014/main" id="{C4956C6F-F953-4828-BC1E-BE243A99F9AC}"/>
              </a:ext>
            </a:extLst>
          </p:cNvPr>
          <p:cNvSpPr/>
          <p:nvPr/>
        </p:nvSpPr>
        <p:spPr bwMode="auto">
          <a:xfrm>
            <a:off x="369585" y="5647893"/>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Truly open and flexible (just like Azure) </a:t>
            </a:r>
          </a:p>
        </p:txBody>
      </p:sp>
      <p:sp>
        <p:nvSpPr>
          <p:cNvPr id="13" name="Rectangle: Rounded Corners 12">
            <a:extLst>
              <a:ext uri="{FF2B5EF4-FFF2-40B4-BE49-F238E27FC236}">
                <a16:creationId xmlns:a16="http://schemas.microsoft.com/office/drawing/2014/main" id="{12F8B4EC-2136-40BA-A651-BBC659CED72F}"/>
              </a:ext>
            </a:extLst>
          </p:cNvPr>
          <p:cNvSpPr/>
          <p:nvPr/>
        </p:nvSpPr>
        <p:spPr bwMode="auto">
          <a:xfrm>
            <a:off x="6294426" y="5647893"/>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.NET/Windows only </a:t>
            </a:r>
          </a:p>
        </p:txBody>
      </p:sp>
      <p:sp>
        <p:nvSpPr>
          <p:cNvPr id="14" name="Flowchart: Connector 13">
            <a:extLst>
              <a:ext uri="{FF2B5EF4-FFF2-40B4-BE49-F238E27FC236}">
                <a16:creationId xmlns:a16="http://schemas.microsoft.com/office/drawing/2014/main" id="{84E246E8-C328-40C2-B769-E90A293353CA}"/>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674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680625" cy="917575"/>
          </a:xfrm>
        </p:spPr>
        <p:txBody>
          <a:bodyPr/>
          <a:lstStyle/>
          <a:p>
            <a:pPr algn="ctr"/>
            <a:r>
              <a:rPr lang="en-US" dirty="0"/>
              <a:t>Don’t get boxed in</a:t>
            </a:r>
          </a:p>
        </p:txBody>
      </p:sp>
      <p:grpSp>
        <p:nvGrpSpPr>
          <p:cNvPr id="12" name="Group 11"/>
          <p:cNvGrpSpPr/>
          <p:nvPr/>
        </p:nvGrpSpPr>
        <p:grpSpPr>
          <a:xfrm>
            <a:off x="6244658" y="-6"/>
            <a:ext cx="6235016" cy="6994531"/>
            <a:chOff x="6244658" y="-6"/>
            <a:chExt cx="6235016" cy="6994531"/>
          </a:xfrm>
        </p:grpSpPr>
        <p:pic>
          <p:nvPicPr>
            <p:cNvPr id="4" name="Picture 3"/>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rcRect/>
            <a:stretch/>
          </p:blipFill>
          <p:spPr>
            <a:xfrm>
              <a:off x="6257698" y="-1"/>
              <a:ext cx="6208939" cy="6994525"/>
            </a:xfrm>
            <a:prstGeom prst="rect">
              <a:avLst/>
            </a:prstGeom>
          </p:spPr>
        </p:pic>
        <p:sp>
          <p:nvSpPr>
            <p:cNvPr id="6" name="Rectangle 5"/>
            <p:cNvSpPr/>
            <p:nvPr/>
          </p:nvSpPr>
          <p:spPr bwMode="auto">
            <a:xfrm rot="10800000">
              <a:off x="6257695" y="-6"/>
              <a:ext cx="6221979" cy="3802067"/>
            </a:xfrm>
            <a:prstGeom prst="rect">
              <a:avLst/>
            </a:prstGeom>
            <a:gradFill>
              <a:gsLst>
                <a:gs pos="0">
                  <a:schemeClr val="tx2">
                    <a:alpha val="0"/>
                  </a:schemeClr>
                </a:gs>
                <a:gs pos="82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6244658" y="3040062"/>
              <a:ext cx="6221979" cy="3954463"/>
            </a:xfrm>
            <a:prstGeom prst="rect">
              <a:avLst/>
            </a:prstGeom>
            <a:gradFill>
              <a:gsLst>
                <a:gs pos="0">
                  <a:schemeClr val="tx2">
                    <a:alpha val="0"/>
                  </a:schemeClr>
                </a:gs>
                <a:gs pos="83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TextBox 6"/>
          <p:cNvSpPr txBox="1"/>
          <p:nvPr/>
        </p:nvSpPr>
        <p:spPr>
          <a:xfrm>
            <a:off x="923635" y="5551704"/>
            <a:ext cx="4286364" cy="106975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charset="0"/>
                <a:ea typeface="Segoe UI" charset="0"/>
                <a:cs typeface="Segoe UI" charset="0"/>
              </a:rPr>
              <a:t>VMW + AWS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charset="0"/>
                <a:ea typeface="Segoe UI" charset="0"/>
                <a:cs typeface="Segoe UI" charset="0"/>
              </a:rPr>
              <a:t>Hosted virtualization</a:t>
            </a:r>
          </a:p>
        </p:txBody>
      </p:sp>
      <p:sp>
        <p:nvSpPr>
          <p:cNvPr id="8" name="TextBox 7"/>
          <p:cNvSpPr txBox="1"/>
          <p:nvPr/>
        </p:nvSpPr>
        <p:spPr>
          <a:xfrm>
            <a:off x="6917009" y="5551703"/>
            <a:ext cx="4853222" cy="106975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charset="0"/>
                <a:ea typeface="Segoe UI" charset="0"/>
                <a:cs typeface="Segoe UI" charset="0"/>
              </a:rPr>
              <a:t>Azure + Azure Stack</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charset="0"/>
                <a:ea typeface="Segoe UI" charset="0"/>
                <a:cs typeface="Segoe UI" charset="0"/>
              </a:rPr>
              <a:t>Only consistent hybrid cloud </a:t>
            </a:r>
          </a:p>
        </p:txBody>
      </p:sp>
      <p:sp>
        <p:nvSpPr>
          <p:cNvPr id="13" name="Title 1"/>
          <p:cNvSpPr txBox="1">
            <a:spLocks/>
          </p:cNvSpPr>
          <p:nvPr/>
        </p:nvSpPr>
        <p:spPr>
          <a:xfrm>
            <a:off x="6523037" y="295274"/>
            <a:ext cx="564116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Future proof yourself</a:t>
            </a:r>
          </a:p>
        </p:txBody>
      </p:sp>
      <p:grpSp>
        <p:nvGrpSpPr>
          <p:cNvPr id="3" name="Group 2"/>
          <p:cNvGrpSpPr/>
          <p:nvPr/>
        </p:nvGrpSpPr>
        <p:grpSpPr>
          <a:xfrm>
            <a:off x="1041981" y="2339478"/>
            <a:ext cx="4168018" cy="2315566"/>
            <a:chOff x="1041981" y="2339478"/>
            <a:chExt cx="4168018" cy="2315566"/>
          </a:xfrm>
        </p:grpSpPr>
        <p:pic>
          <p:nvPicPr>
            <p:cNvPr id="10" name="Picture 9"/>
            <p:cNvPicPr>
              <a:picLocks noChangeAspect="1"/>
            </p:cNvPicPr>
            <p:nvPr/>
          </p:nvPicPr>
          <p:blipFill>
            <a:blip r:embed="rId6"/>
            <a:stretch>
              <a:fillRect/>
            </a:stretch>
          </p:blipFill>
          <p:spPr>
            <a:xfrm>
              <a:off x="1041981" y="2339478"/>
              <a:ext cx="4168018" cy="2315566"/>
            </a:xfrm>
            <a:prstGeom prst="rect">
              <a:avLst/>
            </a:prstGeom>
          </p:spPr>
        </p:pic>
        <p:sp>
          <p:nvSpPr>
            <p:cNvPr id="11" name="TextBox 10"/>
            <p:cNvSpPr txBox="1"/>
            <p:nvPr/>
          </p:nvSpPr>
          <p:spPr>
            <a:xfrm rot="19059823">
              <a:off x="2753353" y="3323270"/>
              <a:ext cx="1960452" cy="756858"/>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200" b="1" i="0" u="none" strike="noStrike" kern="1200" cap="none" spc="0" normalizeH="0" baseline="0" noProof="0" dirty="0">
                  <a:ln>
                    <a:noFill/>
                  </a:ln>
                  <a:solidFill>
                    <a:srgbClr val="353535"/>
                  </a:solidFill>
                  <a:effectLst/>
                  <a:uLnTx/>
                  <a:uFillTx/>
                  <a:latin typeface="Segoe Script" charset="0"/>
                  <a:ea typeface="Segoe Script" charset="0"/>
                  <a:cs typeface="Segoe Script" charset="0"/>
                </a:rPr>
                <a:t>CLOUD</a:t>
              </a:r>
            </a:p>
          </p:txBody>
        </p:sp>
      </p:grpSp>
      <p:sp>
        <p:nvSpPr>
          <p:cNvPr id="15" name="Rectangle 14">
            <a:extLst>
              <a:ext uri="{FF2B5EF4-FFF2-40B4-BE49-F238E27FC236}">
                <a16:creationId xmlns:a16="http://schemas.microsoft.com/office/drawing/2014/main" id="{73873EC4-17FA-4064-8E33-9161B7DC33BF}"/>
              </a:ext>
            </a:extLst>
          </p:cNvPr>
          <p:cNvSpPr/>
          <p:nvPr/>
        </p:nvSpPr>
        <p:spPr bwMode="auto">
          <a:xfrm>
            <a:off x="8210695" y="2314684"/>
            <a:ext cx="2362200" cy="2362200"/>
          </a:xfrm>
          <a:prstGeom prst="rect">
            <a:avLst/>
          </a:prstGeom>
          <a:solidFill>
            <a:schemeClr val="tx1">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a:extLst>
              <a:ext uri="{FF2B5EF4-FFF2-40B4-BE49-F238E27FC236}">
                <a16:creationId xmlns:a16="http://schemas.microsoft.com/office/drawing/2014/main" id="{B015CA12-50C6-44EE-8111-EE74527D5CE0}"/>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2000"/>
                    </a14:imgEffect>
                  </a14:imgLayer>
                </a14:imgProps>
              </a:ext>
              <a:ext uri="{28A0092B-C50C-407E-A947-70E740481C1C}">
                <a14:useLocalDpi xmlns:a14="http://schemas.microsoft.com/office/drawing/2010/main"/>
              </a:ext>
            </a:extLst>
          </a:blip>
          <a:stretch>
            <a:fillRect/>
          </a:stretch>
        </p:blipFill>
        <p:spPr bwMode="auto">
          <a:xfrm>
            <a:off x="9200713" y="3845545"/>
            <a:ext cx="452320" cy="452320"/>
          </a:xfrm>
          <a:prstGeom prst="ellipse">
            <a:avLst/>
          </a:prstGeom>
          <a:noFill/>
          <a:extLst/>
        </p:spPr>
      </p:pic>
      <p:pic>
        <p:nvPicPr>
          <p:cNvPr id="17" name="Picture 16">
            <a:extLst>
              <a:ext uri="{FF2B5EF4-FFF2-40B4-BE49-F238E27FC236}">
                <a16:creationId xmlns:a16="http://schemas.microsoft.com/office/drawing/2014/main" id="{DD3F4112-466C-4F4D-A6D8-36C7501DE8A3}"/>
              </a:ext>
            </a:extLst>
          </p:cNvPr>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a:ext>
            </a:extLst>
          </a:blip>
          <a:stretch>
            <a:fillRect/>
          </a:stretch>
        </p:blipFill>
        <p:spPr>
          <a:xfrm>
            <a:off x="8608411" y="3270818"/>
            <a:ext cx="425738" cy="425738"/>
          </a:xfrm>
          <a:prstGeom prst="rect">
            <a:avLst/>
          </a:prstGeom>
          <a:noFill/>
        </p:spPr>
      </p:pic>
      <p:pic>
        <p:nvPicPr>
          <p:cNvPr id="18" name="Picture 17">
            <a:extLst>
              <a:ext uri="{FF2B5EF4-FFF2-40B4-BE49-F238E27FC236}">
                <a16:creationId xmlns:a16="http://schemas.microsoft.com/office/drawing/2014/main" id="{BDCA55C4-33B9-4D3D-96CC-665395F50EA3}"/>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12000"/>
                    </a14:imgEffect>
                  </a14:imgLayer>
                </a14:imgProps>
              </a:ext>
              <a:ext uri="{28A0092B-C50C-407E-A947-70E740481C1C}">
                <a14:useLocalDpi xmlns:a14="http://schemas.microsoft.com/office/drawing/2010/main"/>
              </a:ext>
            </a:extLst>
          </a:blip>
          <a:stretch>
            <a:fillRect/>
          </a:stretch>
        </p:blipFill>
        <p:spPr>
          <a:xfrm>
            <a:off x="9181979" y="3149074"/>
            <a:ext cx="489788" cy="669226"/>
          </a:xfrm>
          <a:prstGeom prst="rect">
            <a:avLst/>
          </a:prstGeom>
          <a:noFill/>
        </p:spPr>
      </p:pic>
      <p:pic>
        <p:nvPicPr>
          <p:cNvPr id="19" name="Picture 18">
            <a:extLst>
              <a:ext uri="{FF2B5EF4-FFF2-40B4-BE49-F238E27FC236}">
                <a16:creationId xmlns:a16="http://schemas.microsoft.com/office/drawing/2014/main" id="{F3C3BB1C-A950-46DE-AC2F-EFFA1C82E189}"/>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a:ext>
            </a:extLst>
          </a:blip>
          <a:stretch>
            <a:fillRect/>
          </a:stretch>
        </p:blipFill>
        <p:spPr>
          <a:xfrm>
            <a:off x="9172759" y="2669410"/>
            <a:ext cx="508229" cy="508229"/>
          </a:xfrm>
          <a:prstGeom prst="rect">
            <a:avLst/>
          </a:prstGeom>
          <a:noFill/>
        </p:spPr>
      </p:pic>
      <p:sp>
        <p:nvSpPr>
          <p:cNvPr id="20" name="Freeform 62">
            <a:extLst>
              <a:ext uri="{FF2B5EF4-FFF2-40B4-BE49-F238E27FC236}">
                <a16:creationId xmlns:a16="http://schemas.microsoft.com/office/drawing/2014/main" id="{1FC62EF0-D63F-4E65-BA46-3CF488B36270}"/>
              </a:ext>
            </a:extLst>
          </p:cNvPr>
          <p:cNvSpPr>
            <a:spLocks noChangeAspect="1" noEditPoints="1"/>
          </p:cNvSpPr>
          <p:nvPr/>
        </p:nvSpPr>
        <p:spPr bwMode="auto">
          <a:xfrm>
            <a:off x="8632609" y="2734853"/>
            <a:ext cx="377342" cy="37734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0C0"/>
          </a:solidFill>
          <a:ln>
            <a:noFill/>
          </a:ln>
          <a:extLst/>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D29EF10B-3ADC-4B40-97CC-309DF3F86463}"/>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a:ext>
            </a:extLst>
          </a:blip>
          <a:stretch>
            <a:fillRect/>
          </a:stretch>
        </p:blipFill>
        <p:spPr>
          <a:xfrm>
            <a:off x="8567875" y="3818300"/>
            <a:ext cx="506811" cy="506811"/>
          </a:xfrm>
          <a:prstGeom prst="rect">
            <a:avLst/>
          </a:prstGeom>
          <a:noFill/>
        </p:spPr>
      </p:pic>
      <p:sp>
        <p:nvSpPr>
          <p:cNvPr id="22" name="Freeform 5">
            <a:extLst>
              <a:ext uri="{FF2B5EF4-FFF2-40B4-BE49-F238E27FC236}">
                <a16:creationId xmlns:a16="http://schemas.microsoft.com/office/drawing/2014/main" id="{CC4E8BC2-F026-4253-8334-AA8E0C0D1EA9}"/>
              </a:ext>
            </a:extLst>
          </p:cNvPr>
          <p:cNvSpPr>
            <a:spLocks noChangeAspect="1" noEditPoints="1"/>
          </p:cNvSpPr>
          <p:nvPr/>
        </p:nvSpPr>
        <p:spPr bwMode="auto">
          <a:xfrm>
            <a:off x="9844112" y="3824899"/>
            <a:ext cx="347772" cy="49361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65">
            <a:extLst>
              <a:ext uri="{FF2B5EF4-FFF2-40B4-BE49-F238E27FC236}">
                <a16:creationId xmlns:a16="http://schemas.microsoft.com/office/drawing/2014/main" id="{545D2367-AF51-4C7C-96B8-B197C5E83338}"/>
              </a:ext>
            </a:extLst>
          </p:cNvPr>
          <p:cNvSpPr>
            <a:spLocks noChangeAspect="1" noEditPoints="1"/>
          </p:cNvSpPr>
          <p:nvPr/>
        </p:nvSpPr>
        <p:spPr bwMode="auto">
          <a:xfrm>
            <a:off x="9820282" y="3285971"/>
            <a:ext cx="395433" cy="395433"/>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E07B1F12-6D97-4F89-AB09-E8B519BF8680}"/>
              </a:ext>
            </a:extLst>
          </p:cNvPr>
          <p:cNvGrpSpPr/>
          <p:nvPr/>
        </p:nvGrpSpPr>
        <p:grpSpPr>
          <a:xfrm>
            <a:off x="9854429" y="2757141"/>
            <a:ext cx="327139" cy="332767"/>
            <a:chOff x="917987" y="1195921"/>
            <a:chExt cx="718946" cy="731312"/>
          </a:xfrm>
          <a:solidFill>
            <a:srgbClr val="0070C0"/>
          </a:solidFill>
        </p:grpSpPr>
        <p:sp>
          <p:nvSpPr>
            <p:cNvPr id="25" name="Freeform 9">
              <a:extLst>
                <a:ext uri="{FF2B5EF4-FFF2-40B4-BE49-F238E27FC236}">
                  <a16:creationId xmlns:a16="http://schemas.microsoft.com/office/drawing/2014/main" id="{E9FC9A08-CDBB-4FF1-8DBC-64296A5BD29E}"/>
                </a:ext>
              </a:extLst>
            </p:cNvPr>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4" rIns="89592" bIns="44794"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26" name="Freeform 10">
              <a:extLst>
                <a:ext uri="{FF2B5EF4-FFF2-40B4-BE49-F238E27FC236}">
                  <a16:creationId xmlns:a16="http://schemas.microsoft.com/office/drawing/2014/main" id="{E8E12F33-7B65-4625-9808-CA3FF01AEFED}"/>
                </a:ext>
              </a:extLst>
            </p:cNvPr>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4" rIns="89592" bIns="44794"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27" name="Freeform 11">
              <a:extLst>
                <a:ext uri="{FF2B5EF4-FFF2-40B4-BE49-F238E27FC236}">
                  <a16:creationId xmlns:a16="http://schemas.microsoft.com/office/drawing/2014/main" id="{D3AD0CBB-2BEB-4308-8127-8F83D5F285B4}"/>
                </a:ext>
              </a:extLst>
            </p:cNvPr>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4" rIns="89592" bIns="44794"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dirty="0">
                <a:ln>
                  <a:noFill/>
                </a:ln>
                <a:solidFill>
                  <a:srgbClr val="D83B01"/>
                </a:solidFill>
                <a:effectLst/>
                <a:uLnTx/>
                <a:uFillTx/>
                <a:latin typeface="Segoe UI Light"/>
                <a:ea typeface="+mn-ea"/>
                <a:cs typeface="+mn-cs"/>
              </a:endParaRPr>
            </a:p>
          </p:txBody>
        </p:sp>
        <p:sp>
          <p:nvSpPr>
            <p:cNvPr id="28" name="Freeform 12">
              <a:extLst>
                <a:ext uri="{FF2B5EF4-FFF2-40B4-BE49-F238E27FC236}">
                  <a16:creationId xmlns:a16="http://schemas.microsoft.com/office/drawing/2014/main" id="{469E9BF7-739E-4382-BEB0-DB23C6763085}"/>
                </a:ext>
              </a:extLst>
            </p:cNvPr>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4" rIns="89592" bIns="44794"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98" b="1" i="0" u="none" strike="noStrike" kern="0" cap="none" spc="0" normalizeH="0" baseline="0" noProof="0">
                <a:ln>
                  <a:noFill/>
                </a:ln>
                <a:solidFill>
                  <a:srgbClr val="D83B01"/>
                </a:solidFill>
                <a:effectLst/>
                <a:uLnTx/>
                <a:uFillTx/>
                <a:latin typeface="Segoe UI Light"/>
                <a:ea typeface="+mn-ea"/>
                <a:cs typeface="+mn-cs"/>
              </a:endParaRPr>
            </a:p>
          </p:txBody>
        </p:sp>
      </p:grpSp>
    </p:spTree>
    <p:extLst>
      <p:ext uri="{BB962C8B-B14F-4D97-AF65-F5344CB8AC3E}">
        <p14:creationId xmlns:p14="http://schemas.microsoft.com/office/powerpoint/2010/main" val="911595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6"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90">
                                          <p:stCondLst>
                                            <p:cond delay="0"/>
                                          </p:stCondLst>
                                        </p:cTn>
                                        <p:tgtEl>
                                          <p:spTgt spid="3"/>
                                        </p:tgtEl>
                                      </p:cBhvr>
                                    </p:animEffect>
                                    <p:anim calcmode="lin" valueType="num">
                                      <p:cBhvr>
                                        <p:cTn id="11"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4"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5"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6" dur="13">
                                          <p:stCondLst>
                                            <p:cond delay="325"/>
                                          </p:stCondLst>
                                        </p:cTn>
                                        <p:tgtEl>
                                          <p:spTgt spid="3"/>
                                        </p:tgtEl>
                                      </p:cBhvr>
                                      <p:to x="100000" y="60000"/>
                                    </p:animScale>
                                    <p:animScale>
                                      <p:cBhvr>
                                        <p:cTn id="17" dur="83" decel="50000">
                                          <p:stCondLst>
                                            <p:cond delay="338"/>
                                          </p:stCondLst>
                                        </p:cTn>
                                        <p:tgtEl>
                                          <p:spTgt spid="3"/>
                                        </p:tgtEl>
                                      </p:cBhvr>
                                      <p:to x="100000" y="100000"/>
                                    </p:animScale>
                                    <p:animScale>
                                      <p:cBhvr>
                                        <p:cTn id="18" dur="13">
                                          <p:stCondLst>
                                            <p:cond delay="656"/>
                                          </p:stCondLst>
                                        </p:cTn>
                                        <p:tgtEl>
                                          <p:spTgt spid="3"/>
                                        </p:tgtEl>
                                      </p:cBhvr>
                                      <p:to x="100000" y="80000"/>
                                    </p:animScale>
                                    <p:animScale>
                                      <p:cBhvr>
                                        <p:cTn id="19" dur="83" decel="50000">
                                          <p:stCondLst>
                                            <p:cond delay="669"/>
                                          </p:stCondLst>
                                        </p:cTn>
                                        <p:tgtEl>
                                          <p:spTgt spid="3"/>
                                        </p:tgtEl>
                                      </p:cBhvr>
                                      <p:to x="100000" y="100000"/>
                                    </p:animScale>
                                    <p:animScale>
                                      <p:cBhvr>
                                        <p:cTn id="20" dur="13">
                                          <p:stCondLst>
                                            <p:cond delay="821"/>
                                          </p:stCondLst>
                                        </p:cTn>
                                        <p:tgtEl>
                                          <p:spTgt spid="3"/>
                                        </p:tgtEl>
                                      </p:cBhvr>
                                      <p:to x="100000" y="90000"/>
                                    </p:animScale>
                                    <p:animScale>
                                      <p:cBhvr>
                                        <p:cTn id="21" dur="83" decel="50000">
                                          <p:stCondLst>
                                            <p:cond delay="834"/>
                                          </p:stCondLst>
                                        </p:cTn>
                                        <p:tgtEl>
                                          <p:spTgt spid="3"/>
                                        </p:tgtEl>
                                      </p:cBhvr>
                                      <p:to x="100000" y="100000"/>
                                    </p:animScale>
                                    <p:animScale>
                                      <p:cBhvr>
                                        <p:cTn id="22" dur="13">
                                          <p:stCondLst>
                                            <p:cond delay="904"/>
                                          </p:stCondLst>
                                        </p:cTn>
                                        <p:tgtEl>
                                          <p:spTgt spid="3"/>
                                        </p:tgtEl>
                                      </p:cBhvr>
                                      <p:to x="100000" y="95000"/>
                                    </p:animScale>
                                    <p:animScale>
                                      <p:cBhvr>
                                        <p:cTn id="23" dur="83" decel="50000">
                                          <p:stCondLst>
                                            <p:cond delay="917"/>
                                          </p:stCondLst>
                                        </p:cTn>
                                        <p:tgtEl>
                                          <p:spTgt spid="3"/>
                                        </p:tgtEl>
                                      </p:cBhvr>
                                      <p:to x="100000" y="100000"/>
                                    </p:animScale>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50"/>
                                        <p:tgtEl>
                                          <p:spTgt spid="18"/>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50"/>
                                        <p:tgtEl>
                                          <p:spTgt spid="20"/>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250"/>
                                        <p:tgtEl>
                                          <p:spTgt spid="24"/>
                                        </p:tgtEl>
                                      </p:cBhvr>
                                    </p:animEffect>
                                  </p:childTnLst>
                                </p:cTn>
                              </p:par>
                            </p:childTnLst>
                          </p:cTn>
                        </p:par>
                        <p:par>
                          <p:cTn id="67" fill="hold">
                            <p:stCondLst>
                              <p:cond delay="3250"/>
                            </p:stCondLst>
                            <p:childTnLst>
                              <p:par>
                                <p:cTn id="68" presetID="10" presetClass="entr" presetSubtype="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50"/>
                                        <p:tgtEl>
                                          <p:spTgt spid="19"/>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childTnLst>
                          </p:cTn>
                        </p:par>
                        <p:par>
                          <p:cTn id="75" fill="hold">
                            <p:stCondLst>
                              <p:cond delay="375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250"/>
                                        <p:tgtEl>
                                          <p:spTgt spid="21"/>
                                        </p:tgtEl>
                                      </p:cBhvr>
                                    </p:animEffect>
                                  </p:childTnLst>
                                </p:cTn>
                              </p:par>
                            </p:childTnLst>
                          </p:cTn>
                        </p:par>
                        <p:par>
                          <p:cTn id="79" fill="hold">
                            <p:stCondLst>
                              <p:cond delay="4000"/>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50"/>
                                        <p:tgtEl>
                                          <p:spTgt spid="22"/>
                                        </p:tgtEl>
                                      </p:cBhvr>
                                    </p:animEffect>
                                  </p:childTnLst>
                                </p:cTn>
                              </p:par>
                            </p:childTnLst>
                          </p:cTn>
                        </p:par>
                        <p:par>
                          <p:cTn id="83" fill="hold">
                            <p:stCondLst>
                              <p:cond delay="4250"/>
                            </p:stCondLst>
                            <p:childTnLst>
                              <p:par>
                                <p:cTn id="84" presetID="10" presetClass="entr" presetSubtype="0" fill="hold" nodeType="after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250"/>
                                        <p:tgtEl>
                                          <p:spTgt spid="16"/>
                                        </p:tgtEl>
                                      </p:cBhvr>
                                    </p:animEffect>
                                  </p:childTnLst>
                                </p:cTn>
                              </p:par>
                            </p:childTnLst>
                          </p:cTn>
                        </p:par>
                        <p:par>
                          <p:cTn id="87" fill="hold">
                            <p:stCondLst>
                              <p:cond delay="4500"/>
                            </p:stCondLst>
                            <p:childTnLst>
                              <p:par>
                                <p:cTn id="88" presetID="10" presetClass="entr" presetSubtype="0" fill="hold" nodeType="after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3" grpId="0"/>
      <p:bldP spid="15" grpId="0" animBg="1"/>
      <p:bldP spid="20"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3F10979-A1D0-4453-B7B7-7FDB6FD13393}"/>
              </a:ext>
            </a:extLst>
          </p:cNvPr>
          <p:cNvCxnSpPr/>
          <p:nvPr/>
        </p:nvCxnSpPr>
        <p:spPr>
          <a:xfrm>
            <a:off x="882" y="3095724"/>
            <a:ext cx="12434711" cy="0"/>
          </a:xfrm>
          <a:prstGeom prst="line">
            <a:avLst/>
          </a:prstGeom>
          <a:solidFill>
            <a:srgbClr val="002050"/>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 name="Oval 2">
            <a:extLst>
              <a:ext uri="{FF2B5EF4-FFF2-40B4-BE49-F238E27FC236}">
                <a16:creationId xmlns:a16="http://schemas.microsoft.com/office/drawing/2014/main" id="{0E98B072-87E4-4C07-B483-1A315078DA3A}"/>
              </a:ext>
            </a:extLst>
          </p:cNvPr>
          <p:cNvSpPr/>
          <p:nvPr/>
        </p:nvSpPr>
        <p:spPr bwMode="auto">
          <a:xfrm>
            <a:off x="1727452" y="2227182"/>
            <a:ext cx="1737086" cy="1737084"/>
          </a:xfrm>
          <a:prstGeom prst="ellipse">
            <a:avLst/>
          </a:prstGeom>
          <a:solidFill>
            <a:schemeClr val="bg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dirty="0">
                <a:ln>
                  <a:noFill/>
                </a:ln>
                <a:gradFill>
                  <a:gsLst>
                    <a:gs pos="5310">
                      <a:srgbClr val="353535"/>
                    </a:gs>
                    <a:gs pos="26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
        <p:nvSpPr>
          <p:cNvPr id="4" name="Oval 3">
            <a:extLst>
              <a:ext uri="{FF2B5EF4-FFF2-40B4-BE49-F238E27FC236}">
                <a16:creationId xmlns:a16="http://schemas.microsoft.com/office/drawing/2014/main" id="{45519F9D-443D-4B0C-A56D-7ADD8D5F850C}"/>
              </a:ext>
            </a:extLst>
          </p:cNvPr>
          <p:cNvSpPr/>
          <p:nvPr/>
        </p:nvSpPr>
        <p:spPr bwMode="auto">
          <a:xfrm>
            <a:off x="5375622" y="2227182"/>
            <a:ext cx="1737084" cy="1737084"/>
          </a:xfrm>
          <a:prstGeom prst="ellipse">
            <a:avLst/>
          </a:prstGeom>
          <a:solidFill>
            <a:schemeClr val="bg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dirty="0">
                <a:ln>
                  <a:noFill/>
                </a:ln>
                <a:gradFill>
                  <a:gsLst>
                    <a:gs pos="5310">
                      <a:srgbClr val="353535"/>
                    </a:gs>
                    <a:gs pos="26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5" name="Oval 4">
            <a:extLst>
              <a:ext uri="{FF2B5EF4-FFF2-40B4-BE49-F238E27FC236}">
                <a16:creationId xmlns:a16="http://schemas.microsoft.com/office/drawing/2014/main" id="{09D5099B-43A8-47C9-9246-50DF463C2F77}"/>
              </a:ext>
            </a:extLst>
          </p:cNvPr>
          <p:cNvSpPr/>
          <p:nvPr/>
        </p:nvSpPr>
        <p:spPr bwMode="auto">
          <a:xfrm>
            <a:off x="9023797" y="2227182"/>
            <a:ext cx="1737086" cy="1737084"/>
          </a:xfrm>
          <a:prstGeom prst="ellipse">
            <a:avLst/>
          </a:prstGeom>
          <a:solidFill>
            <a:schemeClr val="bg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dirty="0">
                <a:ln>
                  <a:noFill/>
                </a:ln>
                <a:gradFill>
                  <a:gsLst>
                    <a:gs pos="5310">
                      <a:srgbClr val="353535"/>
                    </a:gs>
                    <a:gs pos="26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a:t>
            </a:r>
          </a:p>
        </p:txBody>
      </p:sp>
      <p:sp>
        <p:nvSpPr>
          <p:cNvPr id="6" name="Title 1">
            <a:extLst>
              <a:ext uri="{FF2B5EF4-FFF2-40B4-BE49-F238E27FC236}">
                <a16:creationId xmlns:a16="http://schemas.microsoft.com/office/drawing/2014/main" id="{BF0F64BA-1486-4B2B-82DE-D5F26CAC4308}"/>
              </a:ext>
            </a:extLst>
          </p:cNvPr>
          <p:cNvSpPr txBox="1">
            <a:spLocks/>
          </p:cNvSpPr>
          <p:nvPr/>
        </p:nvSpPr>
        <p:spPr>
          <a:xfrm>
            <a:off x="327648" y="361536"/>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 going with Azure Stack</a:t>
            </a:r>
          </a:p>
        </p:txBody>
      </p:sp>
      <p:sp>
        <p:nvSpPr>
          <p:cNvPr id="7" name="Rectangle 6">
            <a:extLst>
              <a:ext uri="{FF2B5EF4-FFF2-40B4-BE49-F238E27FC236}">
                <a16:creationId xmlns:a16="http://schemas.microsoft.com/office/drawing/2014/main" id="{CD69C0E2-07E7-42F0-A88A-7290FD1F9B6D}"/>
              </a:ext>
            </a:extLst>
          </p:cNvPr>
          <p:cNvSpPr/>
          <p:nvPr/>
        </p:nvSpPr>
        <p:spPr>
          <a:xfrm>
            <a:off x="1050060" y="4352296"/>
            <a:ext cx="3091870"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3672" b="0" i="0" u="none" strike="noStrike" kern="1200" cap="none" spc="0" normalizeH="0" baseline="0" noProof="0" dirty="0">
                <a:ln>
                  <a:noFill/>
                </a:ln>
                <a:gradFill>
                  <a:gsLst>
                    <a:gs pos="0">
                      <a:srgbClr val="D83B01"/>
                    </a:gs>
                    <a:gs pos="100000">
                      <a:srgbClr val="D83B01"/>
                    </a:gs>
                  </a:gsLst>
                  <a:lin ang="5400000" scaled="1"/>
                </a:gradFill>
                <a:effectLst/>
                <a:uLnTx/>
                <a:uFillTx/>
                <a:latin typeface="Segoe UI Light"/>
                <a:ea typeface="+mn-ea"/>
                <a:cs typeface="Segoe UI Semilight" panose="020B0402040204020203" pitchFamily="34" charset="0"/>
              </a:rPr>
              <a:t>Develop</a:t>
            </a:r>
            <a:endParaRPr kumimoji="0" lang="en-US" sz="2040" b="0" i="0" u="none" strike="noStrike" kern="1200" cap="none" spc="0" normalizeH="0" baseline="0" noProof="0" dirty="0">
              <a:ln>
                <a:noFill/>
              </a:ln>
              <a:gradFill>
                <a:gsLst>
                  <a:gs pos="0">
                    <a:srgbClr val="D83B01"/>
                  </a:gs>
                  <a:gs pos="100000">
                    <a:srgbClr val="D83B0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applications in Azure</a:t>
            </a:r>
          </a:p>
        </p:txBody>
      </p:sp>
      <p:sp>
        <p:nvSpPr>
          <p:cNvPr id="8" name="Rectangle 7">
            <a:extLst>
              <a:ext uri="{FF2B5EF4-FFF2-40B4-BE49-F238E27FC236}">
                <a16:creationId xmlns:a16="http://schemas.microsoft.com/office/drawing/2014/main" id="{941D5DF2-A100-49F2-A153-89708234C707}"/>
              </a:ext>
            </a:extLst>
          </p:cNvPr>
          <p:cNvSpPr/>
          <p:nvPr/>
        </p:nvSpPr>
        <p:spPr>
          <a:xfrm>
            <a:off x="4725903" y="4352296"/>
            <a:ext cx="3036523"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3672" b="0" i="0" u="none" strike="noStrike" kern="1200" cap="none" spc="0" normalizeH="0" baseline="0" noProof="0" dirty="0">
                <a:ln>
                  <a:noFill/>
                </a:ln>
                <a:gradFill>
                  <a:gsLst>
                    <a:gs pos="0">
                      <a:srgbClr val="D83B01"/>
                    </a:gs>
                    <a:gs pos="100000">
                      <a:srgbClr val="D83B01"/>
                    </a:gs>
                  </a:gsLst>
                  <a:lin ang="5400000" scaled="1"/>
                </a:gradFill>
                <a:effectLst/>
                <a:uLnTx/>
                <a:uFillTx/>
                <a:latin typeface="Segoe UI Light"/>
                <a:ea typeface="+mn-ea"/>
                <a:cs typeface="Segoe UI Semilight" panose="020B0402040204020203" pitchFamily="34" charset="0"/>
              </a:rPr>
              <a:t>Validate</a:t>
            </a:r>
            <a:r>
              <a:rPr kumimoji="0" lang="en-US" sz="3672"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Light"/>
                <a:ea typeface="+mn-ea"/>
                <a:cs typeface="Segoe UI Semilight" panose="020B0402040204020203" pitchFamily="34" charset="0"/>
              </a:rPr>
              <a:t> </a:t>
            </a: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Download Azure Stack Development Kit</a:t>
            </a:r>
          </a:p>
        </p:txBody>
      </p:sp>
      <p:sp>
        <p:nvSpPr>
          <p:cNvPr id="9" name="Rectangle 8">
            <a:extLst>
              <a:ext uri="{FF2B5EF4-FFF2-40B4-BE49-F238E27FC236}">
                <a16:creationId xmlns:a16="http://schemas.microsoft.com/office/drawing/2014/main" id="{E04D76B4-888A-4570-8945-84996B7B50A6}"/>
              </a:ext>
            </a:extLst>
          </p:cNvPr>
          <p:cNvSpPr/>
          <p:nvPr/>
        </p:nvSpPr>
        <p:spPr>
          <a:xfrm>
            <a:off x="8253782" y="4352296"/>
            <a:ext cx="3356785"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3672" b="0" i="0" u="none" strike="noStrike" kern="1200" cap="none" spc="0" normalizeH="0" baseline="0" noProof="0" dirty="0">
                <a:ln>
                  <a:noFill/>
                </a:ln>
                <a:gradFill>
                  <a:gsLst>
                    <a:gs pos="0">
                      <a:srgbClr val="D83B01"/>
                    </a:gs>
                    <a:gs pos="100000">
                      <a:srgbClr val="D83B01"/>
                    </a:gs>
                  </a:gsLst>
                  <a:lin ang="5400000" scaled="1"/>
                </a:gradFill>
                <a:effectLst/>
                <a:uLnTx/>
                <a:uFillTx/>
                <a:latin typeface="Segoe UI Light"/>
                <a:ea typeface="+mn-ea"/>
                <a:cs typeface="Segoe UI Semilight" panose="020B0402040204020203" pitchFamily="34" charset="0"/>
              </a:rPr>
              <a:t>Deploy</a:t>
            </a: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Order Azure Stack integrated systems for production deployment</a:t>
            </a:r>
          </a:p>
        </p:txBody>
      </p:sp>
      <p:sp>
        <p:nvSpPr>
          <p:cNvPr id="11" name="TextBox 10">
            <a:extLst>
              <a:ext uri="{FF2B5EF4-FFF2-40B4-BE49-F238E27FC236}">
                <a16:creationId xmlns:a16="http://schemas.microsoft.com/office/drawing/2014/main" id="{EFF62668-AED1-468B-9071-AF07ACA0E873}"/>
              </a:ext>
            </a:extLst>
          </p:cNvPr>
          <p:cNvSpPr txBox="1"/>
          <p:nvPr/>
        </p:nvSpPr>
        <p:spPr>
          <a:xfrm>
            <a:off x="888330" y="6021112"/>
            <a:ext cx="11963400" cy="1092607"/>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Start your journey to be a certified Azure Stack operator today </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40067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197096" cy="6994525"/>
            <a:chOff x="0" y="0"/>
            <a:chExt cx="4197096" cy="6994525"/>
          </a:xfrm>
        </p:grpSpPr>
        <p:sp>
          <p:nvSpPr>
            <p:cNvPr id="13" name="Rectangle 12">
              <a:extLst/>
            </p:cNvPr>
            <p:cNvSpPr/>
            <p:nvPr/>
          </p:nvSpPr>
          <p:spPr bwMode="auto">
            <a:xfrm>
              <a:off x="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itle 1">
              <a:extLst/>
            </p:cNvPr>
            <p:cNvSpPr txBox="1">
              <a:spLocks/>
            </p:cNvSpPr>
            <p:nvPr/>
          </p:nvSpPr>
          <p:spPr>
            <a:xfrm>
              <a:off x="274638" y="824072"/>
              <a:ext cx="3922458" cy="2215991"/>
            </a:xfrm>
            <a:prstGeom prst="rect">
              <a:avLst/>
            </a:prstGeom>
          </p:spPr>
          <p:txBody>
            <a:bodyPr vert="horz" wrap="square" lIns="146304" tIns="91440" rIns="146304" bIns="91440" rtlCol="0" anchor="b"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Azure Stack Customer immersion</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5" name="Straight Connector 14"/>
            <p:cNvCxnSpPr/>
            <p:nvPr/>
          </p:nvCxnSpPr>
          <p:spPr>
            <a:xfrm>
              <a:off x="457200" y="3348837"/>
              <a:ext cx="7239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74638" y="3657611"/>
              <a:ext cx="3657601" cy="1754326"/>
            </a:xfrm>
            <a:prstGeom prst="rect">
              <a:avLst/>
            </a:prstGeom>
          </p:spPr>
          <p:txBody>
            <a:bodyPr wrap="square" lIns="182880" tIns="73152" rIns="182880" bIns="73152">
              <a:sp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Space is limited!</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Sign up in person at the Hyatt Regency—Immersion Zone</a:t>
              </a:r>
            </a:p>
          </p:txBody>
        </p:sp>
      </p:grpSp>
      <p:grpSp>
        <p:nvGrpSpPr>
          <p:cNvPr id="21" name="Group 20"/>
          <p:cNvGrpSpPr/>
          <p:nvPr/>
        </p:nvGrpSpPr>
        <p:grpSpPr>
          <a:xfrm>
            <a:off x="4471734" y="824072"/>
            <a:ext cx="7690104" cy="4818455"/>
            <a:chOff x="4471734" y="978820"/>
            <a:chExt cx="7690104" cy="4818455"/>
          </a:xfrm>
        </p:grpSpPr>
        <p:sp>
          <p:nvSpPr>
            <p:cNvPr id="18" name="Rectangle 17">
              <a:extLst/>
            </p:cNvPr>
            <p:cNvSpPr/>
            <p:nvPr/>
          </p:nvSpPr>
          <p:spPr>
            <a:xfrm>
              <a:off x="4471734" y="978820"/>
              <a:ext cx="7690104" cy="1754326"/>
            </a:xfrm>
            <a:prstGeom prst="rect">
              <a:avLst/>
            </a:prstGeom>
          </p:spPr>
          <p:txBody>
            <a:bodyPr wrap="square">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Are you interested in Azure Stack, but aren’t sure of how it will relate to you and your business? Are you looking for deeper education and a hands-on learning experience? Then join us in the Immersion Zone for the “Azure Stack Solutions” experience, where we will provide you the tools to define, develop and deliver a solution on the Azure Stack platform!</a:t>
              </a:r>
            </a:p>
          </p:txBody>
        </p:sp>
        <p:pic>
          <p:nvPicPr>
            <p:cNvPr id="19" name="Picture 18">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9026" y="3582155"/>
              <a:ext cx="3935212" cy="2215120"/>
            </a:xfrm>
            <a:prstGeom prst="rect">
              <a:avLst/>
            </a:prstGeom>
          </p:spPr>
        </p:pic>
        <p:sp>
          <p:nvSpPr>
            <p:cNvPr id="20" name="TextBox 19">
              <a:extLst/>
            </p:cNvPr>
            <p:cNvSpPr txBox="1"/>
            <p:nvPr/>
          </p:nvSpPr>
          <p:spPr>
            <a:xfrm>
              <a:off x="8504238" y="3595591"/>
              <a:ext cx="3475037" cy="2188249"/>
            </a:xfrm>
            <a:prstGeom prst="rect">
              <a:avLst/>
            </a:prstGeom>
            <a:noFill/>
          </p:spPr>
          <p:txBody>
            <a:bodyPr wrap="square" lIns="182854" tIns="146283" rIns="182854" bIns="146283" rtlCol="0">
              <a:spAutoFit/>
            </a:bodyPr>
            <a:lstStyle/>
            <a:p>
              <a:pPr marL="225425" marR="0" lvl="0" indent="-225425"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Small group session</a:t>
              </a:r>
            </a:p>
            <a:p>
              <a:pPr marL="225425" marR="0" lvl="0" indent="-225425"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Interactive experience</a:t>
              </a:r>
            </a:p>
            <a:p>
              <a:pPr marL="225425" marR="0" lvl="0" indent="-225425"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End-to-end view</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of Azure Stack</a:t>
              </a:r>
            </a:p>
            <a:p>
              <a:pPr marL="225425" marR="0" lvl="0" indent="-225425"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Offered Mon–Friday in the Immersion Zone</a:t>
              </a:r>
            </a:p>
          </p:txBody>
        </p:sp>
      </p:grpSp>
    </p:spTree>
    <p:extLst>
      <p:ext uri="{BB962C8B-B14F-4D97-AF65-F5344CB8AC3E}">
        <p14:creationId xmlns:p14="http://schemas.microsoft.com/office/powerpoint/2010/main" val="37919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1.59561E-6 0 L -0.03676 0 " pathEditMode="relative" rAng="0" ptsTypes="AA">
                                      <p:cBhvr>
                                        <p:cTn id="9" dur="500" spd="-100000" fill="hold"/>
                                        <p:tgtEl>
                                          <p:spTgt spid="4"/>
                                        </p:tgtEl>
                                        <p:attrNameLst>
                                          <p:attrName>ppt_x</p:attrName>
                                          <p:attrName>ppt_y</p:attrName>
                                        </p:attrNameLst>
                                      </p:cBhvr>
                                      <p:rCtr x="-1838" y="0"/>
                                    </p:animMotion>
                                  </p:childTnLst>
                                </p:cTn>
                              </p:par>
                              <p:par>
                                <p:cTn id="10" presetID="10" presetClass="entr" presetSubtype="0" fill="hold" nodeType="withEffect">
                                  <p:stCondLst>
                                    <p:cond delay="1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35" presetClass="path" presetSubtype="0" decel="100000" fill="hold" nodeType="withEffect">
                                  <p:stCondLst>
                                    <p:cond delay="150"/>
                                  </p:stCondLst>
                                  <p:childTnLst>
                                    <p:animMotion origin="layout" path="M -1.59561E-6 0 L -0.03676 0 " pathEditMode="relative" rAng="0" ptsTypes="AA">
                                      <p:cBhvr>
                                        <p:cTn id="14" dur="500" spd="-100000" fill="hold"/>
                                        <p:tgtEl>
                                          <p:spTgt spid="2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p:nvGrpSpPr>
        <p:grpSpPr>
          <a:xfrm>
            <a:off x="0" y="0"/>
            <a:ext cx="4197096" cy="6994525"/>
            <a:chOff x="0" y="0"/>
            <a:chExt cx="4197096" cy="6994525"/>
          </a:xfrm>
        </p:grpSpPr>
        <p:sp>
          <p:nvSpPr>
            <p:cNvPr id="13" name="Rectangle 12">
              <a:extLst/>
            </p:cNvPr>
            <p:cNvSpPr/>
            <p:nvPr/>
          </p:nvSpPr>
          <p:spPr bwMode="auto">
            <a:xfrm>
              <a:off x="0" y="0"/>
              <a:ext cx="41970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itle 1">
              <a:extLst/>
            </p:cNvPr>
            <p:cNvSpPr txBox="1">
              <a:spLocks/>
            </p:cNvSpPr>
            <p:nvPr/>
          </p:nvSpPr>
          <p:spPr>
            <a:xfrm>
              <a:off x="274638" y="824072"/>
              <a:ext cx="3922458" cy="2215991"/>
            </a:xfrm>
            <a:prstGeom prst="rect">
              <a:avLst/>
            </a:prstGeom>
          </p:spPr>
          <p:txBody>
            <a:bodyPr vert="horz" wrap="square" lIns="146304" tIns="91440" rIns="146304" bIns="91440" rtlCol="0" anchor="b"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Azure Stack Hands on experience</a:t>
              </a:r>
              <a:endParaRPr kumimoji="0" lang="en-US" sz="4896"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5" name="Straight Connector 14"/>
            <p:cNvCxnSpPr/>
            <p:nvPr/>
          </p:nvCxnSpPr>
          <p:spPr>
            <a:xfrm>
              <a:off x="457200" y="3348837"/>
              <a:ext cx="7239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74638" y="3657611"/>
              <a:ext cx="3657601" cy="2363724"/>
            </a:xfrm>
            <a:prstGeom prst="rect">
              <a:avLst/>
            </a:prstGeom>
          </p:spPr>
          <p:txBody>
            <a:bodyPr wrap="square" lIns="182880" tIns="73152" rIns="182880" bIns="73152">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Come to the expo area to get your coupon code and we will get you started! </a:t>
              </a:r>
            </a:p>
          </p:txBody>
        </p:sp>
      </p:grpSp>
      <p:grpSp>
        <p:nvGrpSpPr>
          <p:cNvPr id="21" name="Group 20"/>
          <p:cNvGrpSpPr/>
          <p:nvPr/>
        </p:nvGrpSpPr>
        <p:grpSpPr>
          <a:xfrm>
            <a:off x="4471734" y="669328"/>
            <a:ext cx="7690104" cy="5359018"/>
            <a:chOff x="4471734" y="978820"/>
            <a:chExt cx="7690104" cy="5359018"/>
          </a:xfrm>
        </p:grpSpPr>
        <p:sp>
          <p:nvSpPr>
            <p:cNvPr id="18" name="Rectangle 17">
              <a:extLst/>
            </p:cNvPr>
            <p:cNvSpPr/>
            <p:nvPr/>
          </p:nvSpPr>
          <p:spPr>
            <a:xfrm>
              <a:off x="4471734" y="978820"/>
              <a:ext cx="7690104" cy="1938992"/>
            </a:xfrm>
            <a:prstGeom prst="rect">
              <a:avLst/>
            </a:prstGeom>
          </p:spPr>
          <p:txBody>
            <a:bodyPr wrap="square">
              <a:spAutoFit/>
            </a:bodyPr>
            <a:lstStyle/>
            <a:p>
              <a:pPr marL="0" marR="0" lvl="0" indent="0" algn="just"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Ever wondered what it would be like to operate Azure Stack? Get started right now using only your laptop and an internet connection. This MOOC-style experience will take you through the basics of being an Azure Stack operator in a tutorial-like fashion. What’s better? You can do all of this from the comfort of your hotel room!</a:t>
              </a:r>
            </a:p>
          </p:txBody>
        </p:sp>
        <p:pic>
          <p:nvPicPr>
            <p:cNvPr id="19" name="Picture 18">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9026" y="3582155"/>
              <a:ext cx="3935212" cy="2215120"/>
            </a:xfrm>
            <a:prstGeom prst="rect">
              <a:avLst/>
            </a:prstGeom>
          </p:spPr>
        </p:pic>
        <p:sp>
          <p:nvSpPr>
            <p:cNvPr id="20" name="TextBox 19">
              <a:extLst/>
            </p:cNvPr>
            <p:cNvSpPr txBox="1"/>
            <p:nvPr/>
          </p:nvSpPr>
          <p:spPr>
            <a:xfrm>
              <a:off x="8504238" y="3595591"/>
              <a:ext cx="3475037" cy="2742247"/>
            </a:xfrm>
            <a:prstGeom prst="rect">
              <a:avLst/>
            </a:prstGeom>
            <a:noFill/>
          </p:spPr>
          <p:txBody>
            <a:bodyPr wrap="square" lIns="182854" tIns="146283" rIns="182854" bIns="146283" rtlCol="0">
              <a:spAutoFit/>
            </a:bodyPr>
            <a:lstStyle/>
            <a:p>
              <a:pPr marL="342834" marR="0" lvl="0" indent="-342834" algn="l" defTabSz="93259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Step into the shoes of a cloud operator</a:t>
              </a:r>
            </a:p>
            <a:p>
              <a:pPr marL="342834" marR="0" lvl="0" indent="-342834" algn="l" defTabSz="93259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 complete hands-on experience</a:t>
              </a:r>
            </a:p>
            <a:p>
              <a:pPr marL="342834" marR="0" lvl="0" indent="-342834" algn="l" defTabSz="93259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Step-by-step instruction guide</a:t>
              </a:r>
            </a:p>
            <a:p>
              <a:pPr marL="342834" marR="0" lvl="0" indent="-342834"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from anywhere, anytime this week</a:t>
              </a:r>
            </a:p>
          </p:txBody>
        </p:sp>
      </p:grpSp>
    </p:spTree>
    <p:extLst>
      <p:ext uri="{BB962C8B-B14F-4D97-AF65-F5344CB8AC3E}">
        <p14:creationId xmlns:p14="http://schemas.microsoft.com/office/powerpoint/2010/main" val="275108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1.59561E-6 0 L -0.03676 0 " pathEditMode="relative" rAng="0" ptsTypes="AA">
                                      <p:cBhvr>
                                        <p:cTn id="9" dur="500" spd="-100000" fill="hold"/>
                                        <p:tgtEl>
                                          <p:spTgt spid="4"/>
                                        </p:tgtEl>
                                        <p:attrNameLst>
                                          <p:attrName>ppt_x</p:attrName>
                                          <p:attrName>ppt_y</p:attrName>
                                        </p:attrNameLst>
                                      </p:cBhvr>
                                      <p:rCtr x="-1838" y="0"/>
                                    </p:animMotion>
                                  </p:childTnLst>
                                </p:cTn>
                              </p:par>
                              <p:par>
                                <p:cTn id="10" presetID="10" presetClass="entr" presetSubtype="0" fill="hold" nodeType="withEffect">
                                  <p:stCondLst>
                                    <p:cond delay="1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35" presetClass="path" presetSubtype="0" decel="100000" fill="hold" nodeType="withEffect">
                                  <p:stCondLst>
                                    <p:cond delay="150"/>
                                  </p:stCondLst>
                                  <p:childTnLst>
                                    <p:animMotion origin="layout" path="M -1.59561E-6 4.63005E-7 L -0.03676 4.63005E-7 " pathEditMode="relative" rAng="0" ptsTypes="AA">
                                      <p:cBhvr>
                                        <p:cTn id="14" dur="500" spd="-100000" fill="hold"/>
                                        <p:tgtEl>
                                          <p:spTgt spid="2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5966FD-3B64-40E2-AF8B-B0E625DF330C}"/>
              </a:ext>
            </a:extLst>
          </p:cNvPr>
          <p:cNvSpPr txBox="1"/>
          <p:nvPr/>
        </p:nvSpPr>
        <p:spPr>
          <a:xfrm>
            <a:off x="122237" y="296862"/>
            <a:ext cx="11430000" cy="288694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Have feedback on Azure Stack?</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Want to provide your feedback direct to the engineering team?</a:t>
            </a:r>
          </a:p>
        </p:txBody>
      </p:sp>
      <p:sp>
        <p:nvSpPr>
          <p:cNvPr id="9" name="TextBox 8">
            <a:extLst>
              <a:ext uri="{FF2B5EF4-FFF2-40B4-BE49-F238E27FC236}">
                <a16:creationId xmlns:a16="http://schemas.microsoft.com/office/drawing/2014/main" id="{59B869EE-506E-4CF5-9D4D-70835CCBA582}"/>
              </a:ext>
            </a:extLst>
          </p:cNvPr>
          <p:cNvSpPr txBox="1"/>
          <p:nvPr/>
        </p:nvSpPr>
        <p:spPr>
          <a:xfrm>
            <a:off x="127933" y="3725862"/>
            <a:ext cx="10744199"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Join the Azure Stack customer research panel : </a:t>
            </a:r>
            <a:r>
              <a:rPr kumimoji="0" lang="en-US" sz="4400" b="0" i="0" u="none" strike="noStrike" kern="1200" cap="none" spc="0" normalizeH="0" baseline="0" noProof="0" dirty="0">
                <a:ln>
                  <a:noFill/>
                </a:ln>
                <a:solidFill>
                  <a:srgbClr val="353535"/>
                </a:solidFill>
                <a:effectLst/>
                <a:uLnTx/>
                <a:uFillTx/>
                <a:latin typeface="Segoe UI Semilight"/>
                <a:ea typeface="+mn-ea"/>
                <a:cs typeface="+mn-cs"/>
                <a:hlinkClick r:id="rId3"/>
              </a:rPr>
              <a:t>https://aka.ms/azssession</a:t>
            </a:r>
            <a:endParaRPr kumimoji="0" lang="en-US" sz="3600" b="1"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1AFB-F973-4D97-912E-0F72495BA11F}"/>
              </a:ext>
            </a:extLst>
          </p:cNvPr>
          <p:cNvSpPr>
            <a:spLocks noGrp="1"/>
          </p:cNvSpPr>
          <p:nvPr>
            <p:ph type="title"/>
          </p:nvPr>
        </p:nvSpPr>
        <p:spPr>
          <a:xfrm>
            <a:off x="-87220" y="-11113"/>
            <a:ext cx="11889564" cy="917575"/>
          </a:xfrm>
        </p:spPr>
        <p:txBody>
          <a:bodyPr/>
          <a:lstStyle/>
          <a:p>
            <a:r>
              <a:rPr lang="en-US" dirty="0"/>
              <a:t>Related Content</a:t>
            </a:r>
          </a:p>
        </p:txBody>
      </p:sp>
      <p:graphicFrame>
        <p:nvGraphicFramePr>
          <p:cNvPr id="6" name="Table 5">
            <a:extLst>
              <a:ext uri="{FF2B5EF4-FFF2-40B4-BE49-F238E27FC236}">
                <a16:creationId xmlns:a16="http://schemas.microsoft.com/office/drawing/2014/main" id="{74C824F5-DFC3-4FB9-8C12-9142769A2F5E}"/>
              </a:ext>
            </a:extLst>
          </p:cNvPr>
          <p:cNvGraphicFramePr>
            <a:graphicFrameLocks noGrp="1"/>
          </p:cNvGraphicFramePr>
          <p:nvPr>
            <p:extLst/>
          </p:nvPr>
        </p:nvGraphicFramePr>
        <p:xfrm>
          <a:off x="1417637" y="830262"/>
          <a:ext cx="10896602" cy="5544672"/>
        </p:xfrm>
        <a:graphic>
          <a:graphicData uri="http://schemas.openxmlformats.org/drawingml/2006/table">
            <a:tbl>
              <a:tblPr>
                <a:tableStyleId>{125E5076-3810-47DD-B79F-674D7AD40C01}</a:tableStyleId>
              </a:tblPr>
              <a:tblGrid>
                <a:gridCol w="837619">
                  <a:extLst>
                    <a:ext uri="{9D8B030D-6E8A-4147-A177-3AD203B41FA5}">
                      <a16:colId xmlns:a16="http://schemas.microsoft.com/office/drawing/2014/main" val="1809903123"/>
                    </a:ext>
                  </a:extLst>
                </a:gridCol>
                <a:gridCol w="6345354">
                  <a:extLst>
                    <a:ext uri="{9D8B030D-6E8A-4147-A177-3AD203B41FA5}">
                      <a16:colId xmlns:a16="http://schemas.microsoft.com/office/drawing/2014/main" val="2145426881"/>
                    </a:ext>
                  </a:extLst>
                </a:gridCol>
                <a:gridCol w="1828800">
                  <a:extLst>
                    <a:ext uri="{9D8B030D-6E8A-4147-A177-3AD203B41FA5}">
                      <a16:colId xmlns:a16="http://schemas.microsoft.com/office/drawing/2014/main" val="2581956511"/>
                    </a:ext>
                  </a:extLst>
                </a:gridCol>
                <a:gridCol w="1047210">
                  <a:extLst>
                    <a:ext uri="{9D8B030D-6E8A-4147-A177-3AD203B41FA5}">
                      <a16:colId xmlns:a16="http://schemas.microsoft.com/office/drawing/2014/main" val="1105120551"/>
                    </a:ext>
                  </a:extLst>
                </a:gridCol>
                <a:gridCol w="837619">
                  <a:extLst>
                    <a:ext uri="{9D8B030D-6E8A-4147-A177-3AD203B41FA5}">
                      <a16:colId xmlns:a16="http://schemas.microsoft.com/office/drawing/2014/main" val="2775312449"/>
                    </a:ext>
                  </a:extLst>
                </a:gridCol>
              </a:tblGrid>
              <a:tr h="61100">
                <a:tc>
                  <a:txBody>
                    <a:bodyPr/>
                    <a:lstStyle/>
                    <a:p>
                      <a:pPr algn="l" fontAlgn="b"/>
                      <a:r>
                        <a:rPr lang="en-US" sz="1200" u="none" strike="noStrike">
                          <a:effectLst/>
                        </a:rPr>
                        <a:t>BRK3084</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hybrid apps and developer overview</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Bradley Bartz</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1915913132"/>
                  </a:ext>
                </a:extLst>
              </a:tr>
              <a:tr h="61100">
                <a:tc>
                  <a:txBody>
                    <a:bodyPr/>
                    <a:lstStyle/>
                    <a:p>
                      <a:pPr algn="l" fontAlgn="b"/>
                      <a:r>
                        <a:rPr lang="en-US" sz="1200" u="none" strike="noStrike">
                          <a:effectLst/>
                        </a:rPr>
                        <a:t>BRK2138</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Incorporating Microsoft Azure Stack in your Hybrid Cloud Strategy</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dirty="0">
                          <a:effectLst/>
                        </a:rPr>
                        <a:t>Natalia Mackevicius</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84792498"/>
                  </a:ext>
                </a:extLst>
              </a:tr>
              <a:tr h="153011">
                <a:tc>
                  <a:txBody>
                    <a:bodyPr/>
                    <a:lstStyle/>
                    <a:p>
                      <a:pPr algn="l" fontAlgn="b"/>
                      <a:r>
                        <a:rPr lang="en-US" sz="1200" u="none" strike="noStrike">
                          <a:effectLst/>
                        </a:rPr>
                        <a:t>BRK2108</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Digital transformation with Microsoft Azure and Azure Stack </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Jeffrey Snover</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Mark Russinovich</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Mark Russinovich</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4170031858"/>
                  </a:ext>
                </a:extLst>
              </a:tr>
              <a:tr h="153011">
                <a:tc>
                  <a:txBody>
                    <a:bodyPr/>
                    <a:lstStyle/>
                    <a:p>
                      <a:pPr algn="l" fontAlgn="b"/>
                      <a:r>
                        <a:rPr lang="en-US" sz="1200" u="none" strike="noStrike">
                          <a:effectLst/>
                        </a:rPr>
                        <a:t>BRK3127</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Operating principles of Microsoft Azure Stack</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Daniel Savage</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Charlie Satterfield</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Charlie Satterfield</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79138654"/>
                  </a:ext>
                </a:extLst>
              </a:tr>
              <a:tr h="61100">
                <a:tc>
                  <a:txBody>
                    <a:bodyPr/>
                    <a:lstStyle/>
                    <a:p>
                      <a:pPr algn="l" fontAlgn="b"/>
                      <a:r>
                        <a:rPr lang="en-US" sz="1200" u="none" strike="noStrike">
                          <a:effectLst/>
                        </a:rPr>
                        <a:t>BRK3088</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Development Kit and why it matters</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Charles Joy</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103576260"/>
                  </a:ext>
                </a:extLst>
              </a:tr>
              <a:tr h="151938">
                <a:tc>
                  <a:txBody>
                    <a:bodyPr/>
                    <a:lstStyle/>
                    <a:p>
                      <a:pPr algn="l" fontAlgn="b"/>
                      <a:r>
                        <a:rPr lang="en-US" sz="1200" u="none" strike="noStrike">
                          <a:effectLst/>
                        </a:rPr>
                        <a:t>BRK3150</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Understanding Microsoft Azure Stack through the lens of customer use cases</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Bradley Bartz</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Filippo Seracini</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Filippo Seracini</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08654014"/>
                  </a:ext>
                </a:extLst>
              </a:tr>
              <a:tr h="61100">
                <a:tc>
                  <a:txBody>
                    <a:bodyPr/>
                    <a:lstStyle/>
                    <a:p>
                      <a:pPr algn="l" fontAlgn="b"/>
                      <a:r>
                        <a:rPr lang="en-US" sz="1200" u="none" strike="noStrike">
                          <a:effectLst/>
                        </a:rPr>
                        <a:t>BRK2094</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delivery and operations overview</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Vijay Tewari</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880382212"/>
                  </a:ext>
                </a:extLst>
              </a:tr>
              <a:tr h="90934">
                <a:tc>
                  <a:txBody>
                    <a:bodyPr/>
                    <a:lstStyle/>
                    <a:p>
                      <a:pPr algn="l" fontAlgn="b"/>
                      <a:r>
                        <a:rPr lang="en-US" sz="1200" u="none" strike="noStrike">
                          <a:effectLst/>
                        </a:rPr>
                        <a:t>BRK2093</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business and support model</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Alfredo Pizzirani</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0371685"/>
                  </a:ext>
                </a:extLst>
              </a:tr>
              <a:tr h="107056">
                <a:tc>
                  <a:txBody>
                    <a:bodyPr/>
                    <a:lstStyle/>
                    <a:p>
                      <a:pPr algn="l" fontAlgn="b"/>
                      <a:r>
                        <a:rPr lang="en-US" sz="1200" u="none" strike="noStrike">
                          <a:effectLst/>
                        </a:rPr>
                        <a:t>BRK2091</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Azure App Service on Microsoft Azure Stack, developer Ninjitsu: Above and below the clouds!</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Andrew Westgarth</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5399772"/>
                  </a:ext>
                </a:extLst>
              </a:tr>
              <a:tr h="61100">
                <a:tc>
                  <a:txBody>
                    <a:bodyPr/>
                    <a:lstStyle/>
                    <a:p>
                      <a:pPr algn="l" fontAlgn="b"/>
                      <a:r>
                        <a:rPr lang="en-US" sz="1200" u="none" strike="noStrike">
                          <a:effectLst/>
                        </a:rPr>
                        <a:t>BRK2106</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Deploying, managing, and supporting Azure App Service on Microsoft Azure Stack</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Andrew Westgarth</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8470717"/>
                  </a:ext>
                </a:extLst>
              </a:tr>
              <a:tr h="107056">
                <a:tc>
                  <a:txBody>
                    <a:bodyPr/>
                    <a:lstStyle/>
                    <a:p>
                      <a:pPr algn="l" fontAlgn="b"/>
                      <a:r>
                        <a:rPr lang="en-US" sz="1200" u="none" strike="noStrike">
                          <a:effectLst/>
                        </a:rPr>
                        <a:t>BRK3089</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security and compliance</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Filippo Seracini</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Jeffrey Snover</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Jeffrey Snover</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2054090"/>
                  </a:ext>
                </a:extLst>
              </a:tr>
              <a:tr h="61100">
                <a:tc>
                  <a:txBody>
                    <a:bodyPr/>
                    <a:lstStyle/>
                    <a:p>
                      <a:pPr algn="l" fontAlgn="b"/>
                      <a:r>
                        <a:rPr lang="en-US" sz="1200" u="none" strike="noStrike">
                          <a:effectLst/>
                        </a:rPr>
                        <a:t>BRK4010</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business continuity and disaster recovery</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Hector  Linares</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2551616615"/>
                  </a:ext>
                </a:extLst>
              </a:tr>
              <a:tr h="107056">
                <a:tc>
                  <a:txBody>
                    <a:bodyPr/>
                    <a:lstStyle/>
                    <a:p>
                      <a:pPr algn="l" fontAlgn="b"/>
                      <a:r>
                        <a:rPr lang="en-US" sz="1200" u="none" strike="noStrike">
                          <a:effectLst/>
                        </a:rPr>
                        <a:t>BRK4015</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DevOps on Microsoft Azure Stack</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Matthew McGlynn</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Anjay Ajodha</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Anjay Ajodha</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055028294"/>
                  </a:ext>
                </a:extLst>
              </a:tr>
              <a:tr h="107056">
                <a:tc>
                  <a:txBody>
                    <a:bodyPr/>
                    <a:lstStyle/>
                    <a:p>
                      <a:pPr algn="l" fontAlgn="b"/>
                      <a:r>
                        <a:rPr lang="en-US" sz="1200" u="none" strike="noStrike">
                          <a:effectLst/>
                        </a:rPr>
                        <a:t>BRK3115</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IaaS on Microsoft Azure Stack</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David  Armour</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Scott Napolitan</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dirty="0">
                          <a:effectLst/>
                        </a:rPr>
                        <a:t>Scott Napolitan</a:t>
                      </a:r>
                      <a:endParaRPr lang="en-US" sz="1100" b="0" i="0" u="none" strike="noStrike" dirty="0">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2550696190"/>
                  </a:ext>
                </a:extLst>
              </a:tr>
              <a:tr h="61100">
                <a:tc>
                  <a:txBody>
                    <a:bodyPr/>
                    <a:lstStyle/>
                    <a:p>
                      <a:pPr algn="l" fontAlgn="b"/>
                      <a:r>
                        <a:rPr lang="en-US" sz="1200" u="none" strike="noStrike">
                          <a:effectLst/>
                        </a:rPr>
                        <a:t>BRK3099</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Developing hybrid apps on Microsoft Azure Stack</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Ricardo Mendes</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3547165"/>
                  </a:ext>
                </a:extLst>
              </a:tr>
              <a:tr h="61100">
                <a:tc>
                  <a:txBody>
                    <a:bodyPr/>
                    <a:lstStyle/>
                    <a:p>
                      <a:pPr algn="l" fontAlgn="b"/>
                      <a:r>
                        <a:rPr lang="en-US" sz="1200" u="none" strike="noStrike" dirty="0">
                          <a:effectLst/>
                        </a:rPr>
                        <a:t>BRK3149</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dirty="0">
                          <a:effectLst/>
                        </a:rPr>
                        <a:t>Understanding Azure Stack architecture and how to capacity plan solution purchases</a:t>
                      </a:r>
                      <a:endParaRPr lang="en-US" sz="1200" b="0" i="0" u="none" strike="noStrike" dirty="0">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Spencer Shepler</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6767109"/>
                  </a:ext>
                </a:extLst>
              </a:tr>
              <a:tr h="107056">
                <a:tc>
                  <a:txBody>
                    <a:bodyPr/>
                    <a:lstStyle/>
                    <a:p>
                      <a:pPr algn="l" fontAlgn="b"/>
                      <a:r>
                        <a:rPr lang="en-US" sz="1200" u="none" strike="noStrike" dirty="0">
                          <a:effectLst/>
                        </a:rPr>
                        <a:t>BRK3122</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dirty="0">
                          <a:effectLst/>
                        </a:rPr>
                        <a:t>Making it real: How Azure </a:t>
                      </a:r>
                      <a:r>
                        <a:rPr lang="en-US" sz="1200" u="none" strike="noStrike" kern="1200" dirty="0">
                          <a:solidFill>
                            <a:schemeClr val="lt1"/>
                          </a:solidFill>
                          <a:effectLst/>
                          <a:latin typeface="+mn-lt"/>
                          <a:ea typeface="+mn-ea"/>
                          <a:cs typeface="+mn-cs"/>
                        </a:rPr>
                        <a:t>Stack</a:t>
                      </a:r>
                      <a:r>
                        <a:rPr lang="en-US" sz="1200" u="none" strike="noStrike" dirty="0">
                          <a:effectLst/>
                        </a:rPr>
                        <a:t> was implemented in production at a large </a:t>
                      </a:r>
                      <a:r>
                        <a:rPr lang="en-US" sz="1200" u="none" strike="noStrike" dirty="0" err="1">
                          <a:effectLst/>
                        </a:rPr>
                        <a:t>hoster</a:t>
                      </a:r>
                      <a:r>
                        <a:rPr lang="en-US" sz="1200" u="none" strike="noStrike" dirty="0">
                          <a:effectLst/>
                        </a:rPr>
                        <a:t> in the Nordics</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Anders Ravnholt</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Joni Leskinen</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Joni Leskinen</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2015420771"/>
                  </a:ext>
                </a:extLst>
              </a:tr>
              <a:tr h="61100">
                <a:tc>
                  <a:txBody>
                    <a:bodyPr/>
                    <a:lstStyle/>
                    <a:p>
                      <a:pPr algn="l" fontAlgn="b"/>
                      <a:r>
                        <a:rPr lang="en-US" sz="1200" u="none" strike="noStrike" kern="1200" dirty="0">
                          <a:solidFill>
                            <a:schemeClr val="lt1"/>
                          </a:solidFill>
                          <a:effectLst/>
                          <a:latin typeface="+mn-lt"/>
                          <a:ea typeface="+mn-ea"/>
                          <a:cs typeface="+mn-cs"/>
                        </a:rPr>
                        <a:t>BRK3116</a:t>
                      </a:r>
                    </a:p>
                  </a:txBody>
                  <a:tcPr marL="2611" marR="2611" marT="2611" marB="12533" anchor="b"/>
                </a:tc>
                <a:tc>
                  <a:txBody>
                    <a:bodyPr/>
                    <a:lstStyle/>
                    <a:p>
                      <a:pPr algn="l" fontAlgn="b"/>
                      <a:r>
                        <a:rPr lang="en-US" sz="1200" u="none" strike="noStrike" kern="1200" dirty="0">
                          <a:solidFill>
                            <a:schemeClr val="lt1"/>
                          </a:solidFill>
                          <a:effectLst/>
                          <a:latin typeface="+mn-lt"/>
                          <a:ea typeface="+mn-ea"/>
                          <a:cs typeface="+mn-cs"/>
                        </a:rPr>
                        <a:t>Integrating Azure Stack into your Datacenter</a:t>
                      </a:r>
                    </a:p>
                  </a:txBody>
                  <a:tcPr marL="2611" marR="2611" marT="2611" marB="12533" anchor="b"/>
                </a:tc>
                <a:tc gridSpan="3">
                  <a:txBody>
                    <a:bodyPr/>
                    <a:lstStyle/>
                    <a:p>
                      <a:pPr algn="l" fontAlgn="b"/>
                      <a:r>
                        <a:rPr lang="en-US" sz="1200" u="none" strike="noStrike" kern="1200" dirty="0">
                          <a:solidFill>
                            <a:schemeClr val="lt1"/>
                          </a:solidFill>
                          <a:effectLst/>
                          <a:latin typeface="+mn-lt"/>
                          <a:ea typeface="+mn-ea"/>
                          <a:cs typeface="+mn-cs"/>
                        </a:rPr>
                        <a:t>Thomas Roettinger</a:t>
                      </a: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741502"/>
                  </a:ext>
                </a:extLst>
              </a:tr>
              <a:tr h="61100">
                <a:tc>
                  <a:txBody>
                    <a:bodyPr/>
                    <a:lstStyle/>
                    <a:p>
                      <a:pPr algn="l" fontAlgn="b"/>
                      <a:r>
                        <a:rPr lang="en-US" sz="1200" u="none" strike="noStrike">
                          <a:effectLst/>
                        </a:rPr>
                        <a:t>BRK3114</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How to expand your Azure Stack marketplace with production ready solutions</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Marc van Eijk</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1606625739"/>
                  </a:ext>
                </a:extLst>
              </a:tr>
              <a:tr h="61100">
                <a:tc>
                  <a:txBody>
                    <a:bodyPr/>
                    <a:lstStyle/>
                    <a:p>
                      <a:pPr algn="l" fontAlgn="b"/>
                      <a:r>
                        <a:rPr lang="en-US" sz="1200" u="none" strike="noStrike" dirty="0">
                          <a:effectLst/>
                        </a:rPr>
                        <a:t>BRK3090</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usage and billing</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a:effectLst/>
                        </a:rPr>
                        <a:t>Alfredo Pizzirani</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9495029"/>
                  </a:ext>
                </a:extLst>
              </a:tr>
              <a:tr h="61100">
                <a:tc>
                  <a:txBody>
                    <a:bodyPr/>
                    <a:lstStyle/>
                    <a:p>
                      <a:pPr algn="l" fontAlgn="b"/>
                      <a:r>
                        <a:rPr lang="en-US" sz="1200" u="none" strike="noStrike">
                          <a:effectLst/>
                        </a:rPr>
                        <a:t>BRK4011</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identity, multi-tenancy, and role-based access control</a:t>
                      </a:r>
                      <a:endParaRPr lang="en-US" sz="1200" b="0" i="0" u="none" strike="noStrike">
                        <a:solidFill>
                          <a:srgbClr val="000000"/>
                        </a:solidFill>
                        <a:effectLst/>
                        <a:latin typeface="Calibri" panose="020F0502020204030204" pitchFamily="34" charset="0"/>
                      </a:endParaRPr>
                    </a:p>
                  </a:txBody>
                  <a:tcPr marL="2611" marR="2611" marT="2611" marB="12533" anchor="b"/>
                </a:tc>
                <a:tc gridSpan="3">
                  <a:txBody>
                    <a:bodyPr/>
                    <a:lstStyle/>
                    <a:p>
                      <a:pPr algn="l" fontAlgn="b"/>
                      <a:r>
                        <a:rPr lang="en-US" sz="1200" u="none" strike="noStrike" dirty="0">
                          <a:effectLst/>
                        </a:rPr>
                        <a:t>Shriram Natarajan</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9671739"/>
                  </a:ext>
                </a:extLst>
              </a:tr>
              <a:tr h="107056">
                <a:tc>
                  <a:txBody>
                    <a:bodyPr/>
                    <a:lstStyle/>
                    <a:p>
                      <a:pPr algn="l" fontAlgn="b"/>
                      <a:r>
                        <a:rPr lang="en-US" sz="1200" u="none" strike="noStrike">
                          <a:effectLst/>
                        </a:rPr>
                        <a:t>BRK2095</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the journey and its findings</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Christer Olsson</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a:effectLst/>
                        </a:rPr>
                        <a:t>Alexander Ortha</a:t>
                      </a:r>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Alexander Ortha</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4021546316"/>
                  </a:ext>
                </a:extLst>
              </a:tr>
              <a:tr h="107056">
                <a:tc>
                  <a:txBody>
                    <a:bodyPr/>
                    <a:lstStyle/>
                    <a:p>
                      <a:pPr algn="l" fontAlgn="b"/>
                      <a:r>
                        <a:rPr lang="en-US" sz="1200" u="none" strike="noStrike">
                          <a:effectLst/>
                        </a:rPr>
                        <a:t>BRK2143</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Lessons learned from the Azure Stack Early Adoption Initiative</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Joel Yoker</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Pat Telford</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a:effectLst/>
                        </a:rPr>
                        <a:t>Pat Telford</a:t>
                      </a:r>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886413615"/>
                  </a:ext>
                </a:extLst>
              </a:tr>
              <a:tr h="61100">
                <a:tc>
                  <a:txBody>
                    <a:bodyPr/>
                    <a:lstStyle/>
                    <a:p>
                      <a:pPr algn="l" fontAlgn="b"/>
                      <a:r>
                        <a:rPr lang="en-US" sz="1200" u="none" strike="noStrike" kern="1200" dirty="0">
                          <a:solidFill>
                            <a:schemeClr val="lt1"/>
                          </a:solidFill>
                          <a:effectLst/>
                          <a:latin typeface="+mn-lt"/>
                          <a:ea typeface="+mn-ea"/>
                          <a:cs typeface="+mn-cs"/>
                        </a:rPr>
                        <a:t>THR3007</a:t>
                      </a:r>
                    </a:p>
                  </a:txBody>
                  <a:tcPr marL="2611" marR="2611" marT="2611" marB="12533" anchor="b"/>
                </a:tc>
                <a:tc>
                  <a:txBody>
                    <a:bodyPr/>
                    <a:lstStyle/>
                    <a:p>
                      <a:pPr algn="l" fontAlgn="b"/>
                      <a:r>
                        <a:rPr lang="en-US" sz="1200" u="none" strike="noStrike" kern="1200" dirty="0">
                          <a:solidFill>
                            <a:schemeClr val="lt1"/>
                          </a:solidFill>
                          <a:effectLst/>
                          <a:latin typeface="+mn-lt"/>
                          <a:ea typeface="+mn-ea"/>
                          <a:cs typeface="+mn-cs"/>
                        </a:rPr>
                        <a:t>Updating and servicing Microsoft Azure Stack</a:t>
                      </a:r>
                    </a:p>
                  </a:txBody>
                  <a:tcPr marL="2611" marR="2611" marT="2611" marB="12533" anchor="b"/>
                </a:tc>
                <a:tc gridSpan="3">
                  <a:txBody>
                    <a:bodyPr/>
                    <a:lstStyle/>
                    <a:p>
                      <a:pPr algn="l" fontAlgn="b"/>
                      <a:r>
                        <a:rPr lang="en-US" sz="1200" u="none" strike="noStrike" kern="1200" dirty="0">
                          <a:solidFill>
                            <a:schemeClr val="lt1"/>
                          </a:solidFill>
                          <a:effectLst/>
                          <a:latin typeface="+mn-lt"/>
                          <a:ea typeface="+mn-ea"/>
                          <a:cs typeface="+mn-cs"/>
                        </a:rPr>
                        <a:t>Justin Incarnato</a:t>
                      </a:r>
                    </a:p>
                  </a:txBody>
                  <a:tcPr marL="2611" marR="2611" marT="2611" marB="12533"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5968589"/>
                  </a:ext>
                </a:extLst>
              </a:tr>
              <a:tr h="61100">
                <a:tc>
                  <a:txBody>
                    <a:bodyPr/>
                    <a:lstStyle/>
                    <a:p>
                      <a:pPr algn="l" fontAlgn="b"/>
                      <a:r>
                        <a:rPr lang="en-US" sz="1200" u="none" strike="noStrike" dirty="0">
                          <a:effectLst/>
                        </a:rPr>
                        <a:t>THR3006</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dirty="0">
                          <a:effectLst/>
                        </a:rPr>
                        <a:t>Recovering Azure Stack infrastructure from a catastrophic data loss</a:t>
                      </a:r>
                      <a:endParaRPr lang="en-US" sz="1200" b="0" i="0" u="none" strike="noStrike" dirty="0">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Hector  Linares</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2588357497"/>
                  </a:ext>
                </a:extLst>
              </a:tr>
              <a:tr h="61100">
                <a:tc>
                  <a:txBody>
                    <a:bodyPr/>
                    <a:lstStyle/>
                    <a:p>
                      <a:pPr algn="l" fontAlgn="b"/>
                      <a:r>
                        <a:rPr lang="en-US" sz="1200" u="none" strike="noStrike">
                          <a:effectLst/>
                        </a:rPr>
                        <a:t>THR2017</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Microsoft Azure Stack role guide and certifications</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Cheng Wei</a:t>
                      </a:r>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1327777102"/>
                  </a:ext>
                </a:extLst>
              </a:tr>
              <a:tr h="61100">
                <a:tc>
                  <a:txBody>
                    <a:bodyPr/>
                    <a:lstStyle/>
                    <a:p>
                      <a:pPr algn="l" fontAlgn="b"/>
                      <a:r>
                        <a:rPr lang="en-US" sz="1200" u="none" strike="noStrike">
                          <a:effectLst/>
                        </a:rPr>
                        <a:t>PRE25</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Drive successful Azure Stack deployments</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gridSpan="2">
                  <a:txBody>
                    <a:bodyPr/>
                    <a:lstStyle/>
                    <a:p>
                      <a:pPr algn="l" fontAlgn="b"/>
                      <a:endParaRPr lang="en-US" sz="1200" b="0" i="0" u="none" strike="noStrike">
                        <a:solidFill>
                          <a:srgbClr val="000000"/>
                        </a:solidFill>
                        <a:effectLst/>
                        <a:latin typeface="Calibri" panose="020F0502020204030204" pitchFamily="34" charset="0"/>
                      </a:endParaRPr>
                    </a:p>
                  </a:txBody>
                  <a:tcPr marL="2611" marR="2611" marT="2611" marB="12533"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1226220171"/>
                  </a:ext>
                </a:extLst>
              </a:tr>
              <a:tr h="107056">
                <a:tc>
                  <a:txBody>
                    <a:bodyPr/>
                    <a:lstStyle/>
                    <a:p>
                      <a:pPr algn="l" fontAlgn="b"/>
                      <a:r>
                        <a:rPr lang="en-US" sz="1200" u="none" strike="noStrike">
                          <a:effectLst/>
                        </a:rPr>
                        <a:t>THR1008</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a:effectLst/>
                        </a:rPr>
                        <a:t>Truly consistent hybrid cloud with Microsoft Azure</a:t>
                      </a:r>
                      <a:endParaRPr lang="en-US" sz="1200" b="0" i="0" u="none" strike="noStrike">
                        <a:solidFill>
                          <a:srgbClr val="000000"/>
                        </a:solidFill>
                        <a:effectLst/>
                        <a:latin typeface="Calibri" panose="020F0502020204030204" pitchFamily="34" charset="0"/>
                      </a:endParaRPr>
                    </a:p>
                  </a:txBody>
                  <a:tcPr marL="2611" marR="2611" marT="2611" marB="12533" anchor="b"/>
                </a:tc>
                <a:tc>
                  <a:txBody>
                    <a:bodyPr/>
                    <a:lstStyle/>
                    <a:p>
                      <a:pPr algn="l" fontAlgn="b"/>
                      <a:r>
                        <a:rPr lang="en-US" sz="1200" u="none" strike="noStrike" dirty="0">
                          <a:effectLst/>
                        </a:rPr>
                        <a:t>Ananthanarayan Sundaram</a:t>
                      </a:r>
                      <a:endParaRPr lang="en-US" sz="1200" b="0" i="0" u="none" strike="noStrike" dirty="0">
                        <a:solidFill>
                          <a:srgbClr val="000000"/>
                        </a:solidFill>
                        <a:effectLst/>
                        <a:latin typeface="Calibri" panose="020F0502020204030204" pitchFamily="34" charset="0"/>
                      </a:endParaRPr>
                    </a:p>
                  </a:txBody>
                  <a:tcPr marL="2611" marR="2611" marT="2611" marB="12533" anchor="b"/>
                </a:tc>
                <a:tc gridSpan="2">
                  <a:txBody>
                    <a:bodyPr/>
                    <a:lstStyle/>
                    <a:p>
                      <a:pPr algn="l" fontAlgn="b"/>
                      <a:r>
                        <a:rPr lang="en-US" sz="1200" u="none" strike="noStrike" dirty="0">
                          <a:effectLst/>
                        </a:rPr>
                        <a:t>Vanessa Alvarez</a:t>
                      </a:r>
                      <a:endParaRPr lang="en-US" sz="1200" b="0" i="0" u="none" strike="noStrike" dirty="0">
                        <a:solidFill>
                          <a:srgbClr val="000000"/>
                        </a:solidFill>
                        <a:effectLst/>
                        <a:latin typeface="Calibri" panose="020F0502020204030204" pitchFamily="34" charset="0"/>
                      </a:endParaRPr>
                    </a:p>
                  </a:txBody>
                  <a:tcPr marL="2611" marR="2611" marT="2611" marB="12533" anchor="b"/>
                </a:tc>
                <a:tc hMerge="1">
                  <a:txBody>
                    <a:bodyPr/>
                    <a:lstStyle/>
                    <a:p>
                      <a:pPr algn="l" fontAlgn="b"/>
                      <a:r>
                        <a:rPr lang="en-US" sz="1100" u="none" strike="noStrike" dirty="0">
                          <a:effectLst/>
                        </a:rPr>
                        <a:t>Vanessa Alvarez</a:t>
                      </a:r>
                      <a:endParaRPr lang="en-US" sz="1100" b="0" i="0" u="none" strike="noStrike" dirty="0">
                        <a:solidFill>
                          <a:srgbClr val="000000"/>
                        </a:solidFill>
                        <a:effectLst/>
                        <a:latin typeface="Calibri" panose="020F0502020204030204" pitchFamily="34" charset="0"/>
                      </a:endParaRPr>
                    </a:p>
                  </a:txBody>
                  <a:tcPr marL="2611" marR="2611" marT="2611" marB="12533" anchor="b"/>
                </a:tc>
                <a:extLst>
                  <a:ext uri="{0D108BD9-81ED-4DB2-BD59-A6C34878D82A}">
                    <a16:rowId xmlns:a16="http://schemas.microsoft.com/office/drawing/2014/main" val="3113068177"/>
                  </a:ext>
                </a:extLst>
              </a:tr>
            </a:tbl>
          </a:graphicData>
        </a:graphic>
      </p:graphicFrame>
      <p:grpSp>
        <p:nvGrpSpPr>
          <p:cNvPr id="9" name="Group 8">
            <a:extLst>
              <a:ext uri="{FF2B5EF4-FFF2-40B4-BE49-F238E27FC236}">
                <a16:creationId xmlns:a16="http://schemas.microsoft.com/office/drawing/2014/main" id="{224CBA39-CF31-4950-9EF8-D0623E4274BD}"/>
              </a:ext>
            </a:extLst>
          </p:cNvPr>
          <p:cNvGrpSpPr/>
          <p:nvPr/>
        </p:nvGrpSpPr>
        <p:grpSpPr>
          <a:xfrm>
            <a:off x="-87220" y="830262"/>
            <a:ext cx="1471237" cy="626507"/>
            <a:chOff x="-182564" y="1205790"/>
            <a:chExt cx="1471237" cy="626507"/>
          </a:xfrm>
        </p:grpSpPr>
        <p:sp>
          <p:nvSpPr>
            <p:cNvPr id="7" name="Arrow: Right 6">
              <a:extLst>
                <a:ext uri="{FF2B5EF4-FFF2-40B4-BE49-F238E27FC236}">
                  <a16:creationId xmlns:a16="http://schemas.microsoft.com/office/drawing/2014/main" id="{A17BFA2D-4890-4704-8A75-4ADA7530BD4E}"/>
                </a:ext>
              </a:extLst>
            </p:cNvPr>
            <p:cNvSpPr/>
            <p:nvPr/>
          </p:nvSpPr>
          <p:spPr bwMode="auto">
            <a:xfrm>
              <a:off x="579437" y="1527497"/>
              <a:ext cx="685800" cy="3048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1BB1062B-B0D3-4FC5-981B-9C2466FAE8C4}"/>
                </a:ext>
              </a:extLst>
            </p:cNvPr>
            <p:cNvSpPr txBox="1"/>
            <p:nvPr/>
          </p:nvSpPr>
          <p:spPr>
            <a:xfrm>
              <a:off x="-182564" y="1205790"/>
              <a:ext cx="147123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are here</a:t>
              </a:r>
            </a:p>
          </p:txBody>
        </p:sp>
      </p:grpSp>
    </p:spTree>
    <p:extLst>
      <p:ext uri="{BB962C8B-B14F-4D97-AF65-F5344CB8AC3E}">
        <p14:creationId xmlns:p14="http://schemas.microsoft.com/office/powerpoint/2010/main" val="40580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5760073" y="4074692"/>
            <a:ext cx="6934200" cy="1486561"/>
          </a:xfrm>
          <a:prstGeom prst="rect">
            <a:avLst/>
          </a:prstGeom>
        </p:spPr>
        <p:txBody>
          <a:bodyPr lIns="182880" tIns="146304" rIns="182880" bIns="146304"/>
          <a:lstStyle/>
          <a:p>
            <a:pPr marL="0" indent="0">
              <a:buClr>
                <a:schemeClr val="tx1"/>
              </a:buClr>
              <a:buNone/>
              <a:defRPr/>
            </a:pPr>
            <a:r>
              <a:rPr lang="en-US" sz="3000" dirty="0">
                <a:gradFill>
                  <a:gsLst>
                    <a:gs pos="99115">
                      <a:schemeClr val="tx1"/>
                    </a:gs>
                    <a:gs pos="59000">
                      <a:schemeClr val="tx1"/>
                    </a:gs>
                  </a:gsLst>
                  <a:lin ang="5400000" scaled="0"/>
                </a:gradFill>
                <a:latin typeface="+mn-lt"/>
              </a:rPr>
              <a:t>Phone:</a:t>
            </a:r>
            <a:r>
              <a:rPr lang="en-US" sz="3000" dirty="0">
                <a:gradFill>
                  <a:gsLst>
                    <a:gs pos="99115">
                      <a:schemeClr val="tx2"/>
                    </a:gs>
                    <a:gs pos="59000">
                      <a:schemeClr val="tx2"/>
                    </a:gs>
                  </a:gsLst>
                  <a:lin ang="5400000" scaled="0"/>
                </a:gradFill>
                <a:latin typeface="+mn-lt"/>
              </a:rPr>
              <a:t> </a:t>
            </a:r>
            <a:r>
              <a:rPr lang="en-US" sz="3000" dirty="0">
                <a:gradFill>
                  <a:gsLst>
                    <a:gs pos="99115">
                      <a:schemeClr val="tx1"/>
                    </a:gs>
                    <a:gs pos="59000">
                      <a:schemeClr val="tx1"/>
                    </a:gs>
                  </a:gsLst>
                  <a:lin ang="5400000" scaled="0"/>
                </a:gradFill>
                <a:latin typeface="+mn-lt"/>
              </a:rPr>
              <a:t>download and use the </a:t>
            </a:r>
            <a:br>
              <a:rPr lang="en-US" sz="3000" dirty="0">
                <a:gradFill>
                  <a:gsLst>
                    <a:gs pos="99115">
                      <a:schemeClr val="tx1"/>
                    </a:gs>
                    <a:gs pos="59000">
                      <a:schemeClr val="tx1"/>
                    </a:gs>
                  </a:gsLst>
                  <a:lin ang="5400000" scaled="0"/>
                </a:gradFill>
                <a:latin typeface="+mn-lt"/>
              </a:rPr>
            </a:br>
            <a:r>
              <a:rPr lang="en-US" sz="3000" dirty="0">
                <a:gradFill>
                  <a:gsLst>
                    <a:gs pos="99115">
                      <a:schemeClr val="tx1"/>
                    </a:gs>
                    <a:gs pos="59000">
                      <a:schemeClr val="tx1"/>
                    </a:gs>
                  </a:gsLst>
                  <a:lin ang="5400000" scaled="0"/>
                </a:gradFill>
                <a:latin typeface="+mn-lt"/>
              </a:rPr>
              <a:t>Microsoft Ignite mobile app </a:t>
            </a:r>
            <a:r>
              <a:rPr lang="en-US" sz="2600" dirty="0">
                <a:gradFill>
                  <a:gsLst>
                    <a:gs pos="99115">
                      <a:schemeClr val="tx1"/>
                    </a:gs>
                    <a:gs pos="59000">
                      <a:schemeClr val="tx1"/>
                    </a:gs>
                  </a:gsLst>
                  <a:lin ang="5400000" scaled="0"/>
                </a:gradFill>
                <a:latin typeface="+mn-lt"/>
                <a:hlinkClick r:id="rId3"/>
              </a:rPr>
              <a:t>https://aka.ms/ignite.mobileapp</a:t>
            </a:r>
            <a:endParaRPr lang="en-US" sz="2600" dirty="0">
              <a:gradFill>
                <a:gsLst>
                  <a:gs pos="0">
                    <a:schemeClr val="tx2"/>
                  </a:gs>
                  <a:gs pos="100000">
                    <a:schemeClr val="tx2"/>
                  </a:gs>
                </a:gsLst>
                <a:lin ang="5400000" scaled="0"/>
              </a:gradFill>
              <a:latin typeface="+mn-lt"/>
            </a:endParaRPr>
          </a:p>
        </p:txBody>
      </p:sp>
      <p:sp>
        <p:nvSpPr>
          <p:cNvPr id="2" name="Title 1"/>
          <p:cNvSpPr>
            <a:spLocks noGrp="1"/>
          </p:cNvSpPr>
          <p:nvPr>
            <p:ph type="title"/>
          </p:nvPr>
        </p:nvSpPr>
        <p:spPr>
          <a:xfrm>
            <a:off x="274639" y="1362868"/>
            <a:ext cx="4571999" cy="2556631"/>
          </a:xfrm>
        </p:spPr>
        <p:txBody>
          <a:bodyPr/>
          <a:lstStyle/>
          <a:p>
            <a:r>
              <a:rPr lang="en-US" sz="6000" dirty="0">
                <a:gradFill>
                  <a:gsLst>
                    <a:gs pos="730">
                      <a:schemeClr val="bg1"/>
                    </a:gs>
                    <a:gs pos="15328">
                      <a:schemeClr val="bg1"/>
                    </a:gs>
                  </a:gsLst>
                  <a:lin ang="5400000" scaled="0"/>
                </a:gradFill>
              </a:rPr>
              <a:t>Please evaluate </a:t>
            </a:r>
            <a:br>
              <a:rPr lang="en-US" sz="6000" dirty="0">
                <a:gradFill>
                  <a:gsLst>
                    <a:gs pos="730">
                      <a:schemeClr val="bg1"/>
                    </a:gs>
                    <a:gs pos="15328">
                      <a:schemeClr val="bg1"/>
                    </a:gs>
                  </a:gsLst>
                  <a:lin ang="5400000" scaled="0"/>
                </a:gradFill>
              </a:rPr>
            </a:br>
            <a:r>
              <a:rPr lang="en-US" sz="6000" dirty="0">
                <a:gradFill>
                  <a:gsLst>
                    <a:gs pos="730">
                      <a:schemeClr val="bg1"/>
                    </a:gs>
                    <a:gs pos="15328">
                      <a:schemeClr val="bg1"/>
                    </a:gs>
                  </a:gsLst>
                  <a:lin ang="5400000" scaled="0"/>
                </a:gradFill>
              </a:rPr>
              <a:t>this session</a:t>
            </a:r>
            <a:endParaRPr lang="en-US" sz="3800" dirty="0">
              <a:gradFill>
                <a:gsLst>
                  <a:gs pos="99115">
                    <a:schemeClr val="bg1"/>
                  </a:gs>
                  <a:gs pos="59000">
                    <a:schemeClr val="bg1"/>
                  </a:gs>
                </a:gsLst>
                <a:lin ang="5400000" scaled="0"/>
              </a:gradFill>
              <a:latin typeface="+mn-lt"/>
              <a:cs typeface="+mn-cs"/>
            </a:endParaRPr>
          </a:p>
        </p:txBody>
      </p:sp>
      <p:cxnSp>
        <p:nvCxnSpPr>
          <p:cNvPr id="12" name="Straight Connector 11">
            <a:extLst>
              <a:ext uri="{FF2B5EF4-FFF2-40B4-BE49-F238E27FC236}">
                <a16:creationId xmlns:a16="http://schemas.microsoft.com/office/drawing/2014/main" id="{5CA2B6D0-1B0B-498E-90D0-2ECABE78343B}"/>
              </a:ext>
            </a:extLst>
          </p:cNvPr>
          <p:cNvCxnSpPr>
            <a:cxnSpLocks/>
          </p:cNvCxnSpPr>
          <p:nvPr/>
        </p:nvCxnSpPr>
        <p:spPr>
          <a:xfrm>
            <a:off x="5313362" y="2194560"/>
            <a:ext cx="0" cy="2398955"/>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B9175C7-AC9A-4FEF-89A0-6AD4F117D55D}"/>
              </a:ext>
            </a:extLst>
          </p:cNvPr>
          <p:cNvSpPr/>
          <p:nvPr/>
        </p:nvSpPr>
        <p:spPr>
          <a:xfrm>
            <a:off x="4887304" y="1515919"/>
            <a:ext cx="848309" cy="634020"/>
          </a:xfrm>
          <a:prstGeom prst="rect">
            <a:avLst/>
          </a:prstGeom>
        </p:spPr>
        <p:txBody>
          <a:bodyPr wrap="none">
            <a:spAutoFit/>
          </a:bodyPr>
          <a:lstStyle/>
          <a:p>
            <a:pPr algn="ctr">
              <a:lnSpc>
                <a:spcPct val="80000"/>
              </a:lnSpc>
            </a:pPr>
            <a: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t>From</a:t>
            </a:r>
            <a:b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br>
            <a: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t>your</a:t>
            </a:r>
            <a:endParaRPr lang="en-US" sz="2200" dirty="0">
              <a:latin typeface="Yu Gothic UI Semibold" panose="020B0700000000000000" pitchFamily="34" charset="-128"/>
              <a:ea typeface="Yu Gothic UI Semibold" panose="020B0700000000000000" pitchFamily="34" charset="-128"/>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760073" y="2787823"/>
            <a:ext cx="6433639" cy="954107"/>
          </a:xfrm>
          <a:prstGeom prst="rect">
            <a:avLst/>
          </a:prstGeom>
        </p:spPr>
        <p:txBody>
          <a:bodyPr wrap="square" lIns="182880">
            <a:spAutoFit/>
          </a:bodyPr>
          <a:lstStyle/>
          <a:p>
            <a:pPr>
              <a:buClr>
                <a:schemeClr val="tx1"/>
              </a:buClr>
              <a:defRPr/>
            </a:pPr>
            <a:r>
              <a:rPr lang="en-US" sz="3000" dirty="0">
                <a:gradFill>
                  <a:gsLst>
                    <a:gs pos="99115">
                      <a:schemeClr val="tx1"/>
                    </a:gs>
                    <a:gs pos="59000">
                      <a:schemeClr val="tx1"/>
                    </a:gs>
                  </a:gsLst>
                  <a:lin ang="5400000" scaled="0"/>
                </a:gradFill>
              </a:rPr>
              <a:t>PC or tablet: visit </a:t>
            </a:r>
            <a:r>
              <a:rPr lang="en-US" sz="3000" dirty="0" err="1">
                <a:gradFill>
                  <a:gsLst>
                    <a:gs pos="99115">
                      <a:schemeClr val="tx1"/>
                    </a:gs>
                    <a:gs pos="59000">
                      <a:schemeClr val="tx1"/>
                    </a:gs>
                  </a:gsLst>
                  <a:lin ang="5400000" scaled="0"/>
                </a:gradFill>
              </a:rPr>
              <a:t>MyIgnite</a:t>
            </a:r>
            <a:r>
              <a:rPr lang="en-US" sz="3000" dirty="0">
                <a:gradFill>
                  <a:gsLst>
                    <a:gs pos="99115">
                      <a:schemeClr val="tx1"/>
                    </a:gs>
                    <a:gs pos="59000">
                      <a:schemeClr val="tx1"/>
                    </a:gs>
                  </a:gsLst>
                  <a:lin ang="5400000" scaled="0"/>
                </a:gradFill>
              </a:rPr>
              <a:t> </a:t>
            </a:r>
            <a:r>
              <a:rPr lang="en-US" sz="2600" dirty="0">
                <a:gradFill>
                  <a:gsLst>
                    <a:gs pos="99115">
                      <a:schemeClr val="tx1"/>
                    </a:gs>
                    <a:gs pos="59000">
                      <a:schemeClr val="tx1"/>
                    </a:gs>
                  </a:gsLst>
                  <a:lin ang="5400000" scaled="0"/>
                </a:gradFill>
                <a:hlinkClick r:id="rId4"/>
              </a:rPr>
              <a:t>https://myignite.microsoft.com/evaluations</a:t>
            </a:r>
            <a:endParaRPr lang="en-US" sz="2600" dirty="0">
              <a:gradFill>
                <a:gsLst>
                  <a:gs pos="99115">
                    <a:schemeClr val="tx1"/>
                  </a:gs>
                  <a:gs pos="59000">
                    <a:schemeClr val="tx1"/>
                  </a:gs>
                </a:gsLst>
                <a:lin ang="5400000" scaled="0"/>
              </a:gradFill>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941392" y="2723277"/>
            <a:ext cx="743940" cy="743940"/>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26" name="Group 25">
            <a:extLst>
              <a:ext uri="{FF2B5EF4-FFF2-40B4-BE49-F238E27FC236}">
                <a16:creationId xmlns:a16="http://schemas.microsoft.com/office/drawing/2014/main" id="{0D475C12-F58C-47F7-A112-19817A71A592}"/>
              </a:ext>
            </a:extLst>
          </p:cNvPr>
          <p:cNvGrpSpPr/>
          <p:nvPr/>
        </p:nvGrpSpPr>
        <p:grpSpPr>
          <a:xfrm>
            <a:off x="4941392" y="4032455"/>
            <a:ext cx="743940" cy="743940"/>
            <a:chOff x="5068714" y="3881848"/>
            <a:chExt cx="743940" cy="743940"/>
          </a:xfrm>
        </p:grpSpPr>
        <p:sp>
          <p:nvSpPr>
            <p:cNvPr id="13" name="Oval 12">
              <a:extLst>
                <a:ext uri="{FF2B5EF4-FFF2-40B4-BE49-F238E27FC236}">
                  <a16:creationId xmlns:a16="http://schemas.microsoft.com/office/drawing/2014/main" id="{E850657F-341F-46CD-B568-9F12BFBAB36C}"/>
                </a:ext>
              </a:extLst>
            </p:cNvPr>
            <p:cNvSpPr/>
            <p:nvPr/>
          </p:nvSpPr>
          <p:spPr bwMode="auto">
            <a:xfrm>
              <a:off x="5068714" y="3881848"/>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CellPhone_E8EA">
              <a:extLst>
                <a:ext uri="{FF2B5EF4-FFF2-40B4-BE49-F238E27FC236}">
                  <a16:creationId xmlns:a16="http://schemas.microsoft.com/office/drawing/2014/main" id="{F052BA03-A0B1-4396-9842-B0076DAA3ADA}"/>
                </a:ext>
              </a:extLst>
            </p:cNvPr>
            <p:cNvSpPr>
              <a:spLocks noChangeAspect="1" noEditPoints="1"/>
            </p:cNvSpPr>
            <p:nvPr/>
          </p:nvSpPr>
          <p:spPr bwMode="auto">
            <a:xfrm>
              <a:off x="5347257" y="4098132"/>
              <a:ext cx="186854" cy="3113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2" name="Rectangle 21">
            <a:extLst>
              <a:ext uri="{FF2B5EF4-FFF2-40B4-BE49-F238E27FC236}">
                <a16:creationId xmlns:a16="http://schemas.microsoft.com/office/drawing/2014/main" id="{7DA17646-8F75-4C68-9CDA-774778D40EA7}"/>
              </a:ext>
            </a:extLst>
          </p:cNvPr>
          <p:cNvSpPr/>
          <p:nvPr/>
        </p:nvSpPr>
        <p:spPr>
          <a:xfrm>
            <a:off x="386990" y="4418183"/>
            <a:ext cx="2723184" cy="1200329"/>
          </a:xfrm>
          <a:prstGeom prst="rect">
            <a:avLst/>
          </a:prstGeom>
        </p:spPr>
        <p:txBody>
          <a:bodyPr wrap="square">
            <a:spAutoFit/>
          </a:bodyPr>
          <a:lstStyle/>
          <a:p>
            <a:r>
              <a:rPr lang="en-US" sz="3600" dirty="0">
                <a:gradFill>
                  <a:gsLst>
                    <a:gs pos="99115">
                      <a:schemeClr val="bg1"/>
                    </a:gs>
                    <a:gs pos="59000">
                      <a:schemeClr val="bg1"/>
                    </a:gs>
                  </a:gsLst>
                  <a:lin ang="5400000" scaled="0"/>
                </a:gradFill>
              </a:rPr>
              <a:t>Your input is important!</a:t>
            </a:r>
            <a:endParaRPr lang="en-US" sz="3600" dirty="0"/>
          </a:p>
        </p:txBody>
      </p:sp>
      <p:cxnSp>
        <p:nvCxnSpPr>
          <p:cNvPr id="24" name="Straight Connector 23">
            <a:extLst>
              <a:ext uri="{FF2B5EF4-FFF2-40B4-BE49-F238E27FC236}">
                <a16:creationId xmlns:a16="http://schemas.microsoft.com/office/drawing/2014/main" id="{F03C15D5-5757-4828-9C06-1FFB713B3281}"/>
              </a:ext>
            </a:extLst>
          </p:cNvPr>
          <p:cNvCxnSpPr/>
          <p:nvPr/>
        </p:nvCxnSpPr>
        <p:spPr>
          <a:xfrm>
            <a:off x="478715" y="4168841"/>
            <a:ext cx="3475038"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36858" y="2495425"/>
            <a:ext cx="9326033" cy="654747"/>
          </a:xfrm>
          <a:prstGeom prst="rect">
            <a:avLst/>
          </a:prstGeom>
          <a:solidFill>
            <a:srgbClr val="FFFFFF"/>
          </a:solidFill>
          <a:ln w="9525">
            <a:solidFill>
              <a:schemeClr val="tx1"/>
            </a:solidFill>
            <a:miter lim="800000"/>
            <a:headEnd/>
            <a:tailEnd/>
          </a:ln>
        </p:spPr>
        <p:txBody>
          <a:bodyPr lIns="77714" tIns="38856" rIns="77714" bIns="38856">
            <a:spAutoFit/>
          </a:bodyPr>
          <a:lstStyle/>
          <a:p>
            <a:pPr algn="ctr" defTabSz="932597"/>
            <a:r>
              <a:rPr lang="en-US" b="1" kern="0" dirty="0">
                <a:solidFill>
                  <a:srgbClr val="FF0000"/>
                </a:solidFill>
              </a:rPr>
              <a:t>Please expand notes window at bottom of slide and read. </a:t>
            </a:r>
            <a:br>
              <a:rPr lang="en-US" b="1" kern="0" dirty="0">
                <a:solidFill>
                  <a:srgbClr val="FF0000"/>
                </a:solidFill>
              </a:rPr>
            </a:br>
            <a:r>
              <a:rPr lang="en-US" b="1" kern="0" dirty="0">
                <a:solidFill>
                  <a:srgbClr val="FF0000"/>
                </a:solidFill>
              </a:rPr>
              <a:t>Then Delete this text box.</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10" presetClass="entr" presetSubtype="0" fill="hold" grpId="0" nodeType="withEffect">
                                  <p:stCondLst>
                                    <p:cond delay="3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grpId="1" nodeType="withEffect">
                                  <p:stCondLst>
                                    <p:cond delay="350"/>
                                  </p:stCondLst>
                                  <p:childTnLst>
                                    <p:animMotion origin="layout" path="M 3.55629E-6 4.87971E-6 L 3.55629E-6 -0.05448 " pathEditMode="relative" rAng="0" ptsTypes="AA">
                                      <p:cBhvr>
                                        <p:cTn id="21" dur="500" spd="-100000" fill="hold"/>
                                        <p:tgtEl>
                                          <p:spTgt spid="22"/>
                                        </p:tgtEl>
                                        <p:attrNameLst>
                                          <p:attrName>ppt_x</p:attrName>
                                          <p:attrName>ppt_y</p:attrName>
                                        </p:attrNameLst>
                                      </p:cBhvr>
                                      <p:rCtr x="0" y="-2724"/>
                                    </p:animMotion>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350" fill="hold"/>
                                        <p:tgtEl>
                                          <p:spTgt spid="27"/>
                                        </p:tgtEl>
                                        <p:attrNameLst>
                                          <p:attrName>ppt_w</p:attrName>
                                        </p:attrNameLst>
                                      </p:cBhvr>
                                      <p:tavLst>
                                        <p:tav tm="0">
                                          <p:val>
                                            <p:fltVal val="0"/>
                                          </p:val>
                                        </p:tav>
                                        <p:tav tm="100000">
                                          <p:val>
                                            <p:strVal val="#ppt_w"/>
                                          </p:val>
                                        </p:tav>
                                      </p:tavLst>
                                    </p:anim>
                                    <p:anim calcmode="lin" valueType="num">
                                      <p:cBhvr>
                                        <p:cTn id="32" dur="350" fill="hold"/>
                                        <p:tgtEl>
                                          <p:spTgt spid="27"/>
                                        </p:tgtEl>
                                        <p:attrNameLst>
                                          <p:attrName>ppt_h</p:attrName>
                                        </p:attrNameLst>
                                      </p:cBhvr>
                                      <p:tavLst>
                                        <p:tav tm="0">
                                          <p:val>
                                            <p:fltVal val="0"/>
                                          </p:val>
                                        </p:tav>
                                        <p:tav tm="100000">
                                          <p:val>
                                            <p:strVal val="#ppt_h"/>
                                          </p:val>
                                        </p:tav>
                                      </p:tavLst>
                                    </p:anim>
                                    <p:animEffect transition="in" filter="fade">
                                      <p:cBhvr>
                                        <p:cTn id="33" dur="35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42" presetClass="path" presetSubtype="0" decel="100000" fill="hold" grpId="1" nodeType="withEffect">
                                  <p:stCondLst>
                                    <p:cond delay="0"/>
                                  </p:stCondLst>
                                  <p:childTnLst>
                                    <p:animMotion origin="layout" path="M 4.18943E-6 3.5951E-6 L -0.03677 3.5951E-6 " pathEditMode="relative" rAng="0" ptsTypes="AA">
                                      <p:cBhvr>
                                        <p:cTn id="38" dur="500" spd="-100000" fill="hold"/>
                                        <p:tgtEl>
                                          <p:spTgt spid="6"/>
                                        </p:tgtEl>
                                        <p:attrNameLst>
                                          <p:attrName>ppt_x</p:attrName>
                                          <p:attrName>ppt_y</p:attrName>
                                        </p:attrNameLst>
                                      </p:cBhvr>
                                      <p:rCtr x="-1838" y="0"/>
                                    </p:animMotion>
                                  </p:childTnLst>
                                </p:cTn>
                              </p:par>
                              <p:par>
                                <p:cTn id="39" presetID="53" presetClass="entr" presetSubtype="16" fill="hold" nodeType="withEffect">
                                  <p:stCondLst>
                                    <p:cond delay="3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50" fill="hold"/>
                                        <p:tgtEl>
                                          <p:spTgt spid="26"/>
                                        </p:tgtEl>
                                        <p:attrNameLst>
                                          <p:attrName>ppt_w</p:attrName>
                                        </p:attrNameLst>
                                      </p:cBhvr>
                                      <p:tavLst>
                                        <p:tav tm="0">
                                          <p:val>
                                            <p:fltVal val="0"/>
                                          </p:val>
                                        </p:tav>
                                        <p:tav tm="100000">
                                          <p:val>
                                            <p:strVal val="#ppt_w"/>
                                          </p:val>
                                        </p:tav>
                                      </p:tavLst>
                                    </p:anim>
                                    <p:anim calcmode="lin" valueType="num">
                                      <p:cBhvr>
                                        <p:cTn id="42" dur="350" fill="hold"/>
                                        <p:tgtEl>
                                          <p:spTgt spid="26"/>
                                        </p:tgtEl>
                                        <p:attrNameLst>
                                          <p:attrName>ppt_h</p:attrName>
                                        </p:attrNameLst>
                                      </p:cBhvr>
                                      <p:tavLst>
                                        <p:tav tm="0">
                                          <p:val>
                                            <p:fltVal val="0"/>
                                          </p:val>
                                        </p:tav>
                                        <p:tav tm="100000">
                                          <p:val>
                                            <p:strVal val="#ppt_h"/>
                                          </p:val>
                                        </p:tav>
                                      </p:tavLst>
                                    </p:anim>
                                    <p:animEffect transition="in" filter="fade">
                                      <p:cBhvr>
                                        <p:cTn id="43" dur="350"/>
                                        <p:tgtEl>
                                          <p:spTgt spid="26"/>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grpId="1" nodeType="withEffect">
                                  <p:stCondLst>
                                    <p:cond delay="300"/>
                                  </p:stCondLst>
                                  <p:childTnLst>
                                    <p:animMotion origin="layout" path="M -4.30687E-6 -3.40899E-6 L -0.03676 -3.40899E-6 " pathEditMode="relative" rAng="0" ptsTypes="AA">
                                      <p:cBhvr>
                                        <p:cTn id="48"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3" grpId="1"/>
      <p:bldP spid="2" grpId="0"/>
      <p:bldP spid="2" grpId="1"/>
      <p:bldP spid="10" grpId="0"/>
      <p:bldP spid="6" grpId="0"/>
      <p:bldP spid="6" grpId="1"/>
      <p:bldP spid="22" grpId="0"/>
      <p:bldP spid="2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89181-127C-4A27-B542-8B376DD7D31F}"/>
              </a:ext>
            </a:extLst>
          </p:cNvPr>
          <p:cNvSpPr/>
          <p:nvPr/>
        </p:nvSpPr>
        <p:spPr>
          <a:xfrm>
            <a:off x="370137" y="5401992"/>
            <a:ext cx="11809325" cy="972578"/>
          </a:xfrm>
          <a:prstGeom prst="rect">
            <a:avLst/>
          </a:prstGeom>
        </p:spPr>
        <p:txBody>
          <a:bodyPr wrap="square">
            <a:spAutoFit/>
          </a:bodyPr>
          <a:lstStyle/>
          <a:p>
            <a:pPr marL="0" marR="0" lvl="0" indent="0" algn="l" defTabSz="895586" rtl="0" eaLnBrk="0"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4366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411BAE-C342-4F8C-9B69-24C5966878D0}"/>
              </a:ext>
            </a:extLst>
          </p:cNvPr>
          <p:cNvSpPr/>
          <p:nvPr/>
        </p:nvSpPr>
        <p:spPr bwMode="auto">
          <a:xfrm>
            <a:off x="0" y="-160338"/>
            <a:ext cx="12923837" cy="7696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E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049229-5BD0-4305-9A09-78A9532BAD06}"/>
              </a:ext>
            </a:extLst>
          </p:cNvPr>
          <p:cNvSpPr>
            <a:spLocks noGrp="1"/>
          </p:cNvSpPr>
          <p:nvPr>
            <p:ph type="title"/>
          </p:nvPr>
        </p:nvSpPr>
        <p:spPr/>
        <p:txBody>
          <a:bodyPr/>
          <a:lstStyle/>
          <a:p>
            <a:r>
              <a:rPr lang="en-US" dirty="0"/>
              <a:t>BACKUP</a:t>
            </a:r>
            <a:endParaRPr lang="en-EN" dirty="0"/>
          </a:p>
        </p:txBody>
      </p:sp>
    </p:spTree>
    <p:extLst>
      <p:ext uri="{BB962C8B-B14F-4D97-AF65-F5344CB8AC3E}">
        <p14:creationId xmlns:p14="http://schemas.microsoft.com/office/powerpoint/2010/main" val="64999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security</a:t>
            </a:r>
          </a:p>
        </p:txBody>
      </p:sp>
    </p:spTree>
    <p:extLst>
      <p:ext uri="{BB962C8B-B14F-4D97-AF65-F5344CB8AC3E}">
        <p14:creationId xmlns:p14="http://schemas.microsoft.com/office/powerpoint/2010/main" val="285642447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Stack internals</a:t>
            </a:r>
          </a:p>
        </p:txBody>
      </p:sp>
      <p:grpSp>
        <p:nvGrpSpPr>
          <p:cNvPr id="5" name="Group 4">
            <a:extLst>
              <a:ext uri="{FF2B5EF4-FFF2-40B4-BE49-F238E27FC236}">
                <a16:creationId xmlns:a16="http://schemas.microsoft.com/office/drawing/2014/main" id="{BF612E14-4D5E-4146-8C49-33FC858B7A96}"/>
              </a:ext>
            </a:extLst>
          </p:cNvPr>
          <p:cNvGrpSpPr/>
          <p:nvPr/>
        </p:nvGrpSpPr>
        <p:grpSpPr>
          <a:xfrm>
            <a:off x="788418" y="1116608"/>
            <a:ext cx="10859639" cy="5461992"/>
            <a:chOff x="432475" y="832116"/>
            <a:chExt cx="11564979" cy="6092506"/>
          </a:xfrm>
        </p:grpSpPr>
        <p:sp>
          <p:nvSpPr>
            <p:cNvPr id="63" name="Rectangle 62"/>
            <p:cNvSpPr/>
            <p:nvPr/>
          </p:nvSpPr>
          <p:spPr bwMode="auto">
            <a:xfrm>
              <a:off x="5968085" y="926795"/>
              <a:ext cx="4192227" cy="370404"/>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91376" rIns="182752" bIns="91376"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Templates/PowerShell/CLI, SDK, </a:t>
              </a:r>
              <a:r>
                <a:rPr kumimoji="0" lang="en-US" sz="1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1946042" y="1369492"/>
              <a:ext cx="8214272" cy="300121"/>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Resource Manager (ARM)</a:t>
              </a:r>
            </a:p>
          </p:txBody>
        </p:sp>
        <p:sp>
          <p:nvSpPr>
            <p:cNvPr id="66" name="Rectangle 65"/>
            <p:cNvSpPr/>
            <p:nvPr/>
          </p:nvSpPr>
          <p:spPr bwMode="auto">
            <a:xfrm>
              <a:off x="432475" y="1736224"/>
              <a:ext cx="11564979" cy="791561"/>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RP LAYER</a:t>
              </a:r>
            </a:p>
          </p:txBody>
        </p:sp>
        <p:sp>
          <p:nvSpPr>
            <p:cNvPr id="68" name="Rounded Rectangle 67"/>
            <p:cNvSpPr/>
            <p:nvPr/>
          </p:nvSpPr>
          <p:spPr bwMode="auto">
            <a:xfrm>
              <a:off x="1946042" y="1831806"/>
              <a:ext cx="8214269" cy="269167"/>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REQUEST BROKER</a:t>
              </a:r>
            </a:p>
          </p:txBody>
        </p:sp>
        <p:sp>
          <p:nvSpPr>
            <p:cNvPr id="70" name="Rounded Rectangle 69"/>
            <p:cNvSpPr/>
            <p:nvPr/>
          </p:nvSpPr>
          <p:spPr bwMode="auto">
            <a:xfrm>
              <a:off x="3272981" y="2144476"/>
              <a:ext cx="999286" cy="289605"/>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SRP</a:t>
              </a:r>
            </a:p>
          </p:txBody>
        </p:sp>
        <p:sp>
          <p:nvSpPr>
            <p:cNvPr id="71" name="Rounded Rectangle 70"/>
            <p:cNvSpPr/>
            <p:nvPr/>
          </p:nvSpPr>
          <p:spPr bwMode="auto">
            <a:xfrm>
              <a:off x="5765115" y="2146928"/>
              <a:ext cx="999286" cy="289605"/>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NRP</a:t>
              </a:r>
            </a:p>
          </p:txBody>
        </p:sp>
        <p:sp>
          <p:nvSpPr>
            <p:cNvPr id="72" name="Rounded Rectangle 71"/>
            <p:cNvSpPr/>
            <p:nvPr/>
          </p:nvSpPr>
          <p:spPr bwMode="auto">
            <a:xfrm>
              <a:off x="1986611" y="2144476"/>
              <a:ext cx="999286" cy="289605"/>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FRP</a:t>
              </a:r>
            </a:p>
          </p:txBody>
        </p:sp>
        <p:sp>
          <p:nvSpPr>
            <p:cNvPr id="73" name="Rounded Rectangle 72"/>
            <p:cNvSpPr/>
            <p:nvPr/>
          </p:nvSpPr>
          <p:spPr bwMode="auto">
            <a:xfrm>
              <a:off x="4553082" y="2150388"/>
              <a:ext cx="999286" cy="289605"/>
            </a:xfrm>
            <a:prstGeom prst="round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CRP</a:t>
              </a:r>
            </a:p>
          </p:txBody>
        </p:sp>
        <p:sp>
          <p:nvSpPr>
            <p:cNvPr id="74" name="Rounded Rectangle 73"/>
            <p:cNvSpPr/>
            <p:nvPr/>
          </p:nvSpPr>
          <p:spPr bwMode="auto">
            <a:xfrm>
              <a:off x="8027173" y="2144476"/>
              <a:ext cx="999286" cy="289605"/>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URP</a:t>
              </a:r>
            </a:p>
          </p:txBody>
        </p:sp>
        <p:sp>
          <p:nvSpPr>
            <p:cNvPr id="75" name="Rounded Rectangle 74"/>
            <p:cNvSpPr/>
            <p:nvPr/>
          </p:nvSpPr>
          <p:spPr bwMode="auto">
            <a:xfrm>
              <a:off x="470547" y="2660387"/>
              <a:ext cx="1376015" cy="3578911"/>
            </a:xfrm>
            <a:prstGeom prst="roundRect">
              <a:avLst>
                <a:gd name="adj" fmla="val 8403"/>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Infrastructure Deployment</a:t>
              </a:r>
            </a:p>
          </p:txBody>
        </p:sp>
        <p:sp>
          <p:nvSpPr>
            <p:cNvPr id="76" name="Rounded Rectangle 75"/>
            <p:cNvSpPr/>
            <p:nvPr/>
          </p:nvSpPr>
          <p:spPr bwMode="auto">
            <a:xfrm>
              <a:off x="537250" y="3244682"/>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Bootstrap</a:t>
              </a:r>
            </a:p>
          </p:txBody>
        </p:sp>
        <p:sp>
          <p:nvSpPr>
            <p:cNvPr id="77" name="Rounded Rectangle 76"/>
            <p:cNvSpPr/>
            <p:nvPr/>
          </p:nvSpPr>
          <p:spPr bwMode="auto">
            <a:xfrm>
              <a:off x="537250" y="3663491"/>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Patch &amp; Update</a:t>
              </a:r>
            </a:p>
          </p:txBody>
        </p:sp>
        <p:sp>
          <p:nvSpPr>
            <p:cNvPr id="78" name="Rounded Rectangle 77"/>
            <p:cNvSpPr/>
            <p:nvPr/>
          </p:nvSpPr>
          <p:spPr bwMode="auto">
            <a:xfrm>
              <a:off x="537250" y="4082298"/>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Out</a:t>
              </a:r>
            </a:p>
          </p:txBody>
        </p:sp>
        <p:sp>
          <p:nvSpPr>
            <p:cNvPr id="80" name="Rounded Rectangle 79"/>
            <p:cNvSpPr/>
            <p:nvPr/>
          </p:nvSpPr>
          <p:spPr bwMode="auto">
            <a:xfrm>
              <a:off x="537250" y="4507019"/>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FRU</a:t>
              </a:r>
            </a:p>
          </p:txBody>
        </p:sp>
        <p:sp>
          <p:nvSpPr>
            <p:cNvPr id="82" name="Rounded Rectangle 81"/>
            <p:cNvSpPr/>
            <p:nvPr/>
          </p:nvSpPr>
          <p:spPr bwMode="auto">
            <a:xfrm>
              <a:off x="537250" y="4931744"/>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RESET</a:t>
              </a:r>
            </a:p>
          </p:txBody>
        </p:sp>
        <p:sp>
          <p:nvSpPr>
            <p:cNvPr id="83" name="Rounded Rectangle 82"/>
            <p:cNvSpPr/>
            <p:nvPr/>
          </p:nvSpPr>
          <p:spPr bwMode="auto">
            <a:xfrm>
              <a:off x="537250" y="5346081"/>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START</a:t>
              </a:r>
            </a:p>
          </p:txBody>
        </p:sp>
        <p:sp>
          <p:nvSpPr>
            <p:cNvPr id="84" name="Rounded Rectangle 83"/>
            <p:cNvSpPr/>
            <p:nvPr/>
          </p:nvSpPr>
          <p:spPr bwMode="auto">
            <a:xfrm>
              <a:off x="537250" y="5760419"/>
              <a:ext cx="1222786" cy="38073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STOP</a:t>
              </a:r>
            </a:p>
          </p:txBody>
        </p:sp>
        <p:sp>
          <p:nvSpPr>
            <p:cNvPr id="85" name="Rounded Rectangle 84"/>
            <p:cNvSpPr/>
            <p:nvPr/>
          </p:nvSpPr>
          <p:spPr bwMode="auto">
            <a:xfrm>
              <a:off x="4450826" y="3074577"/>
              <a:ext cx="1221728"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CONTROLLER</a:t>
              </a:r>
            </a:p>
          </p:txBody>
        </p:sp>
        <p:sp>
          <p:nvSpPr>
            <p:cNvPr id="86" name="Rounded Rectangle 85"/>
            <p:cNvSpPr/>
            <p:nvPr/>
          </p:nvSpPr>
          <p:spPr bwMode="auto">
            <a:xfrm>
              <a:off x="3170728" y="3074577"/>
              <a:ext cx="1221728"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CONTROLLER</a:t>
              </a:r>
            </a:p>
          </p:txBody>
        </p:sp>
        <p:sp>
          <p:nvSpPr>
            <p:cNvPr id="87" name="Rounded Rectangle 86"/>
            <p:cNvSpPr/>
            <p:nvPr/>
          </p:nvSpPr>
          <p:spPr bwMode="auto">
            <a:xfrm>
              <a:off x="5724284" y="3074577"/>
              <a:ext cx="1116487"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CONTROLLER</a:t>
              </a:r>
            </a:p>
          </p:txBody>
        </p:sp>
        <p:sp>
          <p:nvSpPr>
            <p:cNvPr id="90" name="Rounded Rectangle 89"/>
            <p:cNvSpPr/>
            <p:nvPr/>
          </p:nvSpPr>
          <p:spPr bwMode="auto">
            <a:xfrm>
              <a:off x="7390579" y="3074577"/>
              <a:ext cx="1116487"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 ROLE CONTROLLER</a:t>
              </a:r>
            </a:p>
          </p:txBody>
        </p:sp>
        <p:sp>
          <p:nvSpPr>
            <p:cNvPr id="91" name="Rounded Rectangle 90"/>
            <p:cNvSpPr/>
            <p:nvPr/>
          </p:nvSpPr>
          <p:spPr bwMode="auto">
            <a:xfrm>
              <a:off x="8626506" y="3074577"/>
              <a:ext cx="1116487"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HEALTH CONTROLLER</a:t>
              </a:r>
            </a:p>
          </p:txBody>
        </p:sp>
        <p:sp>
          <p:nvSpPr>
            <p:cNvPr id="93" name="Rectangle 92"/>
            <p:cNvSpPr/>
            <p:nvPr/>
          </p:nvSpPr>
          <p:spPr bwMode="auto">
            <a:xfrm>
              <a:off x="432475" y="832116"/>
              <a:ext cx="11564979" cy="902626"/>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ARM LAYER</a:t>
              </a:r>
            </a:p>
          </p:txBody>
        </p:sp>
        <p:sp>
          <p:nvSpPr>
            <p:cNvPr id="94" name="Rectangle 93"/>
            <p:cNvSpPr/>
            <p:nvPr/>
          </p:nvSpPr>
          <p:spPr bwMode="auto">
            <a:xfrm>
              <a:off x="432475" y="2519171"/>
              <a:ext cx="11564979" cy="3777232"/>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INFRASTRUCTURE CONTROL LAYER</a:t>
              </a:r>
            </a:p>
          </p:txBody>
        </p:sp>
        <p:sp>
          <p:nvSpPr>
            <p:cNvPr id="95" name="Rectangle 94"/>
            <p:cNvSpPr/>
            <p:nvPr/>
          </p:nvSpPr>
          <p:spPr bwMode="auto">
            <a:xfrm>
              <a:off x="1946042" y="926795"/>
              <a:ext cx="3883500" cy="370404"/>
            </a:xfrm>
            <a:prstGeom prst="rect">
              <a:avLst/>
            </a:prstGeom>
            <a:solidFill>
              <a:schemeClr val="tx2">
                <a:lumMod val="75000"/>
              </a:schemeClr>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91376" rIns="182752" bIns="91376"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(UX)</a:t>
              </a:r>
            </a:p>
          </p:txBody>
        </p:sp>
        <p:sp>
          <p:nvSpPr>
            <p:cNvPr id="96" name="Flowchart: Magnetic Disk 95"/>
            <p:cNvSpPr/>
            <p:nvPr/>
          </p:nvSpPr>
          <p:spPr bwMode="auto">
            <a:xfrm>
              <a:off x="2097166" y="5092497"/>
              <a:ext cx="1258793" cy="74964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146203" rIns="182752" bIns="146203"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Builds</a:t>
              </a:r>
            </a:p>
          </p:txBody>
        </p:sp>
        <p:cxnSp>
          <p:nvCxnSpPr>
            <p:cNvPr id="101" name="Elbow Connector 100"/>
            <p:cNvCxnSpPr>
              <a:stCxn id="75" idx="0"/>
              <a:endCxn id="86" idx="0"/>
            </p:cNvCxnSpPr>
            <p:nvPr/>
          </p:nvCxnSpPr>
          <p:spPr>
            <a:xfrm rot="16200000" flipH="1">
              <a:off x="2262976" y="1555962"/>
              <a:ext cx="414192" cy="2623037"/>
            </a:xfrm>
            <a:prstGeom prst="bentConnector3">
              <a:avLst>
                <a:gd name="adj1" fmla="val -15259"/>
              </a:avLst>
            </a:prstGeom>
            <a:ln>
              <a:solidFill>
                <a:schemeClr val="accent6">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75" idx="0"/>
              <a:endCxn id="85" idx="0"/>
            </p:cNvCxnSpPr>
            <p:nvPr/>
          </p:nvCxnSpPr>
          <p:spPr>
            <a:xfrm rot="16200000" flipH="1">
              <a:off x="2903025" y="915914"/>
              <a:ext cx="414192" cy="3903134"/>
            </a:xfrm>
            <a:prstGeom prst="bentConnector3">
              <a:avLst>
                <a:gd name="adj1" fmla="val -19954"/>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75" idx="0"/>
              <a:endCxn id="90" idx="0"/>
            </p:cNvCxnSpPr>
            <p:nvPr/>
          </p:nvCxnSpPr>
          <p:spPr>
            <a:xfrm rot="16200000" flipH="1">
              <a:off x="4346593" y="-527654"/>
              <a:ext cx="414192" cy="6790267"/>
            </a:xfrm>
            <a:prstGeom prst="bentConnector3">
              <a:avLst>
                <a:gd name="adj1" fmla="val -1525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2" idx="2"/>
              <a:endCxn id="86" idx="0"/>
            </p:cNvCxnSpPr>
            <p:nvPr/>
          </p:nvCxnSpPr>
          <p:spPr>
            <a:xfrm rot="16200000" flipH="1">
              <a:off x="2813674" y="2106657"/>
              <a:ext cx="640495" cy="1295339"/>
            </a:xfrm>
            <a:prstGeom prst="bentConnector3">
              <a:avLst>
                <a:gd name="adj1" fmla="val 4108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72" idx="2"/>
              <a:endCxn id="85" idx="0"/>
            </p:cNvCxnSpPr>
            <p:nvPr/>
          </p:nvCxnSpPr>
          <p:spPr>
            <a:xfrm rot="16200000" flipH="1">
              <a:off x="3453723" y="1466608"/>
              <a:ext cx="640495" cy="2575437"/>
            </a:xfrm>
            <a:prstGeom prst="bentConnector3">
              <a:avLst>
                <a:gd name="adj1" fmla="val 57434"/>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2" idx="2"/>
              <a:endCxn id="87" idx="0"/>
            </p:cNvCxnSpPr>
            <p:nvPr/>
          </p:nvCxnSpPr>
          <p:spPr>
            <a:xfrm rot="16200000" flipH="1">
              <a:off x="4064141" y="856192"/>
              <a:ext cx="640495" cy="3796274"/>
            </a:xfrm>
            <a:prstGeom prst="bentConnector3">
              <a:avLst>
                <a:gd name="adj1" fmla="val 7229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70" idx="2"/>
              <a:endCxn id="86" idx="0"/>
            </p:cNvCxnSpPr>
            <p:nvPr/>
          </p:nvCxnSpPr>
          <p:spPr>
            <a:xfrm>
              <a:off x="3772625" y="2434081"/>
              <a:ext cx="8966" cy="640495"/>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3" idx="2"/>
              <a:endCxn id="85" idx="0"/>
            </p:cNvCxnSpPr>
            <p:nvPr/>
          </p:nvCxnSpPr>
          <p:spPr>
            <a:xfrm>
              <a:off x="5052724" y="2439994"/>
              <a:ext cx="8965" cy="634583"/>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2"/>
              <a:endCxn id="87" idx="0"/>
            </p:cNvCxnSpPr>
            <p:nvPr/>
          </p:nvCxnSpPr>
          <p:spPr>
            <a:xfrm>
              <a:off x="6264755" y="2436534"/>
              <a:ext cx="17772" cy="638043"/>
            </a:xfrm>
            <a:prstGeom prst="straightConnector1">
              <a:avLst/>
            </a:prstGeom>
            <a:ln w="28575">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bwMode="auto">
            <a:xfrm>
              <a:off x="2085015" y="4312764"/>
              <a:ext cx="1258793" cy="749643"/>
            </a:xfrm>
            <a:prstGeom prst="flowChartMagneticDisk">
              <a:avLst/>
            </a:prstGeom>
            <a:solidFill>
              <a:srgbClr val="00206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146203" rIns="182752" bIns="146203"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Workflows</a:t>
              </a:r>
            </a:p>
          </p:txBody>
        </p:sp>
        <p:cxnSp>
          <p:nvCxnSpPr>
            <p:cNvPr id="111" name="Straight Arrow Connector 110"/>
            <p:cNvCxnSpPr>
              <a:stCxn id="75" idx="3"/>
              <a:endCxn id="110" idx="2"/>
            </p:cNvCxnSpPr>
            <p:nvPr/>
          </p:nvCxnSpPr>
          <p:spPr>
            <a:xfrm>
              <a:off x="1846564" y="4449841"/>
              <a:ext cx="238453" cy="237744"/>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5" idx="3"/>
              <a:endCxn id="96" idx="2"/>
            </p:cNvCxnSpPr>
            <p:nvPr/>
          </p:nvCxnSpPr>
          <p:spPr>
            <a:xfrm>
              <a:off x="1846562" y="4449842"/>
              <a:ext cx="250603" cy="1017479"/>
            </a:xfrm>
            <a:prstGeom prst="straightConnector1">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bwMode="auto">
            <a:xfrm>
              <a:off x="6903624" y="2144473"/>
              <a:ext cx="999286" cy="289605"/>
            </a:xfrm>
            <a:prstGeom prst="round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HRP</a:t>
              </a:r>
            </a:p>
          </p:txBody>
        </p:sp>
        <p:cxnSp>
          <p:nvCxnSpPr>
            <p:cNvPr id="114" name="Elbow Connector 113"/>
            <p:cNvCxnSpPr>
              <a:stCxn id="113" idx="2"/>
              <a:endCxn id="91" idx="0"/>
            </p:cNvCxnSpPr>
            <p:nvPr/>
          </p:nvCxnSpPr>
          <p:spPr>
            <a:xfrm rot="16200000" flipH="1">
              <a:off x="7973760" y="1863588"/>
              <a:ext cx="640497" cy="1781480"/>
            </a:xfrm>
            <a:prstGeom prst="bentConnector3">
              <a:avLst>
                <a:gd name="adj1" fmla="val 66699"/>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73"/>
            <p:cNvSpPr/>
            <p:nvPr/>
          </p:nvSpPr>
          <p:spPr bwMode="auto">
            <a:xfrm>
              <a:off x="9161028" y="2143693"/>
              <a:ext cx="999286" cy="289605"/>
            </a:xfrm>
            <a:prstGeom prst="roundRect">
              <a:avLst/>
            </a:prstGeom>
            <a:solidFill>
              <a:srgbClr val="0078D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51" name="Rounded Rectangle 85"/>
            <p:cNvSpPr/>
            <p:nvPr/>
          </p:nvSpPr>
          <p:spPr bwMode="auto">
            <a:xfrm>
              <a:off x="1892289" y="3063541"/>
              <a:ext cx="1221728" cy="685324"/>
            </a:xfrm>
            <a:prstGeom prst="roundRect">
              <a:avLst>
                <a:gd name="adj" fmla="val 840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t"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PHYSICAL</a:t>
              </a:r>
            </a:p>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a:t>
              </a:r>
            </a:p>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cxnSp>
          <p:nvCxnSpPr>
            <p:cNvPr id="52" name="Straight Arrow Connector 51"/>
            <p:cNvCxnSpPr>
              <a:stCxn id="72" idx="2"/>
              <a:endCxn id="51" idx="0"/>
            </p:cNvCxnSpPr>
            <p:nvPr/>
          </p:nvCxnSpPr>
          <p:spPr>
            <a:xfrm>
              <a:off x="2486251" y="2434083"/>
              <a:ext cx="16900" cy="62945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0" idx="2"/>
            </p:cNvCxnSpPr>
            <p:nvPr/>
          </p:nvCxnSpPr>
          <p:spPr>
            <a:xfrm>
              <a:off x="7948821" y="3759898"/>
              <a:ext cx="0" cy="253712"/>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p:cNvSpPr/>
            <p:nvPr/>
          </p:nvSpPr>
          <p:spPr bwMode="auto">
            <a:xfrm>
              <a:off x="10866047" y="4835284"/>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ADFS</a:t>
              </a:r>
            </a:p>
          </p:txBody>
        </p:sp>
        <p:sp>
          <p:nvSpPr>
            <p:cNvPr id="54" name="Rectangle: Rounded Corners 53"/>
            <p:cNvSpPr/>
            <p:nvPr/>
          </p:nvSpPr>
          <p:spPr bwMode="auto">
            <a:xfrm>
              <a:off x="10867567" y="4374151"/>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DIRECTORY MGMT</a:t>
              </a:r>
            </a:p>
          </p:txBody>
        </p:sp>
        <p:sp>
          <p:nvSpPr>
            <p:cNvPr id="55" name="Rectangle: Rounded Corners 54"/>
            <p:cNvSpPr/>
            <p:nvPr/>
          </p:nvSpPr>
          <p:spPr bwMode="auto">
            <a:xfrm>
              <a:off x="3441831" y="4365692"/>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ACS</a:t>
              </a:r>
            </a:p>
          </p:txBody>
        </p:sp>
        <p:sp>
          <p:nvSpPr>
            <p:cNvPr id="56" name="Rectangle: Rounded Corners 55"/>
            <p:cNvSpPr/>
            <p:nvPr/>
          </p:nvSpPr>
          <p:spPr bwMode="auto">
            <a:xfrm>
              <a:off x="7687481" y="529092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PHYSICAL NODE MGMT</a:t>
              </a:r>
            </a:p>
          </p:txBody>
        </p:sp>
        <p:sp>
          <p:nvSpPr>
            <p:cNvPr id="57" name="Rectangle: Rounded Corners 56"/>
            <p:cNvSpPr/>
            <p:nvPr/>
          </p:nvSpPr>
          <p:spPr bwMode="auto">
            <a:xfrm>
              <a:off x="4508916" y="4831420"/>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EDGE GATEWAY</a:t>
              </a:r>
            </a:p>
          </p:txBody>
        </p:sp>
        <p:sp>
          <p:nvSpPr>
            <p:cNvPr id="58" name="Rectangle: Rounded Corners 57"/>
            <p:cNvSpPr/>
            <p:nvPr/>
          </p:nvSpPr>
          <p:spPr bwMode="auto">
            <a:xfrm>
              <a:off x="4508916" y="529092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LB MUX</a:t>
              </a:r>
            </a:p>
          </p:txBody>
        </p:sp>
        <p:sp>
          <p:nvSpPr>
            <p:cNvPr id="59" name="Rectangle: Rounded Corners 58"/>
            <p:cNvSpPr/>
            <p:nvPr/>
          </p:nvSpPr>
          <p:spPr bwMode="auto">
            <a:xfrm>
              <a:off x="8752570" y="5291137"/>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INTERNAL DATA STORE</a:t>
              </a:r>
            </a:p>
          </p:txBody>
        </p:sp>
        <p:sp>
          <p:nvSpPr>
            <p:cNvPr id="60" name="Rectangle: Rounded Corners 59"/>
            <p:cNvSpPr/>
            <p:nvPr/>
          </p:nvSpPr>
          <p:spPr bwMode="auto">
            <a:xfrm>
              <a:off x="9808477" y="4374151"/>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UPDATE MGMT</a:t>
              </a:r>
            </a:p>
          </p:txBody>
        </p:sp>
        <p:sp>
          <p:nvSpPr>
            <p:cNvPr id="61" name="Rectangle: Rounded Corners 60"/>
            <p:cNvSpPr/>
            <p:nvPr/>
          </p:nvSpPr>
          <p:spPr bwMode="auto">
            <a:xfrm>
              <a:off x="10866047" y="5296329"/>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CERTIFICATE MGMT</a:t>
              </a:r>
            </a:p>
          </p:txBody>
        </p:sp>
        <p:sp>
          <p:nvSpPr>
            <p:cNvPr id="62" name="Rectangle 61"/>
            <p:cNvSpPr/>
            <p:nvPr/>
          </p:nvSpPr>
          <p:spPr bwMode="auto">
            <a:xfrm>
              <a:off x="3400037" y="4013610"/>
              <a:ext cx="8530770" cy="2225686"/>
            </a:xfrm>
            <a:prstGeom prst="rect">
              <a:avLst/>
            </a:prstGeom>
            <a:noFill/>
            <a:ln>
              <a:solidFill>
                <a:schemeClr val="tx1"/>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p:cNvSpPr txBox="1"/>
            <p:nvPr/>
          </p:nvSpPr>
          <p:spPr>
            <a:xfrm>
              <a:off x="9790090" y="3965302"/>
              <a:ext cx="2082990" cy="499368"/>
            </a:xfrm>
            <a:prstGeom prst="rect">
              <a:avLst/>
            </a:prstGeom>
            <a:noFill/>
          </p:spPr>
          <p:txBody>
            <a:bodyPr wrap="square" lIns="182801" tIns="146241" rIns="182801" bIns="146241" rtlCol="0">
              <a:spAutoFit/>
            </a:bodyPr>
            <a:lstStyle/>
            <a:p>
              <a:pPr marL="0" marR="0" lvl="0" indent="0" algn="l" defTabSz="913897"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INFRASTRUCTURE ROLES</a:t>
              </a:r>
            </a:p>
          </p:txBody>
        </p:sp>
        <p:sp>
          <p:nvSpPr>
            <p:cNvPr id="67" name="Rectangle: Rounded Corners 66"/>
            <p:cNvSpPr/>
            <p:nvPr/>
          </p:nvSpPr>
          <p:spPr bwMode="auto">
            <a:xfrm>
              <a:off x="3451746" y="4831896"/>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STORAGE CONTROLLER</a:t>
              </a:r>
            </a:p>
          </p:txBody>
        </p:sp>
        <p:sp>
          <p:nvSpPr>
            <p:cNvPr id="69" name="Rectangle: Rounded Corners 68"/>
            <p:cNvSpPr/>
            <p:nvPr/>
          </p:nvSpPr>
          <p:spPr bwMode="auto">
            <a:xfrm>
              <a:off x="5561994" y="436808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COMPUTE CONTROLLER</a:t>
              </a:r>
            </a:p>
          </p:txBody>
        </p:sp>
        <p:sp>
          <p:nvSpPr>
            <p:cNvPr id="79" name="Rectangle: Rounded Corners 78"/>
            <p:cNvSpPr/>
            <p:nvPr/>
          </p:nvSpPr>
          <p:spPr bwMode="auto">
            <a:xfrm>
              <a:off x="4504575" y="436808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NETWORK CONTROLLER</a:t>
              </a:r>
            </a:p>
          </p:txBody>
        </p:sp>
        <p:sp>
          <p:nvSpPr>
            <p:cNvPr id="81" name="Rectangle: Rounded Corners 80"/>
            <p:cNvSpPr/>
            <p:nvPr/>
          </p:nvSpPr>
          <p:spPr bwMode="auto">
            <a:xfrm>
              <a:off x="7687481" y="4369824"/>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ROLE CONTROLLER</a:t>
              </a:r>
            </a:p>
          </p:txBody>
        </p:sp>
        <p:sp>
          <p:nvSpPr>
            <p:cNvPr id="88" name="Rectangle: Rounded Corners 87"/>
            <p:cNvSpPr/>
            <p:nvPr/>
          </p:nvSpPr>
          <p:spPr bwMode="auto">
            <a:xfrm>
              <a:off x="6624737" y="436808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HEALTH CONTROLLER</a:t>
              </a:r>
            </a:p>
          </p:txBody>
        </p:sp>
        <p:sp>
          <p:nvSpPr>
            <p:cNvPr id="89" name="Rectangle: Rounded Corners 88"/>
            <p:cNvSpPr/>
            <p:nvPr/>
          </p:nvSpPr>
          <p:spPr bwMode="auto">
            <a:xfrm>
              <a:off x="7687480" y="5750432"/>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DEPLOYMENT</a:t>
              </a:r>
            </a:p>
          </p:txBody>
        </p:sp>
        <p:sp>
          <p:nvSpPr>
            <p:cNvPr id="92" name="Rectangle: Rounded Corners 91"/>
            <p:cNvSpPr/>
            <p:nvPr/>
          </p:nvSpPr>
          <p:spPr bwMode="auto">
            <a:xfrm>
              <a:off x="8750491" y="4831419"/>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a:t>
              </a:r>
            </a:p>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 BROKER</a:t>
              </a:r>
            </a:p>
          </p:txBody>
        </p:sp>
        <p:sp>
          <p:nvSpPr>
            <p:cNvPr id="115" name="Rectangle: Rounded Corners 114"/>
            <p:cNvSpPr/>
            <p:nvPr/>
          </p:nvSpPr>
          <p:spPr bwMode="auto">
            <a:xfrm>
              <a:off x="7687481" y="4831420"/>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INFRA MGMT</a:t>
              </a:r>
            </a:p>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a:t>
              </a:r>
            </a:p>
          </p:txBody>
        </p:sp>
        <p:sp>
          <p:nvSpPr>
            <p:cNvPr id="116" name="Rectangle: Rounded Corners 115"/>
            <p:cNvSpPr/>
            <p:nvPr/>
          </p:nvSpPr>
          <p:spPr bwMode="auto">
            <a:xfrm>
              <a:off x="8750491" y="4370485"/>
              <a:ext cx="1040703" cy="445563"/>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ARM</a:t>
              </a:r>
            </a:p>
          </p:txBody>
        </p:sp>
        <p:sp>
          <p:nvSpPr>
            <p:cNvPr id="117" name="Rounded Rectangle 96"/>
            <p:cNvSpPr/>
            <p:nvPr/>
          </p:nvSpPr>
          <p:spPr bwMode="auto">
            <a:xfrm>
              <a:off x="4649261" y="6569131"/>
              <a:ext cx="2741293" cy="30501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18" name="Rounded Rectangle 97"/>
            <p:cNvSpPr/>
            <p:nvPr/>
          </p:nvSpPr>
          <p:spPr bwMode="auto">
            <a:xfrm>
              <a:off x="1795369" y="6569131"/>
              <a:ext cx="2741293" cy="30501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(SWITCHES)</a:t>
              </a:r>
            </a:p>
          </p:txBody>
        </p:sp>
        <p:sp>
          <p:nvSpPr>
            <p:cNvPr id="119" name="Rounded Rectangle 98"/>
            <p:cNvSpPr/>
            <p:nvPr/>
          </p:nvSpPr>
          <p:spPr bwMode="auto">
            <a:xfrm>
              <a:off x="7503154" y="6573602"/>
              <a:ext cx="2741293" cy="305018"/>
            </a:xfrm>
            <a:prstGeom prst="roundRect">
              <a:avLst>
                <a:gd name="adj" fmla="val 8403"/>
              </a:avLst>
            </a:prstGeom>
            <a:solidFill>
              <a:srgbClr val="30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marL="0" marR="0" lvl="0" indent="0" algn="ct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20" name="Rectangle 119"/>
            <p:cNvSpPr/>
            <p:nvPr/>
          </p:nvSpPr>
          <p:spPr bwMode="auto">
            <a:xfrm>
              <a:off x="432475" y="6365063"/>
              <a:ext cx="11564979" cy="55955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2" tIns="45689" rIns="182752" bIns="45689" numCol="1" spcCol="0" rtlCol="0" fromWordArt="0" anchor="t" anchorCtr="0" forceAA="0" compatLnSpc="1">
              <a:prstTxWarp prst="textNoShape">
                <a:avLst/>
              </a:prstTxWarp>
              <a:noAutofit/>
            </a:bodyPr>
            <a:lstStyle/>
            <a:p>
              <a:pPr marL="0" marR="0" lvl="0" indent="0" algn="r" defTabSz="93168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Segoe UI" pitchFamily="34" charset="0"/>
                </a:rPr>
                <a:t>HARDWARE LAYER</a:t>
              </a:r>
            </a:p>
          </p:txBody>
        </p:sp>
      </p:grpSp>
      <p:sp>
        <p:nvSpPr>
          <p:cNvPr id="4" name="Rectangle 3"/>
          <p:cNvSpPr/>
          <p:nvPr/>
        </p:nvSpPr>
        <p:spPr bwMode="auto">
          <a:xfrm>
            <a:off x="-69964" y="0"/>
            <a:ext cx="12506439" cy="6986633"/>
          </a:xfrm>
          <a:prstGeom prst="rect">
            <a:avLst/>
          </a:prstGeom>
          <a:solidFill>
            <a:srgbClr val="E6E6E6">
              <a:alpha val="90000"/>
            </a:srgbClr>
          </a:solidFill>
          <a:ln w="9525" algn="ctr">
            <a:noFill/>
            <a:miter lim="800000"/>
            <a:headEnd/>
            <a:tailEnd/>
          </a:ln>
          <a:effectLst/>
        </p:spPr>
        <p:txBody>
          <a:bodyPr wrap="none"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719" b="0" i="0" u="none" strike="noStrike" kern="1200" cap="none" spc="0" normalizeH="0" baseline="0" noProof="0" dirty="0">
              <a:ln>
                <a:noFill/>
              </a:ln>
              <a:solidFill>
                <a:srgbClr val="353535"/>
              </a:solidFill>
              <a:effectLst/>
              <a:uLnTx/>
              <a:uFillTx/>
              <a:latin typeface="Tekton Pro" pitchFamily="34" charset="0"/>
              <a:ea typeface="+mn-ea"/>
              <a:cs typeface="+mn-cs"/>
            </a:endParaRPr>
          </a:p>
        </p:txBody>
      </p:sp>
      <p:sp>
        <p:nvSpPr>
          <p:cNvPr id="3" name="TextBox 2"/>
          <p:cNvSpPr txBox="1"/>
          <p:nvPr/>
        </p:nvSpPr>
        <p:spPr>
          <a:xfrm>
            <a:off x="274639" y="2125662"/>
            <a:ext cx="11354909" cy="2179058"/>
          </a:xfrm>
          <a:prstGeom prst="rect">
            <a:avLst/>
          </a:prstGeom>
          <a:noFill/>
        </p:spPr>
        <p:txBody>
          <a:bodyPr vert="horz" wrap="square" lIns="146304" tIns="91440" rIns="146304" bIns="91440" rtlCol="0" anchor="t" anchorCtr="0">
            <a:spAutoFit/>
          </a:bodyPr>
          <a:lstStyle>
            <a:defPPr>
              <a:defRPr lang="en-US"/>
            </a:defPPr>
            <a:lvl1pPr>
              <a:lnSpc>
                <a:spcPct val="90000"/>
              </a:lnSpc>
              <a:spcBef>
                <a:spcPct val="0"/>
              </a:spcBef>
              <a:buNone/>
              <a:defRPr sz="7200" b="0" cap="none" spc="-100" baseline="0">
                <a:ln w="3175">
                  <a:noFill/>
                </a:ln>
                <a:gradFill>
                  <a:gsLst>
                    <a:gs pos="100000">
                      <a:schemeClr val="tx1"/>
                    </a:gs>
                    <a:gs pos="0">
                      <a:schemeClr val="tx1"/>
                    </a:gs>
                  </a:gsLst>
                  <a:lin ang="5400000" scaled="0"/>
                </a:gra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5310">
                      <a:srgbClr val="0078D7"/>
                    </a:gs>
                    <a:gs pos="27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Internals are </a:t>
            </a:r>
            <a:br>
              <a:rPr kumimoji="0" lang="en-US" sz="7200" b="0" i="0" u="none" strike="noStrike" kern="1200" cap="none" spc="-100" normalizeH="0" baseline="0" noProof="0" dirty="0">
                <a:ln w="3175">
                  <a:noFill/>
                </a:ln>
                <a:gradFill>
                  <a:gsLst>
                    <a:gs pos="5310">
                      <a:srgbClr val="0078D7"/>
                    </a:gs>
                    <a:gs pos="27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7200" b="0" i="0" u="none" strike="noStrike" kern="1200" cap="none" spc="-100" normalizeH="0" baseline="0" noProof="0" dirty="0">
                <a:ln w="3175">
                  <a:noFill/>
                </a:ln>
                <a:gradFill>
                  <a:gsLst>
                    <a:gs pos="5310">
                      <a:srgbClr val="0078D7"/>
                    </a:gs>
                    <a:gs pos="27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internal</a:t>
            </a:r>
          </a:p>
        </p:txBody>
      </p:sp>
    </p:spTree>
    <p:extLst>
      <p:ext uri="{BB962C8B-B14F-4D97-AF65-F5344CB8AC3E}">
        <p14:creationId xmlns:p14="http://schemas.microsoft.com/office/powerpoint/2010/main" val="224383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570357C-C0D9-4BD1-BCD7-11E469FDC1B1}"/>
              </a:ext>
            </a:extLst>
          </p:cNvPr>
          <p:cNvSpPr/>
          <p:nvPr/>
        </p:nvSpPr>
        <p:spPr bwMode="auto">
          <a:xfrm>
            <a:off x="3960914" y="0"/>
            <a:ext cx="8475561"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A23FEA07-6DB4-446F-A449-95549547BE38}"/>
              </a:ext>
            </a:extLst>
          </p:cNvPr>
          <p:cNvSpPr>
            <a:spLocks noGrp="1"/>
          </p:cNvSpPr>
          <p:nvPr>
            <p:ph type="title"/>
          </p:nvPr>
        </p:nvSpPr>
        <p:spPr>
          <a:xfrm>
            <a:off x="274639" y="295274"/>
            <a:ext cx="3686275" cy="1823758"/>
          </a:xfrm>
        </p:spPr>
        <p:txBody>
          <a:bodyPr/>
          <a:lstStyle/>
          <a:p>
            <a:r>
              <a:rPr lang="en-US" dirty="0"/>
              <a:t>Migrating</a:t>
            </a:r>
            <a:br>
              <a:rPr lang="en-US" dirty="0"/>
            </a:br>
            <a:r>
              <a:rPr lang="en-US" dirty="0"/>
              <a:t>to Azure</a:t>
            </a:r>
          </a:p>
        </p:txBody>
      </p:sp>
      <p:grpSp>
        <p:nvGrpSpPr>
          <p:cNvPr id="47" name="Group 46">
            <a:extLst>
              <a:ext uri="{FF2B5EF4-FFF2-40B4-BE49-F238E27FC236}">
                <a16:creationId xmlns:a16="http://schemas.microsoft.com/office/drawing/2014/main" id="{55397FFA-2E7A-4993-A576-2839BCB12DF3}"/>
              </a:ext>
            </a:extLst>
          </p:cNvPr>
          <p:cNvGrpSpPr/>
          <p:nvPr/>
        </p:nvGrpSpPr>
        <p:grpSpPr>
          <a:xfrm>
            <a:off x="4505724" y="491782"/>
            <a:ext cx="600926" cy="600926"/>
            <a:chOff x="419100" y="5511735"/>
            <a:chExt cx="893828" cy="893828"/>
          </a:xfrm>
        </p:grpSpPr>
        <p:sp>
          <p:nvSpPr>
            <p:cNvPr id="48" name="Oval 47">
              <a:extLst>
                <a:ext uri="{FF2B5EF4-FFF2-40B4-BE49-F238E27FC236}">
                  <a16:creationId xmlns:a16="http://schemas.microsoft.com/office/drawing/2014/main" id="{F8A950F4-EDBC-4F2E-9683-C685FE5CE0D6}"/>
                </a:ext>
              </a:extLst>
            </p:cNvPr>
            <p:cNvSpPr/>
            <p:nvPr/>
          </p:nvSpPr>
          <p:spPr bwMode="auto">
            <a:xfrm>
              <a:off x="419100" y="5511735"/>
              <a:ext cx="893828" cy="893828"/>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megaphone">
              <a:extLst>
                <a:ext uri="{FF2B5EF4-FFF2-40B4-BE49-F238E27FC236}">
                  <a16:creationId xmlns:a16="http://schemas.microsoft.com/office/drawing/2014/main" id="{2F2295F5-0AD5-4FAD-9DBE-B17C787D1718}"/>
                </a:ext>
              </a:extLst>
            </p:cNvPr>
            <p:cNvSpPr>
              <a:spLocks noChangeAspect="1" noEditPoints="1"/>
            </p:cNvSpPr>
            <p:nvPr/>
          </p:nvSpPr>
          <p:spPr bwMode="auto">
            <a:xfrm>
              <a:off x="624714" y="5810310"/>
              <a:ext cx="482600" cy="296679"/>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0" name="TextBox 49">
            <a:extLst>
              <a:ext uri="{FF2B5EF4-FFF2-40B4-BE49-F238E27FC236}">
                <a16:creationId xmlns:a16="http://schemas.microsoft.com/office/drawing/2014/main" id="{76D01999-75C6-4DB8-B329-B02ABE2CCE4B}"/>
              </a:ext>
            </a:extLst>
          </p:cNvPr>
          <p:cNvSpPr txBox="1"/>
          <p:nvPr/>
        </p:nvSpPr>
        <p:spPr>
          <a:xfrm>
            <a:off x="5136649" y="499768"/>
            <a:ext cx="2847574"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300" normalizeH="0" baseline="0" noProof="0" dirty="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ANNOUNCING</a:t>
            </a:r>
          </a:p>
        </p:txBody>
      </p:sp>
      <p:sp>
        <p:nvSpPr>
          <p:cNvPr id="40" name="Rectangle 39">
            <a:extLst>
              <a:ext uri="{FF2B5EF4-FFF2-40B4-BE49-F238E27FC236}">
                <a16:creationId xmlns:a16="http://schemas.microsoft.com/office/drawing/2014/main" id="{7899B562-5F4F-4FA8-82E0-9F5B1D8E8E3B}"/>
              </a:ext>
            </a:extLst>
          </p:cNvPr>
          <p:cNvSpPr/>
          <p:nvPr/>
        </p:nvSpPr>
        <p:spPr bwMode="auto">
          <a:xfrm>
            <a:off x="242137" y="2958317"/>
            <a:ext cx="3037676" cy="576665"/>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100" normalizeH="0" baseline="0" noProof="0" dirty="0">
                <a:ln>
                  <a:noFill/>
                </a:ln>
                <a:gradFill>
                  <a:gsLst>
                    <a:gs pos="0">
                      <a:schemeClr val="accent1"/>
                    </a:gs>
                    <a:gs pos="100000">
                      <a:schemeClr val="accent1"/>
                    </a:gs>
                  </a:gsLst>
                  <a:lin ang="5400000" scaled="1"/>
                </a:gradFill>
                <a:effectLst/>
                <a:uLnTx/>
                <a:uFillTx/>
                <a:latin typeface="Segoe UI" panose="020B0502040204020203" pitchFamily="34" charset="0"/>
                <a:ea typeface="+mn-ea"/>
                <a:cs typeface="Segoe UI" panose="020B0502040204020203" pitchFamily="34" charset="0"/>
              </a:rPr>
              <a:t>Discover </a:t>
            </a:r>
          </a:p>
        </p:txBody>
      </p:sp>
      <p:sp>
        <p:nvSpPr>
          <p:cNvPr id="54" name="Rectangle 53">
            <a:extLst>
              <a:ext uri="{FF2B5EF4-FFF2-40B4-BE49-F238E27FC236}">
                <a16:creationId xmlns:a16="http://schemas.microsoft.com/office/drawing/2014/main" id="{845EB4AD-FB43-4686-8ACA-F996E9C93F29}"/>
              </a:ext>
            </a:extLst>
          </p:cNvPr>
          <p:cNvSpPr/>
          <p:nvPr/>
        </p:nvSpPr>
        <p:spPr bwMode="auto">
          <a:xfrm>
            <a:off x="242137" y="4257906"/>
            <a:ext cx="3037676" cy="576665"/>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100" normalizeH="0" baseline="0" noProof="0" dirty="0">
                <a:ln>
                  <a:noFill/>
                </a:ln>
                <a:gradFill>
                  <a:gsLst>
                    <a:gs pos="0">
                      <a:schemeClr val="accent1"/>
                    </a:gs>
                    <a:gs pos="100000">
                      <a:schemeClr val="accent1"/>
                    </a:gs>
                  </a:gsLst>
                  <a:lin ang="5400000" scaled="1"/>
                </a:gradFill>
                <a:effectLst/>
                <a:uLnTx/>
                <a:uFillTx/>
                <a:latin typeface="Segoe UI" panose="020B0502040204020203" pitchFamily="34" charset="0"/>
                <a:ea typeface="+mn-ea"/>
                <a:cs typeface="Segoe UI" panose="020B0502040204020203" pitchFamily="34" charset="0"/>
              </a:rPr>
              <a:t>Migrate</a:t>
            </a:r>
          </a:p>
        </p:txBody>
      </p:sp>
      <p:sp>
        <p:nvSpPr>
          <p:cNvPr id="55" name="Rectangle 54">
            <a:extLst>
              <a:ext uri="{FF2B5EF4-FFF2-40B4-BE49-F238E27FC236}">
                <a16:creationId xmlns:a16="http://schemas.microsoft.com/office/drawing/2014/main" id="{DC09C6B8-8892-4F69-BD7C-86CA98D029DE}"/>
              </a:ext>
            </a:extLst>
          </p:cNvPr>
          <p:cNvSpPr/>
          <p:nvPr/>
        </p:nvSpPr>
        <p:spPr bwMode="auto">
          <a:xfrm>
            <a:off x="242137" y="5557494"/>
            <a:ext cx="3037676" cy="576665"/>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100" normalizeH="0" baseline="0" noProof="0">
                <a:ln>
                  <a:noFill/>
                </a:ln>
                <a:gradFill>
                  <a:gsLst>
                    <a:gs pos="0">
                      <a:schemeClr val="accent1"/>
                    </a:gs>
                    <a:gs pos="100000">
                      <a:schemeClr val="accent1"/>
                    </a:gs>
                  </a:gsLst>
                  <a:lin ang="5400000" scaled="1"/>
                </a:gradFill>
                <a:effectLst/>
                <a:uLnTx/>
                <a:uFillTx/>
                <a:latin typeface="Segoe UI" panose="020B0502040204020203" pitchFamily="34" charset="0"/>
                <a:ea typeface="+mn-ea"/>
                <a:cs typeface="Segoe UI" panose="020B0502040204020203" pitchFamily="34" charset="0"/>
              </a:rPr>
              <a:t>Optimize</a:t>
            </a:r>
          </a:p>
        </p:txBody>
      </p:sp>
      <p:sp>
        <p:nvSpPr>
          <p:cNvPr id="73" name="arrow">
            <a:extLst>
              <a:ext uri="{FF2B5EF4-FFF2-40B4-BE49-F238E27FC236}">
                <a16:creationId xmlns:a16="http://schemas.microsoft.com/office/drawing/2014/main" id="{14654F6F-FEF0-4F6B-A0EE-AB708E71A7C4}"/>
              </a:ext>
            </a:extLst>
          </p:cNvPr>
          <p:cNvSpPr>
            <a:spLocks noChangeAspect="1" noEditPoints="1"/>
          </p:cNvSpPr>
          <p:nvPr/>
        </p:nvSpPr>
        <p:spPr bwMode="auto">
          <a:xfrm rot="5400000">
            <a:off x="459942" y="3773917"/>
            <a:ext cx="256675" cy="23685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4" name="arrow">
            <a:extLst>
              <a:ext uri="{FF2B5EF4-FFF2-40B4-BE49-F238E27FC236}">
                <a16:creationId xmlns:a16="http://schemas.microsoft.com/office/drawing/2014/main" id="{7F624B29-8B4E-4024-AF17-03BB7B949CCA}"/>
              </a:ext>
            </a:extLst>
          </p:cNvPr>
          <p:cNvSpPr>
            <a:spLocks noChangeAspect="1" noEditPoints="1"/>
          </p:cNvSpPr>
          <p:nvPr/>
        </p:nvSpPr>
        <p:spPr bwMode="auto">
          <a:xfrm rot="5400000">
            <a:off x="459942" y="5056548"/>
            <a:ext cx="256675" cy="23685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907B71E2-DE18-4D1F-AA03-7BFA3AA0B060}"/>
              </a:ext>
            </a:extLst>
          </p:cNvPr>
          <p:cNvGrpSpPr/>
          <p:nvPr/>
        </p:nvGrpSpPr>
        <p:grpSpPr>
          <a:xfrm>
            <a:off x="4512696" y="1953155"/>
            <a:ext cx="7069212" cy="4166490"/>
            <a:chOff x="4512696" y="1953155"/>
            <a:chExt cx="7069212" cy="4166490"/>
          </a:xfrm>
        </p:grpSpPr>
        <p:grpSp>
          <p:nvGrpSpPr>
            <p:cNvPr id="12" name="Group 11">
              <a:extLst>
                <a:ext uri="{FF2B5EF4-FFF2-40B4-BE49-F238E27FC236}">
                  <a16:creationId xmlns:a16="http://schemas.microsoft.com/office/drawing/2014/main" id="{0973D80B-DF95-4DA4-8F3F-CC5078BDD850}"/>
                </a:ext>
              </a:extLst>
            </p:cNvPr>
            <p:cNvGrpSpPr/>
            <p:nvPr/>
          </p:nvGrpSpPr>
          <p:grpSpPr>
            <a:xfrm>
              <a:off x="4525467" y="4064438"/>
              <a:ext cx="2046874" cy="2055207"/>
              <a:chOff x="4525467" y="4064438"/>
              <a:chExt cx="2046874" cy="2055207"/>
            </a:xfrm>
          </p:grpSpPr>
          <p:pic>
            <p:nvPicPr>
              <p:cNvPr id="22" name="Picture 21">
                <a:extLst>
                  <a:ext uri="{FF2B5EF4-FFF2-40B4-BE49-F238E27FC236}">
                    <a16:creationId xmlns:a16="http://schemas.microsoft.com/office/drawing/2014/main" id="{E5E67278-7EAA-4F45-AB41-56016FDDB5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6487" y="4064438"/>
                <a:ext cx="703816" cy="498974"/>
              </a:xfrm>
              <a:prstGeom prst="rect">
                <a:avLst/>
              </a:prstGeom>
            </p:spPr>
          </p:pic>
          <p:grpSp>
            <p:nvGrpSpPr>
              <p:cNvPr id="10" name="Group 9">
                <a:extLst>
                  <a:ext uri="{FF2B5EF4-FFF2-40B4-BE49-F238E27FC236}">
                    <a16:creationId xmlns:a16="http://schemas.microsoft.com/office/drawing/2014/main" id="{295537B0-D8CB-42BC-9769-1560CDFBE4A8}"/>
                  </a:ext>
                </a:extLst>
              </p:cNvPr>
              <p:cNvGrpSpPr/>
              <p:nvPr/>
            </p:nvGrpSpPr>
            <p:grpSpPr>
              <a:xfrm>
                <a:off x="4525467" y="4748484"/>
                <a:ext cx="2046874" cy="1371161"/>
                <a:chOff x="5074313" y="3954463"/>
                <a:chExt cx="2286000" cy="1531348"/>
              </a:xfrm>
            </p:grpSpPr>
            <p:sp>
              <p:nvSpPr>
                <p:cNvPr id="30" name="TextBox 29">
                  <a:extLst>
                    <a:ext uri="{FF2B5EF4-FFF2-40B4-BE49-F238E27FC236}">
                      <a16:creationId xmlns:a16="http://schemas.microsoft.com/office/drawing/2014/main" id="{50EEB351-E7C5-4A36-8684-C76B9E164B53}"/>
                    </a:ext>
                  </a:extLst>
                </p:cNvPr>
                <p:cNvSpPr txBox="1"/>
                <p:nvPr/>
              </p:nvSpPr>
              <p:spPr>
                <a:xfrm>
                  <a:off x="5074313" y="4660854"/>
                  <a:ext cx="2175470" cy="82495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78D7">
                              <a:lumMod val="20000"/>
                              <a:lumOff val="80000"/>
                            </a:srgbClr>
                          </a:gs>
                          <a:gs pos="100000">
                            <a:srgbClr val="0078D7">
                              <a:lumMod val="20000"/>
                              <a:lumOff val="80000"/>
                            </a:srgbClr>
                          </a:gs>
                        </a:gsLst>
                        <a:lin ang="5400000" scaled="0"/>
                      </a:gradFill>
                      <a:effectLst/>
                      <a:uLnTx/>
                      <a:uFillTx/>
                      <a:latin typeface="Segoe UI Semibold" panose="020B0702040204020203" pitchFamily="34" charset="0"/>
                      <a:ea typeface="+mn-ea"/>
                      <a:cs typeface="Segoe UI Semibold" panose="020B0702040204020203" pitchFamily="34" charset="0"/>
                    </a:rPr>
                    <a:t>Free for all Azure</a:t>
                  </a:r>
                  <a:br>
                    <a:rPr kumimoji="0" lang="en-US" sz="1600" b="0" i="0" u="none" strike="noStrike" kern="1200" cap="none" spc="0" normalizeH="0" baseline="0" noProof="0">
                      <a:ln>
                        <a:noFill/>
                      </a:ln>
                      <a:gradFill>
                        <a:gsLst>
                          <a:gs pos="2917">
                            <a:srgbClr val="0078D7">
                              <a:lumMod val="20000"/>
                              <a:lumOff val="80000"/>
                            </a:srgbClr>
                          </a:gs>
                          <a:gs pos="100000">
                            <a:srgbClr val="0078D7">
                              <a:lumMod val="20000"/>
                              <a:lumOff val="80000"/>
                            </a:srgbClr>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2917">
                            <a:srgbClr val="0078D7">
                              <a:lumMod val="20000"/>
                              <a:lumOff val="80000"/>
                            </a:srgbClr>
                          </a:gs>
                          <a:gs pos="100000">
                            <a:srgbClr val="0078D7">
                              <a:lumMod val="20000"/>
                              <a:lumOff val="80000"/>
                            </a:srgbClr>
                          </a:gs>
                        </a:gsLst>
                        <a:lin ang="5400000" scaled="0"/>
                      </a:gradFill>
                      <a:effectLst/>
                      <a:uLnTx/>
                      <a:uFillTx/>
                      <a:latin typeface="Segoe UI Semibold" panose="020B0702040204020203" pitchFamily="34" charset="0"/>
                      <a:ea typeface="+mn-ea"/>
                      <a:cs typeface="Segoe UI Semibold" panose="020B0702040204020203" pitchFamily="34" charset="0"/>
                    </a:rPr>
                    <a:t>customers</a:t>
                  </a:r>
                </a:p>
              </p:txBody>
            </p:sp>
            <p:sp>
              <p:nvSpPr>
                <p:cNvPr id="34" name="Rectangle 33">
                  <a:extLst>
                    <a:ext uri="{FF2B5EF4-FFF2-40B4-BE49-F238E27FC236}">
                      <a16:creationId xmlns:a16="http://schemas.microsoft.com/office/drawing/2014/main" id="{7D9A3864-B48A-4561-A7C9-6188308CC75F}"/>
                    </a:ext>
                  </a:extLst>
                </p:cNvPr>
                <p:cNvSpPr/>
                <p:nvPr/>
              </p:nvSpPr>
              <p:spPr bwMode="auto">
                <a:xfrm>
                  <a:off x="5074313" y="3954463"/>
                  <a:ext cx="228600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Azure Cost</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Management</a:t>
                  </a:r>
                </a:p>
              </p:txBody>
            </p:sp>
          </p:grpSp>
        </p:grpSp>
        <p:grpSp>
          <p:nvGrpSpPr>
            <p:cNvPr id="13" name="Group 12">
              <a:extLst>
                <a:ext uri="{FF2B5EF4-FFF2-40B4-BE49-F238E27FC236}">
                  <a16:creationId xmlns:a16="http://schemas.microsoft.com/office/drawing/2014/main" id="{020C0DCD-5AD4-45E6-AF56-97B27F76C78C}"/>
                </a:ext>
              </a:extLst>
            </p:cNvPr>
            <p:cNvGrpSpPr/>
            <p:nvPr/>
          </p:nvGrpSpPr>
          <p:grpSpPr>
            <a:xfrm>
              <a:off x="6689177" y="4046383"/>
              <a:ext cx="2046874" cy="2073262"/>
              <a:chOff x="6689177" y="4046383"/>
              <a:chExt cx="2046874" cy="2073262"/>
            </a:xfrm>
          </p:grpSpPr>
          <p:grpSp>
            <p:nvGrpSpPr>
              <p:cNvPr id="11" name="Group 10">
                <a:extLst>
                  <a:ext uri="{FF2B5EF4-FFF2-40B4-BE49-F238E27FC236}">
                    <a16:creationId xmlns:a16="http://schemas.microsoft.com/office/drawing/2014/main" id="{872581CA-5314-4DB6-B5D0-A4CFEF439E88}"/>
                  </a:ext>
                </a:extLst>
              </p:cNvPr>
              <p:cNvGrpSpPr/>
              <p:nvPr/>
            </p:nvGrpSpPr>
            <p:grpSpPr>
              <a:xfrm>
                <a:off x="6689177" y="4748484"/>
                <a:ext cx="2046874" cy="1371161"/>
                <a:chOff x="7471511" y="3954463"/>
                <a:chExt cx="2286000" cy="1531348"/>
              </a:xfrm>
            </p:grpSpPr>
            <p:sp>
              <p:nvSpPr>
                <p:cNvPr id="35" name="Rectangle 34">
                  <a:extLst>
                    <a:ext uri="{FF2B5EF4-FFF2-40B4-BE49-F238E27FC236}">
                      <a16:creationId xmlns:a16="http://schemas.microsoft.com/office/drawing/2014/main" id="{9411D043-C2D8-4E1E-B8D0-B3A9E933F216}"/>
                    </a:ext>
                  </a:extLst>
                </p:cNvPr>
                <p:cNvSpPr/>
                <p:nvPr/>
              </p:nvSpPr>
              <p:spPr bwMode="auto">
                <a:xfrm>
                  <a:off x="7471511" y="3954463"/>
                  <a:ext cx="228600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Azure Hybrid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Benefit</a:t>
                  </a:r>
                </a:p>
              </p:txBody>
            </p:sp>
            <p:sp>
              <p:nvSpPr>
                <p:cNvPr id="60" name="TextBox 59">
                  <a:extLst>
                    <a:ext uri="{FF2B5EF4-FFF2-40B4-BE49-F238E27FC236}">
                      <a16:creationId xmlns:a16="http://schemas.microsoft.com/office/drawing/2014/main" id="{521D0C7C-CD09-4118-84D4-813F63BFC3A1}"/>
                    </a:ext>
                  </a:extLst>
                </p:cNvPr>
                <p:cNvSpPr txBox="1"/>
                <p:nvPr/>
              </p:nvSpPr>
              <p:spPr>
                <a:xfrm>
                  <a:off x="7471511" y="4660854"/>
                  <a:ext cx="2286000" cy="82495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7">
                              <a:lumMod val="20000"/>
                              <a:lumOff val="80000"/>
                            </a:srgbClr>
                          </a:gs>
                          <a:gs pos="100000">
                            <a:srgbClr val="0078D7">
                              <a:lumMod val="20000"/>
                              <a:lumOff val="80000"/>
                            </a:srgbClr>
                          </a:gs>
                        </a:gsLst>
                        <a:lin ang="5400000" scaled="0"/>
                      </a:gradFill>
                      <a:effectLst/>
                      <a:uLnTx/>
                      <a:uFillTx/>
                      <a:latin typeface="Segoe UI Semibold" panose="020B0702040204020203" pitchFamily="34" charset="0"/>
                      <a:ea typeface="+mn-ea"/>
                      <a:cs typeface="Segoe UI Semibold" panose="020B0702040204020203" pitchFamily="34" charset="0"/>
                    </a:rPr>
                    <a:t>Windows Server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78D7">
                              <a:lumMod val="20000"/>
                              <a:lumOff val="80000"/>
                            </a:srgbClr>
                          </a:gs>
                          <a:gs pos="100000">
                            <a:srgbClr val="0078D7">
                              <a:lumMod val="20000"/>
                              <a:lumOff val="80000"/>
                            </a:srgbClr>
                          </a:gs>
                        </a:gsLst>
                        <a:lin ang="5400000" scaled="0"/>
                      </a:gradFill>
                      <a:effectLst/>
                      <a:uLnTx/>
                      <a:uFillTx/>
                      <a:latin typeface="Segoe UI Semibold" panose="020B0702040204020203" pitchFamily="34" charset="0"/>
                      <a:ea typeface="+mn-ea"/>
                      <a:cs typeface="Segoe UI Semibold" panose="020B0702040204020203" pitchFamily="34" charset="0"/>
                    </a:rPr>
                    <a:t>SQL Server</a:t>
                  </a:r>
                </a:p>
              </p:txBody>
            </p:sp>
          </p:grpSp>
          <p:grpSp>
            <p:nvGrpSpPr>
              <p:cNvPr id="4" name="Group 3">
                <a:extLst>
                  <a:ext uri="{FF2B5EF4-FFF2-40B4-BE49-F238E27FC236}">
                    <a16:creationId xmlns:a16="http://schemas.microsoft.com/office/drawing/2014/main" id="{563DCA7E-7FF5-4A38-A534-E578A37CB245}"/>
                  </a:ext>
                </a:extLst>
              </p:cNvPr>
              <p:cNvGrpSpPr/>
              <p:nvPr/>
            </p:nvGrpSpPr>
            <p:grpSpPr>
              <a:xfrm>
                <a:off x="6879501" y="4046383"/>
                <a:ext cx="934392" cy="646933"/>
                <a:chOff x="7890874" y="2749537"/>
                <a:chExt cx="1043553" cy="722511"/>
              </a:xfrm>
            </p:grpSpPr>
            <p:sp>
              <p:nvSpPr>
                <p:cNvPr id="70" name="Freeform: Shape 69">
                  <a:extLst>
                    <a:ext uri="{FF2B5EF4-FFF2-40B4-BE49-F238E27FC236}">
                      <a16:creationId xmlns:a16="http://schemas.microsoft.com/office/drawing/2014/main" id="{F1866DBB-7906-426E-ABE5-BB56F95E41E5}"/>
                    </a:ext>
                  </a:extLst>
                </p:cNvPr>
                <p:cNvSpPr/>
                <p:nvPr/>
              </p:nvSpPr>
              <p:spPr bwMode="auto">
                <a:xfrm>
                  <a:off x="7890874" y="2749537"/>
                  <a:ext cx="1043553" cy="57596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 name="Group 71">
                  <a:extLst>
                    <a:ext uri="{FF2B5EF4-FFF2-40B4-BE49-F238E27FC236}">
                      <a16:creationId xmlns:a16="http://schemas.microsoft.com/office/drawing/2014/main" id="{123E9F37-E45D-462F-8607-4C585CB4B37D}"/>
                    </a:ext>
                  </a:extLst>
                </p:cNvPr>
                <p:cNvGrpSpPr/>
                <p:nvPr/>
              </p:nvGrpSpPr>
              <p:grpSpPr>
                <a:xfrm>
                  <a:off x="8213043" y="3088966"/>
                  <a:ext cx="392206" cy="383082"/>
                  <a:chOff x="8213043" y="3088966"/>
                  <a:chExt cx="392206" cy="383082"/>
                </a:xfrm>
              </p:grpSpPr>
              <p:sp>
                <p:nvSpPr>
                  <p:cNvPr id="71" name="Rectangle 70">
                    <a:extLst>
                      <a:ext uri="{FF2B5EF4-FFF2-40B4-BE49-F238E27FC236}">
                        <a16:creationId xmlns:a16="http://schemas.microsoft.com/office/drawing/2014/main" id="{853B442B-5C8C-4CF9-92F9-7F00CFB81657}"/>
                      </a:ext>
                    </a:extLst>
                  </p:cNvPr>
                  <p:cNvSpPr/>
                  <p:nvPr/>
                </p:nvSpPr>
                <p:spPr bwMode="auto">
                  <a:xfrm>
                    <a:off x="8213043" y="3297555"/>
                    <a:ext cx="114013" cy="60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D3126357-C057-448C-AA17-A3E0DDB13AA9}"/>
                      </a:ext>
                    </a:extLst>
                  </p:cNvPr>
                  <p:cNvGrpSpPr/>
                  <p:nvPr/>
                </p:nvGrpSpPr>
                <p:grpSpPr>
                  <a:xfrm>
                    <a:off x="8213043" y="3088966"/>
                    <a:ext cx="392206" cy="383082"/>
                    <a:chOff x="2088630" y="3287843"/>
                    <a:chExt cx="429718" cy="419725"/>
                  </a:xfrm>
                </p:grpSpPr>
                <p:sp>
                  <p:nvSpPr>
                    <p:cNvPr id="68" name="Rectangle 67">
                      <a:extLst>
                        <a:ext uri="{FF2B5EF4-FFF2-40B4-BE49-F238E27FC236}">
                          <a16:creationId xmlns:a16="http://schemas.microsoft.com/office/drawing/2014/main" id="{90491299-0521-4E5C-8B59-CDD4D25F495B}"/>
                        </a:ext>
                      </a:extLst>
                    </p:cNvPr>
                    <p:cNvSpPr/>
                    <p:nvPr/>
                  </p:nvSpPr>
                  <p:spPr bwMode="auto">
                    <a:xfrm>
                      <a:off x="2213548" y="3287843"/>
                      <a:ext cx="304800" cy="304800"/>
                    </a:xfrm>
                    <a:prstGeom prst="rect">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BA186CB3-8D9D-4EAB-87A0-DFB073B0DF34}"/>
                        </a:ext>
                      </a:extLst>
                    </p:cNvPr>
                    <p:cNvSpPr/>
                    <p:nvPr/>
                  </p:nvSpPr>
                  <p:spPr bwMode="auto">
                    <a:xfrm>
                      <a:off x="2088630" y="3402768"/>
                      <a:ext cx="304800" cy="304800"/>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grpSp>
        <p:grpSp>
          <p:nvGrpSpPr>
            <p:cNvPr id="9" name="Group 8">
              <a:extLst>
                <a:ext uri="{FF2B5EF4-FFF2-40B4-BE49-F238E27FC236}">
                  <a16:creationId xmlns:a16="http://schemas.microsoft.com/office/drawing/2014/main" id="{532CFE8E-685F-46E6-B3E4-266E5DE37B29}"/>
                </a:ext>
              </a:extLst>
            </p:cNvPr>
            <p:cNvGrpSpPr/>
            <p:nvPr/>
          </p:nvGrpSpPr>
          <p:grpSpPr>
            <a:xfrm>
              <a:off x="9285336" y="1953155"/>
              <a:ext cx="2296572" cy="1278001"/>
              <a:chOff x="9285336" y="1953155"/>
              <a:chExt cx="2296572" cy="1278001"/>
            </a:xfrm>
          </p:grpSpPr>
          <p:grpSp>
            <p:nvGrpSpPr>
              <p:cNvPr id="6" name="Group 5">
                <a:extLst>
                  <a:ext uri="{FF2B5EF4-FFF2-40B4-BE49-F238E27FC236}">
                    <a16:creationId xmlns:a16="http://schemas.microsoft.com/office/drawing/2014/main" id="{CF5F2CE0-3F79-47DF-96E4-CA64A42EE120}"/>
                  </a:ext>
                </a:extLst>
              </p:cNvPr>
              <p:cNvGrpSpPr/>
              <p:nvPr/>
            </p:nvGrpSpPr>
            <p:grpSpPr>
              <a:xfrm>
                <a:off x="9491316" y="1953155"/>
                <a:ext cx="543559" cy="692234"/>
                <a:chOff x="3671190" y="1942866"/>
                <a:chExt cx="885570" cy="1127792"/>
              </a:xfrm>
            </p:grpSpPr>
            <p:sp>
              <p:nvSpPr>
                <p:cNvPr id="24" name="Freeform: Shape 23">
                  <a:extLst>
                    <a:ext uri="{FF2B5EF4-FFF2-40B4-BE49-F238E27FC236}">
                      <a16:creationId xmlns:a16="http://schemas.microsoft.com/office/drawing/2014/main" id="{C9E40CBB-B7A7-44E2-85B0-F18F7D3D070B}"/>
                    </a:ext>
                  </a:extLst>
                </p:cNvPr>
                <p:cNvSpPr/>
                <p:nvPr/>
              </p:nvSpPr>
              <p:spPr bwMode="auto">
                <a:xfrm>
                  <a:off x="3671190" y="1942866"/>
                  <a:ext cx="885570" cy="1127792"/>
                </a:xfrm>
                <a:custGeom>
                  <a:avLst/>
                  <a:gdLst>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57200 w 4289898"/>
                    <a:gd name="connsiteY10" fmla="*/ 4737370 h 5457217"/>
                    <a:gd name="connsiteX11" fmla="*/ 340468 w 4289898"/>
                    <a:gd name="connsiteY11" fmla="*/ 4844374 h 5457217"/>
                    <a:gd name="connsiteX12" fmla="*/ 272375 w 4289898"/>
                    <a:gd name="connsiteY12" fmla="*/ 4824919 h 5457217"/>
                    <a:gd name="connsiteX13" fmla="*/ 165371 w 4289898"/>
                    <a:gd name="connsiteY13" fmla="*/ 4747098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57200 w 4289898"/>
                    <a:gd name="connsiteY10" fmla="*/ 4737370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590550 w 4289898"/>
                    <a:gd name="connsiteY10" fmla="*/ 4303982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300950 w 4289898"/>
                    <a:gd name="connsiteY12" fmla="*/ 4605844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207626 w 4289898"/>
                    <a:gd name="connsiteY13" fmla="*/ 4457801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93326 w 4289898"/>
                    <a:gd name="connsiteY13" fmla="*/ 4753076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900745 w 4566123"/>
                    <a:gd name="connsiteY0" fmla="*/ 145915 h 5457217"/>
                    <a:gd name="connsiteX1" fmla="*/ 2046659 w 4566123"/>
                    <a:gd name="connsiteY1" fmla="*/ 0 h 5457217"/>
                    <a:gd name="connsiteX2" fmla="*/ 2173119 w 4566123"/>
                    <a:gd name="connsiteY2" fmla="*/ 9727 h 5457217"/>
                    <a:gd name="connsiteX3" fmla="*/ 4459119 w 4566123"/>
                    <a:gd name="connsiteY3" fmla="*/ 447472 h 5457217"/>
                    <a:gd name="connsiteX4" fmla="*/ 4566123 w 4566123"/>
                    <a:gd name="connsiteY4" fmla="*/ 593387 h 5457217"/>
                    <a:gd name="connsiteX5" fmla="*/ 4556396 w 4566123"/>
                    <a:gd name="connsiteY5" fmla="*/ 4513634 h 5457217"/>
                    <a:gd name="connsiteX6" fmla="*/ 4342387 w 4566123"/>
                    <a:gd name="connsiteY6" fmla="*/ 4659549 h 5457217"/>
                    <a:gd name="connsiteX7" fmla="*/ 2134208 w 4566123"/>
                    <a:gd name="connsiteY7" fmla="*/ 5457217 h 5457217"/>
                    <a:gd name="connsiteX8" fmla="*/ 1832651 w 4566123"/>
                    <a:gd name="connsiteY8" fmla="*/ 5301574 h 5457217"/>
                    <a:gd name="connsiteX9" fmla="*/ 1832651 w 4566123"/>
                    <a:gd name="connsiteY9" fmla="*/ 5165387 h 5457217"/>
                    <a:gd name="connsiteX10" fmla="*/ 747713 w 4566123"/>
                    <a:gd name="connsiteY10" fmla="*/ 4746894 h 5457217"/>
                    <a:gd name="connsiteX11" fmla="*/ 750043 w 4566123"/>
                    <a:gd name="connsiteY11" fmla="*/ 4815799 h 5457217"/>
                    <a:gd name="connsiteX12" fmla="*/ 572413 w 4566123"/>
                    <a:gd name="connsiteY12" fmla="*/ 4853494 h 5457217"/>
                    <a:gd name="connsiteX13" fmla="*/ 369551 w 4566123"/>
                    <a:gd name="connsiteY13" fmla="*/ 4753076 h 5457217"/>
                    <a:gd name="connsiteX14" fmla="*/ 0 w 4566123"/>
                    <a:gd name="connsiteY14" fmla="*/ 4455775 h 5457217"/>
                    <a:gd name="connsiteX15" fmla="*/ 324864 w 4566123"/>
                    <a:gd name="connsiteY15" fmla="*/ 486383 h 5457217"/>
                    <a:gd name="connsiteX16" fmla="*/ 480506 w 4566123"/>
                    <a:gd name="connsiteY16" fmla="*/ 330740 h 5457217"/>
                    <a:gd name="connsiteX17" fmla="*/ 568055 w 4566123"/>
                    <a:gd name="connsiteY17" fmla="*/ 340468 h 5457217"/>
                    <a:gd name="connsiteX18" fmla="*/ 1171170 w 4566123"/>
                    <a:gd name="connsiteY18" fmla="*/ 418289 h 5457217"/>
                    <a:gd name="connsiteX19" fmla="*/ 1900745 w 4566123"/>
                    <a:gd name="connsiteY19" fmla="*/ 282102 h 5457217"/>
                    <a:gd name="connsiteX20" fmla="*/ 1900745 w 4566123"/>
                    <a:gd name="connsiteY20" fmla="*/ 145915 h 5457217"/>
                    <a:gd name="connsiteX0" fmla="*/ 1575881 w 4241259"/>
                    <a:gd name="connsiteY0" fmla="*/ 145915 h 5457217"/>
                    <a:gd name="connsiteX1" fmla="*/ 1721795 w 4241259"/>
                    <a:gd name="connsiteY1" fmla="*/ 0 h 5457217"/>
                    <a:gd name="connsiteX2" fmla="*/ 1848255 w 4241259"/>
                    <a:gd name="connsiteY2" fmla="*/ 9727 h 5457217"/>
                    <a:gd name="connsiteX3" fmla="*/ 4134255 w 4241259"/>
                    <a:gd name="connsiteY3" fmla="*/ 447472 h 5457217"/>
                    <a:gd name="connsiteX4" fmla="*/ 4241259 w 4241259"/>
                    <a:gd name="connsiteY4" fmla="*/ 593387 h 5457217"/>
                    <a:gd name="connsiteX5" fmla="*/ 4231532 w 4241259"/>
                    <a:gd name="connsiteY5" fmla="*/ 4513634 h 5457217"/>
                    <a:gd name="connsiteX6" fmla="*/ 4017523 w 4241259"/>
                    <a:gd name="connsiteY6" fmla="*/ 4659549 h 5457217"/>
                    <a:gd name="connsiteX7" fmla="*/ 1809344 w 4241259"/>
                    <a:gd name="connsiteY7" fmla="*/ 5457217 h 5457217"/>
                    <a:gd name="connsiteX8" fmla="*/ 1507787 w 4241259"/>
                    <a:gd name="connsiteY8" fmla="*/ 5301574 h 5457217"/>
                    <a:gd name="connsiteX9" fmla="*/ 1507787 w 4241259"/>
                    <a:gd name="connsiteY9" fmla="*/ 5165387 h 5457217"/>
                    <a:gd name="connsiteX10" fmla="*/ 422849 w 4241259"/>
                    <a:gd name="connsiteY10" fmla="*/ 4746894 h 5457217"/>
                    <a:gd name="connsiteX11" fmla="*/ 425179 w 4241259"/>
                    <a:gd name="connsiteY11" fmla="*/ 4815799 h 5457217"/>
                    <a:gd name="connsiteX12" fmla="*/ 247549 w 4241259"/>
                    <a:gd name="connsiteY12" fmla="*/ 4853494 h 5457217"/>
                    <a:gd name="connsiteX13" fmla="*/ 44687 w 4241259"/>
                    <a:gd name="connsiteY13" fmla="*/ 4753076 h 5457217"/>
                    <a:gd name="connsiteX14" fmla="*/ 365698 w 4241259"/>
                    <a:gd name="connsiteY14" fmla="*/ 4379575 h 5457217"/>
                    <a:gd name="connsiteX15" fmla="*/ 0 w 4241259"/>
                    <a:gd name="connsiteY15" fmla="*/ 486383 h 5457217"/>
                    <a:gd name="connsiteX16" fmla="*/ 155642 w 4241259"/>
                    <a:gd name="connsiteY16" fmla="*/ 330740 h 5457217"/>
                    <a:gd name="connsiteX17" fmla="*/ 243191 w 4241259"/>
                    <a:gd name="connsiteY17" fmla="*/ 340468 h 5457217"/>
                    <a:gd name="connsiteX18" fmla="*/ 846306 w 4241259"/>
                    <a:gd name="connsiteY18" fmla="*/ 418289 h 5457217"/>
                    <a:gd name="connsiteX19" fmla="*/ 1575881 w 4241259"/>
                    <a:gd name="connsiteY19" fmla="*/ 282102 h 5457217"/>
                    <a:gd name="connsiteX20" fmla="*/ 1575881 w 4241259"/>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4 w 4285136"/>
                    <a:gd name="connsiteY8" fmla="*/ 5301574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851701 w 4285136"/>
                    <a:gd name="connsiteY8" fmla="*/ 516346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85136" h="5457217">
                      <a:moveTo>
                        <a:pt x="1619758" y="145915"/>
                      </a:moveTo>
                      <a:lnTo>
                        <a:pt x="1765672" y="0"/>
                      </a:lnTo>
                      <a:lnTo>
                        <a:pt x="1892132" y="9727"/>
                      </a:lnTo>
                      <a:lnTo>
                        <a:pt x="4178132" y="447472"/>
                      </a:lnTo>
                      <a:lnTo>
                        <a:pt x="4285136" y="593387"/>
                      </a:lnTo>
                      <a:cubicBezTo>
                        <a:pt x="4281894" y="1900136"/>
                        <a:pt x="4278651" y="3206885"/>
                        <a:pt x="4275409" y="4513634"/>
                      </a:cubicBezTo>
                      <a:lnTo>
                        <a:pt x="4061400" y="4659549"/>
                      </a:lnTo>
                      <a:lnTo>
                        <a:pt x="1853221" y="5457217"/>
                      </a:lnTo>
                      <a:cubicBezTo>
                        <a:pt x="1695551" y="5406923"/>
                        <a:pt x="1675995" y="5370917"/>
                        <a:pt x="1551663" y="5296811"/>
                      </a:cubicBezTo>
                      <a:cubicBezTo>
                        <a:pt x="1551663" y="5253003"/>
                        <a:pt x="1551664" y="5209195"/>
                        <a:pt x="1551664" y="5165387"/>
                      </a:cubicBezTo>
                      <a:lnTo>
                        <a:pt x="466726" y="4746894"/>
                      </a:lnTo>
                      <a:cubicBezTo>
                        <a:pt x="467503" y="4769862"/>
                        <a:pt x="468279" y="4792831"/>
                        <a:pt x="469056" y="4815799"/>
                      </a:cubicBezTo>
                      <a:lnTo>
                        <a:pt x="291426" y="4853494"/>
                      </a:lnTo>
                      <a:lnTo>
                        <a:pt x="88564" y="4753076"/>
                      </a:lnTo>
                      <a:lnTo>
                        <a:pt x="0" y="4708188"/>
                      </a:lnTo>
                      <a:lnTo>
                        <a:pt x="43877" y="486383"/>
                      </a:lnTo>
                      <a:lnTo>
                        <a:pt x="199519" y="330740"/>
                      </a:lnTo>
                      <a:lnTo>
                        <a:pt x="287068" y="340468"/>
                      </a:lnTo>
                      <a:lnTo>
                        <a:pt x="890183" y="418289"/>
                      </a:lnTo>
                      <a:lnTo>
                        <a:pt x="1619758" y="282102"/>
                      </a:lnTo>
                      <a:lnTo>
                        <a:pt x="1619758" y="145915"/>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CA9E32F-7066-45DF-925F-8D04B8FE7BB4}"/>
                    </a:ext>
                  </a:extLst>
                </p:cNvPr>
                <p:cNvSpPr/>
                <p:nvPr/>
              </p:nvSpPr>
              <p:spPr bwMode="auto">
                <a:xfrm>
                  <a:off x="4234156" y="2337235"/>
                  <a:ext cx="88087" cy="145172"/>
                </a:xfrm>
                <a:custGeom>
                  <a:avLst/>
                  <a:gdLst>
                    <a:gd name="connsiteX0" fmla="*/ 11906 w 426244"/>
                    <a:gd name="connsiteY0" fmla="*/ 2381 h 702468"/>
                    <a:gd name="connsiteX1" fmla="*/ 426244 w 426244"/>
                    <a:gd name="connsiteY1" fmla="*/ 0 h 702468"/>
                    <a:gd name="connsiteX2" fmla="*/ 404812 w 426244"/>
                    <a:gd name="connsiteY2" fmla="*/ 671512 h 702468"/>
                    <a:gd name="connsiteX3" fmla="*/ 0 w 426244"/>
                    <a:gd name="connsiteY3" fmla="*/ 702468 h 702468"/>
                    <a:gd name="connsiteX4" fmla="*/ 11906 w 426244"/>
                    <a:gd name="connsiteY4" fmla="*/ 2381 h 70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44" h="702468">
                      <a:moveTo>
                        <a:pt x="11906" y="2381"/>
                      </a:moveTo>
                      <a:lnTo>
                        <a:pt x="426244" y="0"/>
                      </a:lnTo>
                      <a:lnTo>
                        <a:pt x="404812" y="671512"/>
                      </a:lnTo>
                      <a:lnTo>
                        <a:pt x="0" y="702468"/>
                      </a:lnTo>
                      <a:lnTo>
                        <a:pt x="11906" y="2381"/>
                      </a:ln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A2AA6F5B-0B4D-4DEF-8611-FA9243C8805F}"/>
                    </a:ext>
                  </a:extLst>
                </p:cNvPr>
                <p:cNvSpPr/>
                <p:nvPr/>
              </p:nvSpPr>
              <p:spPr bwMode="auto">
                <a:xfrm>
                  <a:off x="4227838" y="2503761"/>
                  <a:ext cx="88087" cy="151571"/>
                </a:xfrm>
                <a:custGeom>
                  <a:avLst/>
                  <a:gdLst>
                    <a:gd name="connsiteX0" fmla="*/ 11906 w 426244"/>
                    <a:gd name="connsiteY0" fmla="*/ 33338 h 733425"/>
                    <a:gd name="connsiteX1" fmla="*/ 426244 w 426244"/>
                    <a:gd name="connsiteY1" fmla="*/ 0 h 733425"/>
                    <a:gd name="connsiteX2" fmla="*/ 411956 w 426244"/>
                    <a:gd name="connsiteY2" fmla="*/ 661988 h 733425"/>
                    <a:gd name="connsiteX3" fmla="*/ 0 w 426244"/>
                    <a:gd name="connsiteY3" fmla="*/ 733425 h 733425"/>
                    <a:gd name="connsiteX4" fmla="*/ 11906 w 426244"/>
                    <a:gd name="connsiteY4" fmla="*/ 3333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44" h="733425">
                      <a:moveTo>
                        <a:pt x="11906" y="33338"/>
                      </a:moveTo>
                      <a:lnTo>
                        <a:pt x="426244" y="0"/>
                      </a:lnTo>
                      <a:lnTo>
                        <a:pt x="411956" y="661988"/>
                      </a:lnTo>
                      <a:lnTo>
                        <a:pt x="0" y="733425"/>
                      </a:lnTo>
                      <a:cubicBezTo>
                        <a:pt x="2381" y="498475"/>
                        <a:pt x="4763" y="263525"/>
                        <a:pt x="11906" y="33338"/>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62BAF7FD-A1DA-4D8A-BB63-1E29EE0FBBB7}"/>
                    </a:ext>
                  </a:extLst>
                </p:cNvPr>
                <p:cNvSpPr/>
                <p:nvPr/>
              </p:nvSpPr>
              <p:spPr bwMode="auto">
                <a:xfrm>
                  <a:off x="4348960" y="2336819"/>
                  <a:ext cx="80214" cy="136808"/>
                </a:xfrm>
                <a:custGeom>
                  <a:avLst/>
                  <a:gdLst>
                    <a:gd name="connsiteX0" fmla="*/ 11907 w 388144"/>
                    <a:gd name="connsiteY0" fmla="*/ 4762 h 661987"/>
                    <a:gd name="connsiteX1" fmla="*/ 388144 w 388144"/>
                    <a:gd name="connsiteY1" fmla="*/ 0 h 661987"/>
                    <a:gd name="connsiteX2" fmla="*/ 371475 w 388144"/>
                    <a:gd name="connsiteY2" fmla="*/ 638175 h 661987"/>
                    <a:gd name="connsiteX3" fmla="*/ 0 w 388144"/>
                    <a:gd name="connsiteY3" fmla="*/ 661987 h 661987"/>
                    <a:gd name="connsiteX4" fmla="*/ 11907 w 388144"/>
                    <a:gd name="connsiteY4" fmla="*/ 4762 h 66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44" h="661987">
                      <a:moveTo>
                        <a:pt x="11907" y="4762"/>
                      </a:moveTo>
                      <a:lnTo>
                        <a:pt x="388144" y="0"/>
                      </a:lnTo>
                      <a:lnTo>
                        <a:pt x="371475" y="638175"/>
                      </a:lnTo>
                      <a:lnTo>
                        <a:pt x="0" y="661987"/>
                      </a:lnTo>
                      <a:lnTo>
                        <a:pt x="11907" y="4762"/>
                      </a:ln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2754CEEE-CD5B-4B3A-AB37-81AD8A071E0B}"/>
                    </a:ext>
                  </a:extLst>
                </p:cNvPr>
                <p:cNvSpPr/>
                <p:nvPr/>
              </p:nvSpPr>
              <p:spPr bwMode="auto">
                <a:xfrm>
                  <a:off x="4344531" y="2495395"/>
                  <a:ext cx="80706" cy="142712"/>
                </a:xfrm>
                <a:custGeom>
                  <a:avLst/>
                  <a:gdLst>
                    <a:gd name="connsiteX0" fmla="*/ 14288 w 390525"/>
                    <a:gd name="connsiteY0" fmla="*/ 33338 h 690563"/>
                    <a:gd name="connsiteX1" fmla="*/ 390525 w 390525"/>
                    <a:gd name="connsiteY1" fmla="*/ 0 h 690563"/>
                    <a:gd name="connsiteX2" fmla="*/ 369094 w 390525"/>
                    <a:gd name="connsiteY2" fmla="*/ 635794 h 690563"/>
                    <a:gd name="connsiteX3" fmla="*/ 0 w 390525"/>
                    <a:gd name="connsiteY3" fmla="*/ 690563 h 690563"/>
                    <a:gd name="connsiteX4" fmla="*/ 14288 w 390525"/>
                    <a:gd name="connsiteY4" fmla="*/ 33338 h 690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690563">
                      <a:moveTo>
                        <a:pt x="14288" y="33338"/>
                      </a:moveTo>
                      <a:lnTo>
                        <a:pt x="390525" y="0"/>
                      </a:lnTo>
                      <a:lnTo>
                        <a:pt x="369094" y="635794"/>
                      </a:lnTo>
                      <a:lnTo>
                        <a:pt x="0" y="690563"/>
                      </a:lnTo>
                      <a:cubicBezTo>
                        <a:pt x="2381" y="473075"/>
                        <a:pt x="4763" y="255588"/>
                        <a:pt x="14288" y="33338"/>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6F17847-7585-473C-ADC1-216345424C15}"/>
                    </a:ext>
                  </a:extLst>
                </p:cNvPr>
                <p:cNvSpPr/>
                <p:nvPr/>
              </p:nvSpPr>
              <p:spPr bwMode="auto">
                <a:xfrm>
                  <a:off x="3748116" y="1999840"/>
                  <a:ext cx="261803" cy="1012606"/>
                </a:xfrm>
                <a:custGeom>
                  <a:avLst/>
                  <a:gdLst>
                    <a:gd name="connsiteX0" fmla="*/ 1266825 w 1266825"/>
                    <a:gd name="connsiteY0" fmla="*/ 0 h 4886325"/>
                    <a:gd name="connsiteX1" fmla="*/ 1238250 w 1266825"/>
                    <a:gd name="connsiteY1" fmla="*/ 4886325 h 4886325"/>
                    <a:gd name="connsiteX2" fmla="*/ 123825 w 1266825"/>
                    <a:gd name="connsiteY2" fmla="*/ 4457700 h 4886325"/>
                    <a:gd name="connsiteX3" fmla="*/ 0 w 1266825"/>
                    <a:gd name="connsiteY3" fmla="*/ 295275 h 4886325"/>
                    <a:gd name="connsiteX4" fmla="*/ 85725 w 1266825"/>
                    <a:gd name="connsiteY4" fmla="*/ 200025 h 4886325"/>
                    <a:gd name="connsiteX5" fmla="*/ 1266825 w 1266825"/>
                    <a:gd name="connsiteY5" fmla="*/ 0 h 4886325"/>
                    <a:gd name="connsiteX0" fmla="*/ 1266825 w 1266825"/>
                    <a:gd name="connsiteY0" fmla="*/ 0 h 4516885"/>
                    <a:gd name="connsiteX1" fmla="*/ 1088460 w 1266825"/>
                    <a:gd name="connsiteY1" fmla="*/ 4516885 h 4516885"/>
                    <a:gd name="connsiteX2" fmla="*/ 123825 w 1266825"/>
                    <a:gd name="connsiteY2" fmla="*/ 4457700 h 4516885"/>
                    <a:gd name="connsiteX3" fmla="*/ 0 w 1266825"/>
                    <a:gd name="connsiteY3" fmla="*/ 295275 h 4516885"/>
                    <a:gd name="connsiteX4" fmla="*/ 85725 w 1266825"/>
                    <a:gd name="connsiteY4" fmla="*/ 200025 h 4516885"/>
                    <a:gd name="connsiteX5" fmla="*/ 1266825 w 1266825"/>
                    <a:gd name="connsiteY5" fmla="*/ 0 h 4516885"/>
                    <a:gd name="connsiteX0" fmla="*/ 1266825 w 1266825"/>
                    <a:gd name="connsiteY0" fmla="*/ 0 h 4909418"/>
                    <a:gd name="connsiteX1" fmla="*/ 1180640 w 1266825"/>
                    <a:gd name="connsiteY1" fmla="*/ 4909418 h 4909418"/>
                    <a:gd name="connsiteX2" fmla="*/ 123825 w 1266825"/>
                    <a:gd name="connsiteY2" fmla="*/ 4457700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504073 w 1266825"/>
                    <a:gd name="connsiteY2" fmla="*/ 4111349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112305 w 1266825"/>
                    <a:gd name="connsiteY2" fmla="*/ 4492333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112305 w 1266825"/>
                    <a:gd name="connsiteY2" fmla="*/ 4492333 h 4909418"/>
                    <a:gd name="connsiteX3" fmla="*/ 0 w 1266825"/>
                    <a:gd name="connsiteY3" fmla="*/ 295275 h 4909418"/>
                    <a:gd name="connsiteX4" fmla="*/ 85725 w 1266825"/>
                    <a:gd name="connsiteY4" fmla="*/ 200025 h 4909418"/>
                    <a:gd name="connsiteX5" fmla="*/ 1266825 w 1266825"/>
                    <a:gd name="connsiteY5" fmla="*/ 0 h 49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4909418">
                      <a:moveTo>
                        <a:pt x="1266825" y="0"/>
                      </a:moveTo>
                      <a:lnTo>
                        <a:pt x="1180640" y="4909418"/>
                      </a:lnTo>
                      <a:lnTo>
                        <a:pt x="112305" y="4492333"/>
                      </a:lnTo>
                      <a:lnTo>
                        <a:pt x="0" y="295275"/>
                      </a:lnTo>
                      <a:lnTo>
                        <a:pt x="85725" y="200025"/>
                      </a:lnTo>
                      <a:lnTo>
                        <a:pt x="1266825" y="0"/>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9D949F7-1D1E-484A-9944-6F077B910E21}"/>
                  </a:ext>
                </a:extLst>
              </p:cNvPr>
              <p:cNvSpPr/>
              <p:nvPr/>
            </p:nvSpPr>
            <p:spPr bwMode="auto">
              <a:xfrm>
                <a:off x="9285336" y="2685478"/>
                <a:ext cx="2296572" cy="5456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Azure</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Data Box</a:t>
                </a:r>
              </a:p>
            </p:txBody>
          </p:sp>
        </p:grpSp>
        <p:sp>
          <p:nvSpPr>
            <p:cNvPr id="32" name="Rectangle 31">
              <a:extLst>
                <a:ext uri="{FF2B5EF4-FFF2-40B4-BE49-F238E27FC236}">
                  <a16:creationId xmlns:a16="http://schemas.microsoft.com/office/drawing/2014/main" id="{C5AF21F1-0E81-43FD-8470-9CB2FC64BFE7}"/>
                </a:ext>
              </a:extLst>
            </p:cNvPr>
            <p:cNvSpPr/>
            <p:nvPr/>
          </p:nvSpPr>
          <p:spPr bwMode="auto">
            <a:xfrm>
              <a:off x="4512696" y="2685478"/>
              <a:ext cx="2296572" cy="5456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Azure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Migrate</a:t>
              </a:r>
            </a:p>
          </p:txBody>
        </p:sp>
        <p:grpSp>
          <p:nvGrpSpPr>
            <p:cNvPr id="62" name="Group 61">
              <a:extLst>
                <a:ext uri="{FF2B5EF4-FFF2-40B4-BE49-F238E27FC236}">
                  <a16:creationId xmlns:a16="http://schemas.microsoft.com/office/drawing/2014/main" id="{F40A136E-EE60-46AD-9ADF-D4B3AF64ADBF}"/>
                </a:ext>
              </a:extLst>
            </p:cNvPr>
            <p:cNvGrpSpPr/>
            <p:nvPr/>
          </p:nvGrpSpPr>
          <p:grpSpPr>
            <a:xfrm>
              <a:off x="4714246" y="1983375"/>
              <a:ext cx="934392" cy="646933"/>
              <a:chOff x="923925" y="2828296"/>
              <a:chExt cx="1169288" cy="809564"/>
            </a:xfrm>
          </p:grpSpPr>
          <p:sp>
            <p:nvSpPr>
              <p:cNvPr id="61" name="Freeform: Shape 60">
                <a:extLst>
                  <a:ext uri="{FF2B5EF4-FFF2-40B4-BE49-F238E27FC236}">
                    <a16:creationId xmlns:a16="http://schemas.microsoft.com/office/drawing/2014/main" id="{8D92A0EF-AA83-43E7-BC37-DEF3DBE9FA66}"/>
                  </a:ext>
                </a:extLst>
              </p:cNvPr>
              <p:cNvSpPr/>
              <p:nvPr/>
            </p:nvSpPr>
            <p:spPr bwMode="auto">
              <a:xfrm>
                <a:off x="923925" y="2828296"/>
                <a:ext cx="1169288" cy="64536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5">
                <a:extLst>
                  <a:ext uri="{FF2B5EF4-FFF2-40B4-BE49-F238E27FC236}">
                    <a16:creationId xmlns:a16="http://schemas.microsoft.com/office/drawing/2014/main" id="{749AE922-90F5-48C1-A4E9-F029FF3BFC53}"/>
                  </a:ext>
                </a:extLst>
              </p:cNvPr>
              <p:cNvSpPr>
                <a:spLocks noEditPoints="1"/>
              </p:cNvSpPr>
              <p:nvPr/>
            </p:nvSpPr>
            <p:spPr bwMode="auto">
              <a:xfrm rot="10800000">
                <a:off x="1400619" y="3191772"/>
                <a:ext cx="215900" cy="446088"/>
              </a:xfrm>
              <a:custGeom>
                <a:avLst/>
                <a:gdLst>
                  <a:gd name="T0" fmla="*/ 136 w 136"/>
                  <a:gd name="T1" fmla="*/ 224 h 281"/>
                  <a:gd name="T2" fmla="*/ 69 w 136"/>
                  <a:gd name="T3" fmla="*/ 281 h 281"/>
                  <a:gd name="T4" fmla="*/ 0 w 136"/>
                  <a:gd name="T5" fmla="*/ 224 h 281"/>
                  <a:gd name="T6" fmla="*/ 69 w 136"/>
                  <a:gd name="T7" fmla="*/ 275 h 281"/>
                  <a:gd name="T8" fmla="*/ 69 w 136"/>
                  <a:gd name="T9" fmla="*/ 0 h 281"/>
                </a:gdLst>
                <a:ahLst/>
                <a:cxnLst>
                  <a:cxn ang="0">
                    <a:pos x="T0" y="T1"/>
                  </a:cxn>
                  <a:cxn ang="0">
                    <a:pos x="T2" y="T3"/>
                  </a:cxn>
                  <a:cxn ang="0">
                    <a:pos x="T4" y="T5"/>
                  </a:cxn>
                  <a:cxn ang="0">
                    <a:pos x="T6" y="T7"/>
                  </a:cxn>
                  <a:cxn ang="0">
                    <a:pos x="T8" y="T9"/>
                  </a:cxn>
                </a:cxnLst>
                <a:rect l="0" t="0" r="r" b="b"/>
                <a:pathLst>
                  <a:path w="136" h="281">
                    <a:moveTo>
                      <a:pt x="136" y="224"/>
                    </a:moveTo>
                    <a:lnTo>
                      <a:pt x="69" y="281"/>
                    </a:lnTo>
                    <a:lnTo>
                      <a:pt x="0" y="224"/>
                    </a:lnTo>
                    <a:moveTo>
                      <a:pt x="69" y="275"/>
                    </a:moveTo>
                    <a:lnTo>
                      <a:pt x="69" y="0"/>
                    </a:lnTo>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 name="Group 13">
              <a:extLst>
                <a:ext uri="{FF2B5EF4-FFF2-40B4-BE49-F238E27FC236}">
                  <a16:creationId xmlns:a16="http://schemas.microsoft.com/office/drawing/2014/main" id="{6B3FA348-71A4-490F-8B74-74C3E31F9A2E}"/>
                </a:ext>
              </a:extLst>
            </p:cNvPr>
            <p:cNvGrpSpPr/>
            <p:nvPr/>
          </p:nvGrpSpPr>
          <p:grpSpPr>
            <a:xfrm>
              <a:off x="5299505" y="2242276"/>
              <a:ext cx="518941" cy="518941"/>
              <a:chOff x="5299505" y="2242276"/>
              <a:chExt cx="518941" cy="518941"/>
            </a:xfrm>
          </p:grpSpPr>
          <p:sp>
            <p:nvSpPr>
              <p:cNvPr id="5" name="Diamond 4">
                <a:extLst>
                  <a:ext uri="{FF2B5EF4-FFF2-40B4-BE49-F238E27FC236}">
                    <a16:creationId xmlns:a16="http://schemas.microsoft.com/office/drawing/2014/main" id="{0A889353-1F0F-404C-A3B4-D4F301802CFD}"/>
                  </a:ext>
                </a:extLst>
              </p:cNvPr>
              <p:cNvSpPr/>
              <p:nvPr/>
            </p:nvSpPr>
            <p:spPr bwMode="auto">
              <a:xfrm>
                <a:off x="5320009" y="2262358"/>
                <a:ext cx="473463" cy="47346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75D8A81F-7A3B-4D2F-AE10-81355DA4905D}"/>
                  </a:ext>
                </a:extLst>
              </p:cNvPr>
              <p:cNvPicPr>
                <a:picLocks noChangeAspect="1"/>
              </p:cNvPicPr>
              <p:nvPr/>
            </p:nvPicPr>
            <p:blipFill>
              <a:blip r:embed="rId4" cstate="email">
                <a:clrChange>
                  <a:clrFrom>
                    <a:srgbClr val="ABABAB"/>
                  </a:clrFrom>
                  <a:clrTo>
                    <a:srgbClr val="ABABAB">
                      <a:alpha val="0"/>
                    </a:srgbClr>
                  </a:clrTo>
                </a:clrChange>
                <a:extLst>
                  <a:ext uri="{BEBA8EAE-BF5A-486C-A8C5-ECC9F3942E4B}">
                    <a14:imgProps xmlns:a14="http://schemas.microsoft.com/office/drawing/2010/main">
                      <a14:imgLayer r:embed="rId5">
                        <a14:imgEffect>
                          <a14:saturation sat="0"/>
                        </a14:imgEffect>
                        <a14:imgEffect>
                          <a14:brightnessContrast bright="-39000" contrast="32000"/>
                        </a14:imgEffect>
                      </a14:imgLayer>
                    </a14:imgProps>
                  </a:ext>
                  <a:ext uri="{28A0092B-C50C-407E-A947-70E740481C1C}">
                    <a14:useLocalDpi xmlns:a14="http://schemas.microsoft.com/office/drawing/2010/main"/>
                  </a:ext>
                </a:extLst>
              </a:blip>
              <a:stretch>
                <a:fillRect/>
              </a:stretch>
            </p:blipFill>
            <p:spPr>
              <a:xfrm>
                <a:off x="5299505" y="2242276"/>
                <a:ext cx="518941" cy="518941"/>
              </a:xfrm>
              <a:prstGeom prst="rect">
                <a:avLst/>
              </a:prstGeom>
            </p:spPr>
          </p:pic>
        </p:grpSp>
        <p:grpSp>
          <p:nvGrpSpPr>
            <p:cNvPr id="8" name="Group 7">
              <a:extLst>
                <a:ext uri="{FF2B5EF4-FFF2-40B4-BE49-F238E27FC236}">
                  <a16:creationId xmlns:a16="http://schemas.microsoft.com/office/drawing/2014/main" id="{213CF06A-FE2A-4DEE-957C-43FD5CBAD9D0}"/>
                </a:ext>
              </a:extLst>
            </p:cNvPr>
            <p:cNvGrpSpPr/>
            <p:nvPr/>
          </p:nvGrpSpPr>
          <p:grpSpPr>
            <a:xfrm>
              <a:off x="6678302" y="1983375"/>
              <a:ext cx="2296572" cy="1247781"/>
              <a:chOff x="6678302" y="1983375"/>
              <a:chExt cx="2296572" cy="1247781"/>
            </a:xfrm>
          </p:grpSpPr>
          <p:sp>
            <p:nvSpPr>
              <p:cNvPr id="33" name="Rectangle 32">
                <a:extLst>
                  <a:ext uri="{FF2B5EF4-FFF2-40B4-BE49-F238E27FC236}">
                    <a16:creationId xmlns:a16="http://schemas.microsoft.com/office/drawing/2014/main" id="{192F86E3-24DC-422A-B0F7-602667A35117}"/>
                  </a:ext>
                </a:extLst>
              </p:cNvPr>
              <p:cNvSpPr/>
              <p:nvPr/>
            </p:nvSpPr>
            <p:spPr bwMode="auto">
              <a:xfrm>
                <a:off x="6678302" y="2685478"/>
                <a:ext cx="2296572" cy="5456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panose="020B0502040204020203" pitchFamily="34" charset="0"/>
                  </a:rPr>
                  <a:t>Azure Database Migration Service</a:t>
                </a:r>
              </a:p>
            </p:txBody>
          </p:sp>
          <p:grpSp>
            <p:nvGrpSpPr>
              <p:cNvPr id="2" name="Group 1">
                <a:extLst>
                  <a:ext uri="{FF2B5EF4-FFF2-40B4-BE49-F238E27FC236}">
                    <a16:creationId xmlns:a16="http://schemas.microsoft.com/office/drawing/2014/main" id="{D2CDC113-FDB0-464C-87CC-9EA7AC3F44A2}"/>
                  </a:ext>
                </a:extLst>
              </p:cNvPr>
              <p:cNvGrpSpPr/>
              <p:nvPr/>
            </p:nvGrpSpPr>
            <p:grpSpPr>
              <a:xfrm>
                <a:off x="6908242" y="1983375"/>
                <a:ext cx="934392" cy="646932"/>
                <a:chOff x="3228191" y="2749537"/>
                <a:chExt cx="1043553" cy="722510"/>
              </a:xfrm>
            </p:grpSpPr>
            <p:sp>
              <p:nvSpPr>
                <p:cNvPr id="66" name="Freeform: Shape 65">
                  <a:extLst>
                    <a:ext uri="{FF2B5EF4-FFF2-40B4-BE49-F238E27FC236}">
                      <a16:creationId xmlns:a16="http://schemas.microsoft.com/office/drawing/2014/main" id="{6C10CAD5-8A77-4B70-A73E-37862228792E}"/>
                    </a:ext>
                  </a:extLst>
                </p:cNvPr>
                <p:cNvSpPr/>
                <p:nvPr/>
              </p:nvSpPr>
              <p:spPr bwMode="auto">
                <a:xfrm>
                  <a:off x="3228191" y="2749537"/>
                  <a:ext cx="1043553" cy="57596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Database_EFC7">
                  <a:extLst>
                    <a:ext uri="{FF2B5EF4-FFF2-40B4-BE49-F238E27FC236}">
                      <a16:creationId xmlns:a16="http://schemas.microsoft.com/office/drawing/2014/main" id="{BD2839A4-1D53-4ECD-92FE-25AF463A77D7}"/>
                    </a:ext>
                  </a:extLst>
                </p:cNvPr>
                <p:cNvSpPr>
                  <a:spLocks noChangeAspect="1" noEditPoints="1"/>
                </p:cNvSpPr>
                <p:nvPr/>
              </p:nvSpPr>
              <p:spPr bwMode="auto">
                <a:xfrm>
                  <a:off x="3574923" y="2901042"/>
                  <a:ext cx="351946" cy="4574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1"/>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4" name="Freeform 5">
                  <a:extLst>
                    <a:ext uri="{FF2B5EF4-FFF2-40B4-BE49-F238E27FC236}">
                      <a16:creationId xmlns:a16="http://schemas.microsoft.com/office/drawing/2014/main" id="{BDE8DD81-ACB1-43EE-9774-60104DC00E14}"/>
                    </a:ext>
                  </a:extLst>
                </p:cNvPr>
                <p:cNvSpPr>
                  <a:spLocks noEditPoints="1"/>
                </p:cNvSpPr>
                <p:nvPr/>
              </p:nvSpPr>
              <p:spPr bwMode="auto">
                <a:xfrm rot="10800000">
                  <a:off x="3653626" y="3073927"/>
                  <a:ext cx="192684" cy="398120"/>
                </a:xfrm>
                <a:custGeom>
                  <a:avLst/>
                  <a:gdLst>
                    <a:gd name="T0" fmla="*/ 136 w 136"/>
                    <a:gd name="T1" fmla="*/ 224 h 281"/>
                    <a:gd name="T2" fmla="*/ 69 w 136"/>
                    <a:gd name="T3" fmla="*/ 281 h 281"/>
                    <a:gd name="T4" fmla="*/ 0 w 136"/>
                    <a:gd name="T5" fmla="*/ 224 h 281"/>
                    <a:gd name="T6" fmla="*/ 69 w 136"/>
                    <a:gd name="T7" fmla="*/ 275 h 281"/>
                    <a:gd name="T8" fmla="*/ 69 w 136"/>
                    <a:gd name="T9" fmla="*/ 0 h 281"/>
                  </a:gdLst>
                  <a:ahLst/>
                  <a:cxnLst>
                    <a:cxn ang="0">
                      <a:pos x="T0" y="T1"/>
                    </a:cxn>
                    <a:cxn ang="0">
                      <a:pos x="T2" y="T3"/>
                    </a:cxn>
                    <a:cxn ang="0">
                      <a:pos x="T4" y="T5"/>
                    </a:cxn>
                    <a:cxn ang="0">
                      <a:pos x="T6" y="T7"/>
                    </a:cxn>
                    <a:cxn ang="0">
                      <a:pos x="T8" y="T9"/>
                    </a:cxn>
                  </a:cxnLst>
                  <a:rect l="0" t="0" r="r" b="b"/>
                  <a:pathLst>
                    <a:path w="136" h="281">
                      <a:moveTo>
                        <a:pt x="136" y="224"/>
                      </a:moveTo>
                      <a:lnTo>
                        <a:pt x="69" y="281"/>
                      </a:lnTo>
                      <a:lnTo>
                        <a:pt x="0" y="224"/>
                      </a:lnTo>
                      <a:moveTo>
                        <a:pt x="69" y="275"/>
                      </a:moveTo>
                      <a:lnTo>
                        <a:pt x="69" y="0"/>
                      </a:lnTo>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16" name="Picture 15">
                <a:extLst>
                  <a:ext uri="{FF2B5EF4-FFF2-40B4-BE49-F238E27FC236}">
                    <a16:creationId xmlns:a16="http://schemas.microsoft.com/office/drawing/2014/main" id="{A51048AF-99B5-44D4-90A8-ED29CBE1EB3C}"/>
                  </a:ext>
                </a:extLst>
              </p:cNvPr>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521991" y="2242276"/>
                <a:ext cx="523124" cy="523124"/>
              </a:xfrm>
              <a:prstGeom prst="rect">
                <a:avLst/>
              </a:prstGeom>
            </p:spPr>
          </p:pic>
        </p:grpSp>
        <p:grpSp>
          <p:nvGrpSpPr>
            <p:cNvPr id="58" name="Group 57">
              <a:extLst>
                <a:ext uri="{FF2B5EF4-FFF2-40B4-BE49-F238E27FC236}">
                  <a16:creationId xmlns:a16="http://schemas.microsoft.com/office/drawing/2014/main" id="{B797E17C-18C0-462C-83C5-4EA11A6B2088}"/>
                </a:ext>
              </a:extLst>
            </p:cNvPr>
            <p:cNvGrpSpPr/>
            <p:nvPr/>
          </p:nvGrpSpPr>
          <p:grpSpPr>
            <a:xfrm>
              <a:off x="9861646" y="2242276"/>
              <a:ext cx="518941" cy="518941"/>
              <a:chOff x="5299505" y="2242276"/>
              <a:chExt cx="518941" cy="518941"/>
            </a:xfrm>
          </p:grpSpPr>
          <p:sp>
            <p:nvSpPr>
              <p:cNvPr id="59" name="Diamond 58">
                <a:extLst>
                  <a:ext uri="{FF2B5EF4-FFF2-40B4-BE49-F238E27FC236}">
                    <a16:creationId xmlns:a16="http://schemas.microsoft.com/office/drawing/2014/main" id="{0842316A-2C8A-4C82-A9C5-AEB9C1774E39}"/>
                  </a:ext>
                </a:extLst>
              </p:cNvPr>
              <p:cNvSpPr/>
              <p:nvPr/>
            </p:nvSpPr>
            <p:spPr bwMode="auto">
              <a:xfrm>
                <a:off x="5320009" y="2262358"/>
                <a:ext cx="473463" cy="47346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a:extLst>
                  <a:ext uri="{FF2B5EF4-FFF2-40B4-BE49-F238E27FC236}">
                    <a16:creationId xmlns:a16="http://schemas.microsoft.com/office/drawing/2014/main" id="{0A01368F-2EE6-45B7-8467-6A192499D268}"/>
                  </a:ext>
                </a:extLst>
              </p:cNvPr>
              <p:cNvPicPr>
                <a:picLocks noChangeAspect="1"/>
              </p:cNvPicPr>
              <p:nvPr/>
            </p:nvPicPr>
            <p:blipFill>
              <a:blip r:embed="rId4" cstate="email">
                <a:clrChange>
                  <a:clrFrom>
                    <a:srgbClr val="ABABAB"/>
                  </a:clrFrom>
                  <a:clrTo>
                    <a:srgbClr val="ABABAB">
                      <a:alpha val="0"/>
                    </a:srgbClr>
                  </a:clrTo>
                </a:clrChange>
                <a:extLst>
                  <a:ext uri="{BEBA8EAE-BF5A-486C-A8C5-ECC9F3942E4B}">
                    <a14:imgProps xmlns:a14="http://schemas.microsoft.com/office/drawing/2010/main">
                      <a14:imgLayer r:embed="rId5">
                        <a14:imgEffect>
                          <a14:saturation sat="0"/>
                        </a14:imgEffect>
                        <a14:imgEffect>
                          <a14:brightnessContrast bright="-39000" contrast="32000"/>
                        </a14:imgEffect>
                      </a14:imgLayer>
                    </a14:imgProps>
                  </a:ext>
                  <a:ext uri="{28A0092B-C50C-407E-A947-70E740481C1C}">
                    <a14:useLocalDpi xmlns:a14="http://schemas.microsoft.com/office/drawing/2010/main"/>
                  </a:ext>
                </a:extLst>
              </a:blip>
              <a:stretch>
                <a:fillRect/>
              </a:stretch>
            </p:blipFill>
            <p:spPr>
              <a:xfrm>
                <a:off x="5299505" y="2242276"/>
                <a:ext cx="518941" cy="518941"/>
              </a:xfrm>
              <a:prstGeom prst="rect">
                <a:avLst/>
              </a:prstGeom>
            </p:spPr>
          </p:pic>
        </p:grpSp>
      </p:grpSp>
    </p:spTree>
    <p:extLst>
      <p:ext uri="{BB962C8B-B14F-4D97-AF65-F5344CB8AC3E}">
        <p14:creationId xmlns:p14="http://schemas.microsoft.com/office/powerpoint/2010/main" val="1944907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50"/>
                                        <p:tgtEl>
                                          <p:spTgt spid="3"/>
                                        </p:tgtEl>
                                      </p:cBhvr>
                                    </p:animEffect>
                                  </p:childTnLst>
                                </p:cTn>
                              </p:par>
                              <p:par>
                                <p:cTn id="8" presetID="42" presetClass="path" presetSubtype="0" decel="100000" fill="hold" grpId="1" nodeType="withEffect">
                                  <p:stCondLst>
                                    <p:cond delay="0"/>
                                  </p:stCondLst>
                                  <p:childTnLst>
                                    <p:animMotion origin="layout" path="M -3.38014E-6 -2.05629E-6 L -3.38014E-6 0.05515 " pathEditMode="relative" rAng="0" ptsTypes="AA">
                                      <p:cBhvr>
                                        <p:cTn id="9" dur="550" spd="-100000" fill="hold"/>
                                        <p:tgtEl>
                                          <p:spTgt spid="3"/>
                                        </p:tgtEl>
                                        <p:attrNameLst>
                                          <p:attrName>ppt_x</p:attrName>
                                          <p:attrName>ppt_y</p:attrName>
                                        </p:attrNameLst>
                                      </p:cBhvr>
                                      <p:rCtr x="0" y="2746"/>
                                    </p:animMotion>
                                  </p:childTnLst>
                                </p:cTn>
                              </p:par>
                            </p:childTnLst>
                          </p:cTn>
                        </p:par>
                        <p:par>
                          <p:cTn id="10" fill="hold">
                            <p:stCondLst>
                              <p:cond delay="550"/>
                            </p:stCondLst>
                            <p:childTnLst>
                              <p:par>
                                <p:cTn id="11" presetID="10"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50"/>
                                        <p:tgtEl>
                                          <p:spTgt spid="40"/>
                                        </p:tgtEl>
                                      </p:cBhvr>
                                    </p:animEffect>
                                  </p:childTnLst>
                                </p:cTn>
                              </p:par>
                              <p:par>
                                <p:cTn id="14" presetID="64" presetClass="path" presetSubtype="0" decel="100000" fill="hold" grpId="1" nodeType="withEffect">
                                  <p:stCondLst>
                                    <p:cond delay="0"/>
                                  </p:stCondLst>
                                  <p:childTnLst>
                                    <p:animMotion origin="layout" path="M -2.29768E-8 3.11847E-6 L -2.29768E-8 -0.05084 " pathEditMode="relative" rAng="0" ptsTypes="AA">
                                      <p:cBhvr>
                                        <p:cTn id="15" dur="550" spd="-100000" fill="hold"/>
                                        <p:tgtEl>
                                          <p:spTgt spid="40"/>
                                        </p:tgtEl>
                                        <p:attrNameLst>
                                          <p:attrName>ppt_x</p:attrName>
                                          <p:attrName>ppt_y</p:attrName>
                                        </p:attrNameLst>
                                      </p:cBhvr>
                                      <p:rCtr x="0" y="-2542"/>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50"/>
                                        <p:tgtEl>
                                          <p:spTgt spid="73"/>
                                        </p:tgtEl>
                                      </p:cBhvr>
                                    </p:animEffect>
                                  </p:childTnLst>
                                </p:cTn>
                              </p:par>
                              <p:par>
                                <p:cTn id="21" presetID="64" presetClass="path" presetSubtype="0" decel="100000" fill="hold" grpId="1" nodeType="withEffect">
                                  <p:stCondLst>
                                    <p:cond delay="0"/>
                                  </p:stCondLst>
                                  <p:childTnLst>
                                    <p:animMotion origin="layout" path="M -2.29768E-8 3.11847E-6 L -2.29768E-8 -0.05084 " pathEditMode="relative" rAng="0" ptsTypes="AA">
                                      <p:cBhvr>
                                        <p:cTn id="22" dur="550" spd="-100000" fill="hold"/>
                                        <p:tgtEl>
                                          <p:spTgt spid="73"/>
                                        </p:tgtEl>
                                        <p:attrNameLst>
                                          <p:attrName>ppt_x</p:attrName>
                                          <p:attrName>ppt_y</p:attrName>
                                        </p:attrNameLst>
                                      </p:cBhvr>
                                      <p:rCtr x="0" y="-2542"/>
                                    </p:animMotion>
                                  </p:childTnLst>
                                </p:cTn>
                              </p:par>
                            </p:childTnLst>
                          </p:cTn>
                        </p:par>
                        <p:par>
                          <p:cTn id="23" fill="hold">
                            <p:stCondLst>
                              <p:cond delay="55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50"/>
                                        <p:tgtEl>
                                          <p:spTgt spid="54"/>
                                        </p:tgtEl>
                                      </p:cBhvr>
                                    </p:animEffect>
                                  </p:childTnLst>
                                </p:cTn>
                              </p:par>
                              <p:par>
                                <p:cTn id="27" presetID="64" presetClass="path" presetSubtype="0" decel="100000" fill="hold" grpId="1" nodeType="withEffect">
                                  <p:stCondLst>
                                    <p:cond delay="0"/>
                                  </p:stCondLst>
                                  <p:childTnLst>
                                    <p:animMotion origin="layout" path="M -2.29768E-8 3.11847E-6 L -2.29768E-8 -0.05084 " pathEditMode="relative" rAng="0" ptsTypes="AA">
                                      <p:cBhvr>
                                        <p:cTn id="28" dur="550" spd="-100000" fill="hold"/>
                                        <p:tgtEl>
                                          <p:spTgt spid="54"/>
                                        </p:tgtEl>
                                        <p:attrNameLst>
                                          <p:attrName>ppt_x</p:attrName>
                                          <p:attrName>ppt_y</p:attrName>
                                        </p:attrNameLst>
                                      </p:cBhvr>
                                      <p:rCtr x="0" y="-2542"/>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50"/>
                                        <p:tgtEl>
                                          <p:spTgt spid="74"/>
                                        </p:tgtEl>
                                      </p:cBhvr>
                                    </p:animEffect>
                                  </p:childTnLst>
                                </p:cTn>
                              </p:par>
                              <p:par>
                                <p:cTn id="34" presetID="64" presetClass="path" presetSubtype="0" decel="100000" fill="hold" grpId="1" nodeType="withEffect">
                                  <p:stCondLst>
                                    <p:cond delay="0"/>
                                  </p:stCondLst>
                                  <p:childTnLst>
                                    <p:animMotion origin="layout" path="M -2.29768E-8 3.11847E-6 L -2.29768E-8 -0.05084 " pathEditMode="relative" rAng="0" ptsTypes="AA">
                                      <p:cBhvr>
                                        <p:cTn id="35" dur="550" spd="-100000" fill="hold"/>
                                        <p:tgtEl>
                                          <p:spTgt spid="74"/>
                                        </p:tgtEl>
                                        <p:attrNameLst>
                                          <p:attrName>ppt_x</p:attrName>
                                          <p:attrName>ppt_y</p:attrName>
                                        </p:attrNameLst>
                                      </p:cBhvr>
                                      <p:rCtr x="0" y="-2542"/>
                                    </p:animMotion>
                                  </p:childTnLst>
                                </p:cTn>
                              </p:par>
                            </p:childTnLst>
                          </p:cTn>
                        </p:par>
                        <p:par>
                          <p:cTn id="36" fill="hold">
                            <p:stCondLst>
                              <p:cond delay="55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50"/>
                                        <p:tgtEl>
                                          <p:spTgt spid="55"/>
                                        </p:tgtEl>
                                      </p:cBhvr>
                                    </p:animEffect>
                                  </p:childTnLst>
                                </p:cTn>
                              </p:par>
                              <p:par>
                                <p:cTn id="40" presetID="64" presetClass="path" presetSubtype="0" decel="100000" fill="hold" grpId="1" nodeType="withEffect">
                                  <p:stCondLst>
                                    <p:cond delay="0"/>
                                  </p:stCondLst>
                                  <p:childTnLst>
                                    <p:animMotion origin="layout" path="M -2.29768E-8 3.11847E-6 L -2.29768E-8 -0.05084 " pathEditMode="relative" rAng="0" ptsTypes="AA">
                                      <p:cBhvr>
                                        <p:cTn id="41" dur="550" spd="-100000" fill="hold"/>
                                        <p:tgtEl>
                                          <p:spTgt spid="55"/>
                                        </p:tgtEl>
                                        <p:attrNameLst>
                                          <p:attrName>ppt_x</p:attrName>
                                          <p:attrName>ppt_y</p:attrName>
                                        </p:attrNameLst>
                                      </p:cBhvr>
                                      <p:rCtr x="0" y="-2542"/>
                                    </p:animMotion>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50" fill="hold"/>
                                        <p:tgtEl>
                                          <p:spTgt spid="47"/>
                                        </p:tgtEl>
                                        <p:attrNameLst>
                                          <p:attrName>ppt_w</p:attrName>
                                        </p:attrNameLst>
                                      </p:cBhvr>
                                      <p:tavLst>
                                        <p:tav tm="0">
                                          <p:val>
                                            <p:fltVal val="0"/>
                                          </p:val>
                                        </p:tav>
                                        <p:tav tm="100000">
                                          <p:val>
                                            <p:strVal val="#ppt_w"/>
                                          </p:val>
                                        </p:tav>
                                      </p:tavLst>
                                    </p:anim>
                                    <p:anim calcmode="lin" valueType="num">
                                      <p:cBhvr>
                                        <p:cTn id="47" dur="550" fill="hold"/>
                                        <p:tgtEl>
                                          <p:spTgt spid="47"/>
                                        </p:tgtEl>
                                        <p:attrNameLst>
                                          <p:attrName>ppt_h</p:attrName>
                                        </p:attrNameLst>
                                      </p:cBhvr>
                                      <p:tavLst>
                                        <p:tav tm="0">
                                          <p:val>
                                            <p:fltVal val="0"/>
                                          </p:val>
                                        </p:tav>
                                        <p:tav tm="100000">
                                          <p:val>
                                            <p:strVal val="#ppt_h"/>
                                          </p:val>
                                        </p:tav>
                                      </p:tavLst>
                                    </p:anim>
                                    <p:anim calcmode="lin" valueType="num">
                                      <p:cBhvr>
                                        <p:cTn id="48" dur="550" fill="hold"/>
                                        <p:tgtEl>
                                          <p:spTgt spid="47"/>
                                        </p:tgtEl>
                                        <p:attrNameLst>
                                          <p:attrName>style.rotation</p:attrName>
                                        </p:attrNameLst>
                                      </p:cBhvr>
                                      <p:tavLst>
                                        <p:tav tm="0">
                                          <p:val>
                                            <p:fltVal val="90"/>
                                          </p:val>
                                        </p:tav>
                                        <p:tav tm="100000">
                                          <p:val>
                                            <p:fltVal val="0"/>
                                          </p:val>
                                        </p:tav>
                                      </p:tavLst>
                                    </p:anim>
                                    <p:animEffect transition="in" filter="fade">
                                      <p:cBhvr>
                                        <p:cTn id="49" dur="550"/>
                                        <p:tgtEl>
                                          <p:spTgt spid="47"/>
                                        </p:tgtEl>
                                      </p:cBhvr>
                                    </p:animEffect>
                                  </p:childTnLst>
                                </p:cTn>
                              </p:par>
                            </p:childTnLst>
                          </p:cTn>
                        </p:par>
                        <p:par>
                          <p:cTn id="50" fill="hold">
                            <p:stCondLst>
                              <p:cond delay="550"/>
                            </p:stCondLst>
                            <p:childTnLst>
                              <p:par>
                                <p:cTn id="51" presetID="10" presetClass="entr" presetSubtype="0"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50"/>
                                        <p:tgtEl>
                                          <p:spTgt spid="50"/>
                                        </p:tgtEl>
                                      </p:cBhvr>
                                    </p:animEffect>
                                  </p:childTnLst>
                                </p:cTn>
                              </p:par>
                              <p:par>
                                <p:cTn id="54" presetID="63" presetClass="path" presetSubtype="0" decel="100000" fill="hold" grpId="1" nodeType="withEffect">
                                  <p:stCondLst>
                                    <p:cond delay="0"/>
                                  </p:stCondLst>
                                  <p:childTnLst>
                                    <p:animMotion origin="layout" path="M -4.47281E-6 4.82524E-6 L 0.03996 4.82524E-6 " pathEditMode="relative" rAng="0" ptsTypes="AA">
                                      <p:cBhvr>
                                        <p:cTn id="55" dur="550" spd="-100000" fill="hold"/>
                                        <p:tgtEl>
                                          <p:spTgt spid="50"/>
                                        </p:tgtEl>
                                        <p:attrNameLst>
                                          <p:attrName>ppt_x</p:attrName>
                                          <p:attrName>ppt_y</p:attrName>
                                        </p:attrNameLst>
                                      </p:cBhvr>
                                      <p:rCtr x="1991" y="0"/>
                                    </p:animMotion>
                                  </p:childTnLst>
                                </p:cTn>
                              </p:par>
                            </p:childTnLst>
                          </p:cTn>
                        </p:par>
                        <p:par>
                          <p:cTn id="56" fill="hold">
                            <p:stCondLst>
                              <p:cond delay="11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50"/>
                                        <p:tgtEl>
                                          <p:spTgt spid="15"/>
                                        </p:tgtEl>
                                      </p:cBhvr>
                                    </p:animEffect>
                                  </p:childTnLst>
                                </p:cTn>
                              </p:par>
                              <p:par>
                                <p:cTn id="60" presetID="63" presetClass="path" presetSubtype="0" decel="100000" fill="hold" nodeType="withEffect">
                                  <p:stCondLst>
                                    <p:cond delay="0"/>
                                  </p:stCondLst>
                                  <p:childTnLst>
                                    <p:animMotion origin="layout" path="M -4.47281E-6 4.82524E-6 L 0.03996 4.82524E-6 " pathEditMode="relative" rAng="0" ptsTypes="AA">
                                      <p:cBhvr>
                                        <p:cTn id="61" dur="550" spd="-100000" fill="hold"/>
                                        <p:tgtEl>
                                          <p:spTgt spid="15"/>
                                        </p:tgtEl>
                                        <p:attrNameLst>
                                          <p:attrName>ppt_x</p:attrName>
                                          <p:attrName>ppt_y</p:attrName>
                                        </p:attrNameLst>
                                      </p:cBhvr>
                                      <p:rCtr x="19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0" grpId="0"/>
      <p:bldP spid="50" grpId="1"/>
      <p:bldP spid="40" grpId="0"/>
      <p:bldP spid="40" grpId="1"/>
      <p:bldP spid="54" grpId="0"/>
      <p:bldP spid="54" grpId="1"/>
      <p:bldP spid="55" grpId="0"/>
      <p:bldP spid="55" grpId="1"/>
      <p:bldP spid="73" grpId="0" animBg="1"/>
      <p:bldP spid="73" grpId="1" animBg="1"/>
      <p:bldP spid="74" grpId="0" animBg="1"/>
      <p:bldP spid="7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best practices</a:t>
            </a:r>
            <a:r>
              <a:rPr lang="en-US" dirty="0">
                <a:solidFill>
                  <a:schemeClr val="tx1"/>
                </a:solidFill>
              </a:rPr>
              <a:t>	</a:t>
            </a:r>
          </a:p>
        </p:txBody>
      </p:sp>
      <p:sp>
        <p:nvSpPr>
          <p:cNvPr id="5" name="Content Placeholder 4"/>
          <p:cNvSpPr>
            <a:spLocks noGrp="1"/>
          </p:cNvSpPr>
          <p:nvPr>
            <p:ph type="body" sz="quarter" idx="10"/>
          </p:nvPr>
        </p:nvSpPr>
        <p:spPr>
          <a:xfrm>
            <a:off x="275545" y="1439863"/>
            <a:ext cx="7314294" cy="2926955"/>
          </a:xfrm>
        </p:spPr>
        <p:txBody>
          <a:bodyPr/>
          <a:lstStyle/>
          <a:p>
            <a:pPr marL="342900" indent="-342900">
              <a:spcBef>
                <a:spcPts val="1800"/>
              </a:spcBef>
            </a:pPr>
            <a:r>
              <a:rPr lang="en-US" sz="2800" dirty="0"/>
              <a:t>Microsoft Secure Development Lifecycle</a:t>
            </a:r>
          </a:p>
          <a:p>
            <a:pPr marL="342900" indent="-342900">
              <a:spcBef>
                <a:spcPts val="1800"/>
              </a:spcBef>
            </a:pPr>
            <a:r>
              <a:rPr lang="en-US" sz="2800" dirty="0"/>
              <a:t>Threat modeling of each components</a:t>
            </a:r>
          </a:p>
          <a:p>
            <a:pPr marL="342900" indent="-342900">
              <a:spcBef>
                <a:spcPts val="1800"/>
              </a:spcBef>
            </a:pPr>
            <a:r>
              <a:rPr lang="en-US" sz="2800" dirty="0"/>
              <a:t>Two 3rd party penetration testers</a:t>
            </a:r>
          </a:p>
          <a:p>
            <a:pPr marL="342900" indent="-342900">
              <a:spcBef>
                <a:spcPts val="1800"/>
              </a:spcBef>
            </a:pPr>
            <a:r>
              <a:rPr lang="en-US" sz="2800" dirty="0"/>
              <a:t>Automatic Patching &amp; Update of the entire infrastructure (including firmware)</a:t>
            </a:r>
          </a:p>
        </p:txBody>
      </p:sp>
      <p:pic>
        <p:nvPicPr>
          <p:cNvPr id="6" name="Picture 5" descr="Secure Cloud - Data &lt;strong&gt;Security&lt;/strong&gt; - Cyber &lt;strong&gt;Security&lt;/strong&gt; | by perspec_photo8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62006" y="1439864"/>
            <a:ext cx="3917269" cy="2926954"/>
          </a:xfrm>
          <a:prstGeom prst="roundRect">
            <a:avLst>
              <a:gd name="adj" fmla="val 0"/>
            </a:avLst>
          </a:prstGeom>
          <a:solidFill>
            <a:srgbClr val="002050"/>
          </a:solidFill>
          <a:ln w="38100">
            <a:noFill/>
            <a:headEnd type="none" w="med" len="med"/>
            <a:tailEnd type="none" w="med" len="med"/>
          </a:ln>
          <a:effectLst/>
        </p:spPr>
      </p:pic>
    </p:spTree>
    <p:extLst>
      <p:ext uri="{BB962C8B-B14F-4D97-AF65-F5344CB8AC3E}">
        <p14:creationId xmlns:p14="http://schemas.microsoft.com/office/powerpoint/2010/main" val="17978278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principles: hardened</a:t>
            </a:r>
          </a:p>
        </p:txBody>
      </p:sp>
      <p:sp>
        <p:nvSpPr>
          <p:cNvPr id="5" name="Content Placeholder 4"/>
          <p:cNvSpPr>
            <a:spLocks noGrp="1"/>
          </p:cNvSpPr>
          <p:nvPr>
            <p:ph type="body" sz="quarter" idx="10"/>
          </p:nvPr>
        </p:nvSpPr>
        <p:spPr>
          <a:xfrm>
            <a:off x="274702" y="1454377"/>
            <a:ext cx="11888787" cy="4681282"/>
          </a:xfrm>
        </p:spPr>
        <p:txBody>
          <a:bodyPr/>
          <a:lstStyle/>
          <a:p>
            <a:pPr marL="342900" indent="-342900">
              <a:spcBef>
                <a:spcPts val="1800"/>
              </a:spcBef>
            </a:pPr>
            <a:r>
              <a:rPr lang="en-US" sz="2800" dirty="0"/>
              <a:t>HW security features (e.g., secure boot, UEFI)</a:t>
            </a:r>
          </a:p>
          <a:p>
            <a:pPr marL="342900" indent="-342900">
              <a:spcBef>
                <a:spcPts val="1800"/>
              </a:spcBef>
            </a:pPr>
            <a:r>
              <a:rPr lang="en-US" sz="2800" dirty="0"/>
              <a:t>Windows Server 2016 security features</a:t>
            </a:r>
          </a:p>
          <a:p>
            <a:pPr marL="571500" lvl="1"/>
            <a:r>
              <a:rPr lang="en-US" sz="2000" dirty="0"/>
              <a:t>Credential Protection (Credential Guard)</a:t>
            </a:r>
          </a:p>
          <a:p>
            <a:pPr marL="571500" lvl="1"/>
            <a:r>
              <a:rPr lang="en-US" sz="2000" dirty="0"/>
              <a:t>Code Integrity (Device Guard)</a:t>
            </a:r>
          </a:p>
          <a:p>
            <a:pPr marL="571500" lvl="1"/>
            <a:r>
              <a:rPr lang="en-US" sz="2000" dirty="0"/>
              <a:t>Antimalware (Windows Defender)</a:t>
            </a:r>
          </a:p>
          <a:p>
            <a:pPr marL="342900" indent="-342900">
              <a:spcBef>
                <a:spcPts val="1800"/>
              </a:spcBef>
            </a:pPr>
            <a:r>
              <a:rPr lang="en-US" sz="2800" dirty="0"/>
              <a:t>Disabled legacy protocols (e.g., NTLM)</a:t>
            </a:r>
          </a:p>
          <a:p>
            <a:pPr marL="342900" indent="-342900">
              <a:spcBef>
                <a:spcPts val="1800"/>
              </a:spcBef>
            </a:pPr>
            <a:r>
              <a:rPr lang="en-US" sz="2800" dirty="0"/>
              <a:t>Security OS baseline (Military STIGs)</a:t>
            </a:r>
          </a:p>
          <a:p>
            <a:pPr marL="342900" indent="-342900">
              <a:spcBef>
                <a:spcPts val="1800"/>
              </a:spcBef>
            </a:pPr>
            <a:r>
              <a:rPr lang="en-US" sz="2800" dirty="0"/>
              <a:t>Encryption of data at rest/network traffic</a:t>
            </a:r>
          </a:p>
          <a:p>
            <a:pPr marL="342900" indent="-342900">
              <a:spcBef>
                <a:spcPts val="1800"/>
              </a:spcBef>
            </a:pPr>
            <a:r>
              <a:rPr lang="en-US" sz="2800" dirty="0"/>
              <a:t>Strong authentication with dedicated AD &amp; CA</a:t>
            </a:r>
          </a:p>
        </p:txBody>
      </p:sp>
      <p:pic>
        <p:nvPicPr>
          <p:cNvPr id="8" name="Picture 7"/>
          <p:cNvPicPr>
            <a:picLocks noChangeAspect="1"/>
          </p:cNvPicPr>
          <p:nvPr/>
        </p:nvPicPr>
        <p:blipFill>
          <a:blip r:embed="rId3"/>
          <a:stretch>
            <a:fillRect/>
          </a:stretch>
        </p:blipFill>
        <p:spPr>
          <a:xfrm>
            <a:off x="8062006" y="1454376"/>
            <a:ext cx="3905249" cy="2928937"/>
          </a:xfrm>
          <a:prstGeom prst="rect">
            <a:avLst/>
          </a:prstGeom>
          <a:solidFill>
            <a:srgbClr val="002050"/>
          </a:solidFill>
          <a:ln w="38100">
            <a:noFill/>
            <a:headEnd type="none" w="med" len="med"/>
            <a:tailEnd type="none" w="med" len="med"/>
          </a:ln>
          <a:effectLst/>
        </p:spPr>
      </p:pic>
    </p:spTree>
    <p:extLst>
      <p:ext uri="{BB962C8B-B14F-4D97-AF65-F5344CB8AC3E}">
        <p14:creationId xmlns:p14="http://schemas.microsoft.com/office/powerpoint/2010/main" val="415307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principles: assume breach</a:t>
            </a:r>
          </a:p>
        </p:txBody>
      </p:sp>
      <p:sp>
        <p:nvSpPr>
          <p:cNvPr id="5" name="Content Placeholder 4"/>
          <p:cNvSpPr>
            <a:spLocks noGrp="1"/>
          </p:cNvSpPr>
          <p:nvPr>
            <p:ph type="body" sz="quarter" idx="10"/>
          </p:nvPr>
        </p:nvSpPr>
        <p:spPr>
          <a:xfrm>
            <a:off x="274702" y="1454377"/>
            <a:ext cx="11888787" cy="5109091"/>
          </a:xfrm>
        </p:spPr>
        <p:txBody>
          <a:bodyPr/>
          <a:lstStyle/>
          <a:p>
            <a:pPr marL="342900" indent="-342900">
              <a:spcBef>
                <a:spcPts val="1200"/>
              </a:spcBef>
            </a:pPr>
            <a:r>
              <a:rPr lang="en-US" sz="2800" dirty="0"/>
              <a:t>Simplified auditing</a:t>
            </a:r>
          </a:p>
          <a:p>
            <a:pPr marL="342900" indent="-342900">
              <a:spcBef>
                <a:spcPts val="1200"/>
              </a:spcBef>
            </a:pPr>
            <a:r>
              <a:rPr lang="en-US" sz="2800" dirty="0"/>
              <a:t>Locked down infrastructure</a:t>
            </a:r>
          </a:p>
          <a:p>
            <a:pPr marL="571500" lvl="1"/>
            <a:r>
              <a:rPr lang="en-US" sz="2000" dirty="0"/>
              <a:t>No access to infrastructure components</a:t>
            </a:r>
          </a:p>
          <a:p>
            <a:pPr marL="571500" lvl="1"/>
            <a:r>
              <a:rPr lang="en-US" sz="2000" dirty="0"/>
              <a:t>Least-privileged/whitelisted intercomponent communications</a:t>
            </a:r>
          </a:p>
          <a:p>
            <a:pPr marL="571500" lvl="1"/>
            <a:r>
              <a:rPr lang="en-US" sz="2000" dirty="0"/>
              <a:t>Application whitelisting</a:t>
            </a:r>
          </a:p>
          <a:p>
            <a:pPr marL="571500" lvl="1"/>
            <a:r>
              <a:rPr lang="en-US" sz="2000" dirty="0"/>
              <a:t>Network ACLs</a:t>
            </a:r>
          </a:p>
          <a:p>
            <a:pPr marL="571500" lvl="1"/>
            <a:r>
              <a:rPr lang="en-US" sz="2000" dirty="0"/>
              <a:t>Least-privileged service accounts</a:t>
            </a:r>
          </a:p>
          <a:p>
            <a:pPr marL="342900" indent="-342900">
              <a:spcBef>
                <a:spcPts val="1200"/>
              </a:spcBef>
            </a:pPr>
            <a:r>
              <a:rPr lang="en-US" sz="2800" dirty="0"/>
              <a:t>Constrained/compartmentalized administration</a:t>
            </a:r>
          </a:p>
          <a:p>
            <a:pPr marL="571500" lvl="1"/>
            <a:r>
              <a:rPr lang="en-US" sz="2000" dirty="0"/>
              <a:t>Predefined, whitelisted admin experience</a:t>
            </a:r>
          </a:p>
          <a:p>
            <a:pPr marL="571500" lvl="1"/>
            <a:r>
              <a:rPr lang="en-US" sz="2000" dirty="0"/>
              <a:t>Fine-grained RBAC</a:t>
            </a:r>
          </a:p>
          <a:p>
            <a:pPr marL="342900" indent="-342900">
              <a:spcBef>
                <a:spcPts val="1200"/>
              </a:spcBef>
            </a:pPr>
            <a:r>
              <a:rPr lang="en-US" sz="2800" dirty="0"/>
              <a:t>Break-the-glass “Privileged Endpoint”</a:t>
            </a:r>
          </a:p>
          <a:p>
            <a:pPr marL="342900" indent="-342900">
              <a:spcBef>
                <a:spcPts val="1200"/>
              </a:spcBef>
            </a:pPr>
            <a:r>
              <a:rPr lang="en-US" sz="2800" dirty="0"/>
              <a:t>Immutable Infrastructure</a:t>
            </a:r>
          </a:p>
        </p:txBody>
      </p:sp>
      <p:pic>
        <p:nvPicPr>
          <p:cNvPr id="6" name="Picture 5" descr="Bdsm e zen - Il blog di Mastrodesade. Relazioni, ssc, pericoli e ..."/>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8062006" y="1454375"/>
            <a:ext cx="3914919" cy="2928937"/>
          </a:xfrm>
          <a:prstGeom prst="roundRect">
            <a:avLst>
              <a:gd name="adj" fmla="val 0"/>
            </a:avLst>
          </a:prstGeom>
          <a:solidFill>
            <a:srgbClr val="002050"/>
          </a:solidFill>
          <a:ln w="38100">
            <a:noFill/>
            <a:headEnd type="none" w="med" len="med"/>
            <a:tailEnd type="none" w="med" len="med"/>
          </a:ln>
          <a:effectLst/>
        </p:spPr>
      </p:pic>
    </p:spTree>
    <p:extLst>
      <p:ext uri="{BB962C8B-B14F-4D97-AF65-F5344CB8AC3E}">
        <p14:creationId xmlns:p14="http://schemas.microsoft.com/office/powerpoint/2010/main" val="8242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lue Bar 2">
            <a:extLst>
              <a:ext uri="{FF2B5EF4-FFF2-40B4-BE49-F238E27FC236}">
                <a16:creationId xmlns:a16="http://schemas.microsoft.com/office/drawing/2014/main" id="{003C6D46-EBC4-4DF2-AA64-615F7C15B172}"/>
              </a:ext>
            </a:extLst>
          </p:cNvPr>
          <p:cNvSpPr/>
          <p:nvPr/>
        </p:nvSpPr>
        <p:spPr bwMode="auto">
          <a:xfrm>
            <a:off x="1764" y="1"/>
            <a:ext cx="6216474" cy="699353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p:txBody>
          <a:bodyPr>
            <a:normAutofit fontScale="90000"/>
          </a:bodyPr>
          <a:lstStyle/>
          <a:p>
            <a:r>
              <a:rPr lang="en-US" dirty="0">
                <a:gradFill>
                  <a:gsLst>
                    <a:gs pos="21239">
                      <a:schemeClr val="bg1"/>
                    </a:gs>
                    <a:gs pos="51000">
                      <a:schemeClr val="bg1"/>
                    </a:gs>
                  </a:gsLst>
                  <a:lin ang="5400000" scaled="0"/>
                </a:gradFill>
              </a:rPr>
              <a:t>Pre-validation for </a:t>
            </a:r>
            <a:br>
              <a:rPr lang="en-US" dirty="0">
                <a:gradFill>
                  <a:gsLst>
                    <a:gs pos="21239">
                      <a:schemeClr val="bg1"/>
                    </a:gs>
                    <a:gs pos="51000">
                      <a:schemeClr val="bg1"/>
                    </a:gs>
                  </a:gsLst>
                  <a:lin ang="5400000" scaled="0"/>
                </a:gradFill>
              </a:rPr>
            </a:br>
            <a:r>
              <a:rPr lang="en-US" dirty="0">
                <a:gradFill>
                  <a:gsLst>
                    <a:gs pos="21239">
                      <a:schemeClr val="bg1"/>
                    </a:gs>
                    <a:gs pos="51000">
                      <a:schemeClr val="bg1"/>
                    </a:gs>
                  </a:gsLst>
                  <a:lin ang="5400000" scaled="0"/>
                </a:gradFill>
              </a:rPr>
              <a:t>compliance standards</a:t>
            </a:r>
          </a:p>
        </p:txBody>
      </p:sp>
      <p:sp>
        <p:nvSpPr>
          <p:cNvPr id="5" name="Text Placeholder 4"/>
          <p:cNvSpPr>
            <a:spLocks noGrp="1"/>
          </p:cNvSpPr>
          <p:nvPr>
            <p:ph type="body" sz="quarter" idx="10"/>
          </p:nvPr>
        </p:nvSpPr>
        <p:spPr>
          <a:xfrm>
            <a:off x="274639" y="1754528"/>
            <a:ext cx="5768724" cy="4358116"/>
          </a:xfrm>
        </p:spPr>
        <p:txBody>
          <a:bodyPr/>
          <a:lstStyle/>
          <a:p>
            <a:pPr marL="349724" indent="-349724" defTabSz="913654" eaLnBrk="0" fontAlgn="base" hangingPunct="0">
              <a:spcBef>
                <a:spcPts val="1800"/>
              </a:spcBef>
              <a:buFont typeface="Arial" panose="020B0604020202020204" pitchFamily="34" charset="0"/>
              <a:buChar char="•"/>
              <a:defRPr/>
            </a:pPr>
            <a:r>
              <a:rPr lang="en-US" sz="2400" kern="0" dirty="0">
                <a:gradFill>
                  <a:gsLst>
                    <a:gs pos="2917">
                      <a:srgbClr val="FFFFFF"/>
                    </a:gs>
                    <a:gs pos="30000">
                      <a:srgbClr val="FFFFFF"/>
                    </a:gs>
                  </a:gsLst>
                  <a:lin ang="5400000" scaled="0"/>
                </a:gradFill>
                <a:latin typeface="+mn-lt"/>
                <a:ea typeface="MS PGothic" panose="020B0600070205080204" pitchFamily="34" charset="-128"/>
                <a:cs typeface="Segoe UI" panose="020B0502040204020203" pitchFamily="34" charset="0"/>
              </a:rPr>
              <a:t>Formal assessment of Azure Stack Infrastructure by 3PAO</a:t>
            </a:r>
          </a:p>
          <a:p>
            <a:pPr marL="349724" indent="-349724" defTabSz="913654" eaLnBrk="0" fontAlgn="base" hangingPunct="0">
              <a:spcBef>
                <a:spcPts val="1800"/>
              </a:spcBef>
              <a:buFont typeface="Arial" panose="020B0604020202020204" pitchFamily="34" charset="0"/>
              <a:buChar char="•"/>
              <a:defRPr/>
            </a:pPr>
            <a:r>
              <a:rPr lang="en-US" sz="2400" kern="0" dirty="0">
                <a:gradFill>
                  <a:gsLst>
                    <a:gs pos="2917">
                      <a:srgbClr val="FFFFFF"/>
                    </a:gs>
                    <a:gs pos="30000">
                      <a:srgbClr val="FFFFFF"/>
                    </a:gs>
                  </a:gsLst>
                  <a:lin ang="5400000" scaled="0"/>
                </a:gradFill>
                <a:latin typeface="+mn-lt"/>
                <a:ea typeface="MS PGothic" panose="020B0600070205080204" pitchFamily="34" charset="-128"/>
                <a:cs typeface="Segoe UI" panose="020B0502040204020203" pitchFamily="34" charset="0"/>
              </a:rPr>
              <a:t>Precompiled documentation </a:t>
            </a:r>
            <a:br>
              <a:rPr lang="en-US" sz="2400" kern="0" dirty="0">
                <a:gradFill>
                  <a:gsLst>
                    <a:gs pos="2917">
                      <a:srgbClr val="FFFFFF"/>
                    </a:gs>
                    <a:gs pos="30000">
                      <a:srgbClr val="FFFFFF"/>
                    </a:gs>
                  </a:gsLst>
                  <a:lin ang="5400000" scaled="0"/>
                </a:gradFill>
                <a:latin typeface="+mn-lt"/>
                <a:ea typeface="MS PGothic" panose="020B0600070205080204" pitchFamily="34" charset="-128"/>
                <a:cs typeface="Segoe UI" panose="020B0502040204020203" pitchFamily="34" charset="0"/>
              </a:rPr>
            </a:br>
            <a:r>
              <a:rPr lang="en-US" sz="2400" kern="0" dirty="0">
                <a:gradFill>
                  <a:gsLst>
                    <a:gs pos="2917">
                      <a:srgbClr val="FFFFFF"/>
                    </a:gs>
                    <a:gs pos="30000">
                      <a:srgbClr val="FFFFFF"/>
                    </a:gs>
                  </a:gsLst>
                  <a:lin ang="5400000" scaled="0"/>
                </a:gradFill>
                <a:latin typeface="+mn-lt"/>
                <a:ea typeface="MS PGothic" panose="020B0600070205080204" pitchFamily="34" charset="-128"/>
                <a:cs typeface="Segoe UI" panose="020B0502040204020203" pitchFamily="34" charset="0"/>
              </a:rPr>
              <a:t>for applicable controls</a:t>
            </a:r>
          </a:p>
          <a:p>
            <a:pPr marL="577850" lvl="2" indent="-234950" defTabSz="913654" eaLnBrk="0" fontAlgn="base" hangingPunct="0">
              <a:spcBef>
                <a:spcPts val="1200"/>
              </a:spcBef>
              <a:buFont typeface="Arial" panose="020B0604020202020204" pitchFamily="34" charset="0"/>
              <a:buChar char="•"/>
              <a:defRPr/>
            </a:pPr>
            <a:r>
              <a:rPr lang="en-US" sz="2000" kern="0" dirty="0">
                <a:gradFill>
                  <a:gsLst>
                    <a:gs pos="2917">
                      <a:srgbClr val="FFFFFF"/>
                    </a:gs>
                    <a:gs pos="30000">
                      <a:srgbClr val="FFFFFF"/>
                    </a:gs>
                  </a:gsLst>
                  <a:lin ang="5400000" scaled="0"/>
                </a:gradFill>
                <a:ea typeface="MS PGothic" panose="020B0600070205080204" pitchFamily="34" charset="-128"/>
                <a:cs typeface="Segoe UI" panose="020B0502040204020203" pitchFamily="34" charset="0"/>
              </a:rPr>
              <a:t>Technology</a:t>
            </a:r>
          </a:p>
          <a:p>
            <a:pPr marL="801688" lvl="3" indent="-227013">
              <a:buFont typeface="Wingdings" panose="05000000000000000000" pitchFamily="2" charset="2"/>
              <a:buChar char="ü"/>
            </a:pPr>
            <a:r>
              <a:rPr lang="en-US" sz="2000" dirty="0">
                <a:gradFill>
                  <a:gsLst>
                    <a:gs pos="4425">
                      <a:schemeClr val="accent5"/>
                    </a:gs>
                    <a:gs pos="21239">
                      <a:schemeClr val="accent5"/>
                    </a:gs>
                  </a:gsLst>
                  <a:lin ang="5400000" scaled="0"/>
                </a:gradFill>
                <a:latin typeface="Segoe UI Semibold" panose="020B0702040204020203" pitchFamily="34" charset="0"/>
                <a:cs typeface="Segoe UI Semibold" panose="020B0702040204020203" pitchFamily="34" charset="0"/>
              </a:rPr>
              <a:t>Infrastructure</a:t>
            </a:r>
          </a:p>
          <a:p>
            <a:pPr marL="801688" lvl="3" indent="-227013">
              <a:buClr>
                <a:srgbClr val="E81123"/>
              </a:buClr>
              <a:buFont typeface="Segoe UI" panose="020B0502040204020203" pitchFamily="34" charset="0"/>
              <a:buChar char="x"/>
            </a:pPr>
            <a:r>
              <a:rPr lang="en-US" sz="2000" dirty="0">
                <a:gradFill>
                  <a:gsLst>
                    <a:gs pos="21239">
                      <a:schemeClr val="bg1"/>
                    </a:gs>
                    <a:gs pos="51000">
                      <a:schemeClr val="bg1"/>
                    </a:gs>
                  </a:gsLst>
                  <a:lin ang="5400000" scaled="0"/>
                </a:gradFill>
              </a:rPr>
              <a:t>Tenant Applications</a:t>
            </a:r>
          </a:p>
          <a:p>
            <a:pPr lvl="2" indent="-342900" defTabSz="913654" eaLnBrk="0" fontAlgn="base" hangingPunct="0">
              <a:spcBef>
                <a:spcPts val="1200"/>
              </a:spcBef>
              <a:buClr>
                <a:srgbClr val="E81123"/>
              </a:buClr>
              <a:buFont typeface="Segoe UI Semilight" panose="020B0402040204020203" pitchFamily="34" charset="0"/>
              <a:buChar char="X"/>
              <a:defRPr/>
            </a:pPr>
            <a:r>
              <a:rPr lang="en-US" sz="2000" kern="0" dirty="0">
                <a:gradFill>
                  <a:gsLst>
                    <a:gs pos="2917">
                      <a:srgbClr val="FFFFFF"/>
                    </a:gs>
                    <a:gs pos="30000">
                      <a:srgbClr val="FFFFFF"/>
                    </a:gs>
                  </a:gsLst>
                  <a:lin ang="5400000" scaled="0"/>
                </a:gradFill>
                <a:ea typeface="MS PGothic" panose="020B0600070205080204" pitchFamily="34" charset="-128"/>
                <a:cs typeface="Segoe UI" panose="020B0502040204020203" pitchFamily="34" charset="0"/>
              </a:rPr>
              <a:t>People</a:t>
            </a:r>
          </a:p>
          <a:p>
            <a:pPr lvl="2" indent="-342900" defTabSz="913654" eaLnBrk="0" fontAlgn="base" hangingPunct="0">
              <a:spcBef>
                <a:spcPts val="1200"/>
              </a:spcBef>
              <a:buClr>
                <a:srgbClr val="E81123"/>
              </a:buClr>
              <a:buFont typeface="Segoe UI Semilight" panose="020B0402040204020203" pitchFamily="34" charset="0"/>
              <a:buChar char="X"/>
              <a:defRPr/>
            </a:pPr>
            <a:r>
              <a:rPr lang="en-US" sz="2000" kern="0" dirty="0">
                <a:gradFill>
                  <a:gsLst>
                    <a:gs pos="2917">
                      <a:srgbClr val="FFFFFF"/>
                    </a:gs>
                    <a:gs pos="30000">
                      <a:srgbClr val="FFFFFF"/>
                    </a:gs>
                  </a:gsLst>
                  <a:lin ang="5400000" scaled="0"/>
                </a:gradFill>
                <a:ea typeface="MS PGothic" panose="020B0600070205080204" pitchFamily="34" charset="-128"/>
                <a:cs typeface="Segoe UI" panose="020B0502040204020203" pitchFamily="34" charset="0"/>
              </a:rPr>
              <a:t>Process</a:t>
            </a:r>
          </a:p>
          <a:p>
            <a:endParaRPr lang="en-US" dirty="0">
              <a:gradFill>
                <a:gsLst>
                  <a:gs pos="21239">
                    <a:schemeClr val="bg1"/>
                  </a:gs>
                  <a:gs pos="51000">
                    <a:schemeClr val="bg1"/>
                  </a:gs>
                </a:gsLst>
                <a:lin ang="5400000" scaled="0"/>
              </a:gradFill>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l="15482" t="30413" r="15609" b="28067"/>
          <a:stretch/>
        </p:blipFill>
        <p:spPr>
          <a:xfrm>
            <a:off x="6777832" y="785212"/>
            <a:ext cx="2211117" cy="973085"/>
          </a:xfrm>
          <a:prstGeom prst="rect">
            <a:avLst/>
          </a:prstGeom>
        </p:spPr>
      </p:pic>
      <p:pic>
        <p:nvPicPr>
          <p:cNvPr id="3" name="Picture 2"/>
          <p:cNvPicPr>
            <a:picLocks noChangeAspect="1"/>
          </p:cNvPicPr>
          <p:nvPr/>
        </p:nvPicPr>
        <p:blipFill>
          <a:blip r:embed="rId4"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9965419" y="755422"/>
            <a:ext cx="1169714" cy="1169714"/>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15868" y="2794000"/>
            <a:ext cx="2116164" cy="1121566"/>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23841" y="2713981"/>
            <a:ext cx="1122608" cy="1122608"/>
          </a:xfrm>
          <a:prstGeom prst="rect">
            <a:avLst/>
          </a:prstGeom>
        </p:spPr>
      </p:pic>
      <p:pic>
        <p:nvPicPr>
          <p:cNvPr id="4" name="Picture 3" descr="&lt;strong&gt;Common Criteria&lt;/strong&gt; is an international standardized process for ..."/>
          <p:cNvPicPr>
            <a:picLocks noChangeAspect="1"/>
          </p:cNvPicPr>
          <p:nvPr/>
        </p:nvPicPr>
        <p:blipFill rotWithShape="1">
          <a:blip r:embed="rId7" cstate="email">
            <a:extLst>
              <a:ext uri="{28A0092B-C50C-407E-A947-70E740481C1C}">
                <a14:useLocalDpi xmlns:a14="http://schemas.microsoft.com/office/drawing/2010/main"/>
              </a:ext>
            </a:extLst>
          </a:blip>
          <a:srcRect l="-4311" t="-4312" r="-4311" b="-4312"/>
          <a:stretch/>
        </p:blipFill>
        <p:spPr>
          <a:xfrm>
            <a:off x="9204911" y="4965372"/>
            <a:ext cx="2722252" cy="839444"/>
          </a:xfrm>
          <a:prstGeom prst="rect">
            <a:avLst/>
          </a:prstGeom>
        </p:spPr>
      </p:pic>
      <p:pic>
        <p:nvPicPr>
          <p:cNvPr id="16" name="Picture 15">
            <a:extLst>
              <a:ext uri="{FF2B5EF4-FFF2-40B4-BE49-F238E27FC236}">
                <a16:creationId xmlns:a16="http://schemas.microsoft.com/office/drawing/2014/main" id="{87D6AF90-16BF-4539-AEB4-8850755FB9F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84233" y="5011737"/>
            <a:ext cx="1601823" cy="754786"/>
          </a:xfrm>
          <a:prstGeom prst="rect">
            <a:avLst/>
          </a:prstGeom>
        </p:spPr>
      </p:pic>
    </p:spTree>
    <p:extLst>
      <p:ext uri="{BB962C8B-B14F-4D97-AF65-F5344CB8AC3E}">
        <p14:creationId xmlns:p14="http://schemas.microsoft.com/office/powerpoint/2010/main" val="2723705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xmlns:a16="http://schemas.microsoft.com/office/drawing/2014/main" xmlns:a14="http://schemas.microsoft.com/office/drawing/2010/main">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patching &amp; update</a:t>
            </a:r>
          </a:p>
        </p:txBody>
      </p:sp>
      <p:sp>
        <p:nvSpPr>
          <p:cNvPr id="2" name="Text Placeholder 1"/>
          <p:cNvSpPr>
            <a:spLocks noGrp="1"/>
          </p:cNvSpPr>
          <p:nvPr>
            <p:ph type="body" sz="quarter" idx="10"/>
          </p:nvPr>
        </p:nvSpPr>
        <p:spPr>
          <a:xfrm>
            <a:off x="274702" y="1446440"/>
            <a:ext cx="6705535" cy="4708981"/>
          </a:xfrm>
        </p:spPr>
        <p:txBody>
          <a:bodyPr/>
          <a:lstStyle/>
          <a:p>
            <a:pPr marL="347663" indent="-347663">
              <a:spcBef>
                <a:spcPts val="1800"/>
              </a:spcBef>
            </a:pPr>
            <a:r>
              <a:rPr lang="en-US" sz="2800" dirty="0"/>
              <a:t>Pre-validated updates for software and firmware by Microsoft and partners</a:t>
            </a:r>
          </a:p>
          <a:p>
            <a:pPr marL="347663" indent="-347663">
              <a:spcBef>
                <a:spcPts val="1800"/>
              </a:spcBef>
            </a:pPr>
            <a:r>
              <a:rPr lang="en-US" sz="2800" dirty="0"/>
              <a:t>Rapid cadence of delivery, customer choses when to apply</a:t>
            </a:r>
          </a:p>
          <a:p>
            <a:pPr marL="347663" indent="-347663">
              <a:spcBef>
                <a:spcPts val="1800"/>
              </a:spcBef>
            </a:pPr>
            <a:r>
              <a:rPr lang="en-US" sz="2800" dirty="0"/>
              <a:t>Automated application of updates across entire infrastructure </a:t>
            </a:r>
          </a:p>
          <a:p>
            <a:pPr marL="347663" indent="-347663">
              <a:spcBef>
                <a:spcPts val="1800"/>
              </a:spcBef>
            </a:pPr>
            <a:r>
              <a:rPr lang="en-US" sz="2800" dirty="0"/>
              <a:t>Designed to minimize disruption of tenant workloads</a:t>
            </a:r>
          </a:p>
          <a:p>
            <a:pPr>
              <a:spcBef>
                <a:spcPts val="1800"/>
              </a:spcBef>
            </a:pPr>
            <a:endParaRPr lang="en-US" sz="3200" dirty="0"/>
          </a:p>
        </p:txBody>
      </p:sp>
      <p:grpSp>
        <p:nvGrpSpPr>
          <p:cNvPr id="8" name="Group 7">
            <a:extLst>
              <a:ext uri="{FF2B5EF4-FFF2-40B4-BE49-F238E27FC236}">
                <a16:creationId xmlns:a16="http://schemas.microsoft.com/office/drawing/2014/main" id="{E9700692-001B-423B-871E-97BF240B48A7}"/>
              </a:ext>
            </a:extLst>
          </p:cNvPr>
          <p:cNvGrpSpPr/>
          <p:nvPr/>
        </p:nvGrpSpPr>
        <p:grpSpPr>
          <a:xfrm>
            <a:off x="7602310" y="1446440"/>
            <a:ext cx="3264127" cy="5059474"/>
            <a:chOff x="7602310" y="1446440"/>
            <a:chExt cx="3113345" cy="4825758"/>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2310" y="2925762"/>
              <a:ext cx="3092677" cy="3346436"/>
            </a:xfrm>
            <a:prstGeom prst="rect">
              <a:avLst/>
            </a:prstGeom>
            <a:ln>
              <a:solidFill>
                <a:schemeClr val="tx1">
                  <a:lumMod val="40000"/>
                  <a:lumOff val="60000"/>
                </a:schemeClr>
              </a:solidFill>
            </a:ln>
          </p:spPr>
        </p:pic>
        <p:pic>
          <p:nvPicPr>
            <p:cNvPr id="1026" name="Picture 1" descr="image00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9486" t="-2243" r="-7640" b="-7502"/>
            <a:stretch/>
          </p:blipFill>
          <p:spPr bwMode="auto">
            <a:xfrm>
              <a:off x="7602311" y="1446440"/>
              <a:ext cx="3113344" cy="1365022"/>
            </a:xfrm>
            <a:prstGeom prst="rect">
              <a:avLst/>
            </a:prstGeom>
            <a:solidFill>
              <a:schemeClr val="bg1"/>
            </a:solidFill>
            <a:ln>
              <a:solidFill>
                <a:schemeClr val="tx1">
                  <a:lumMod val="40000"/>
                  <a:lumOff val="60000"/>
                </a:schemeClr>
              </a:solidFill>
            </a:ln>
            <a:extLst/>
          </p:spPr>
        </p:pic>
      </p:grpSp>
    </p:spTree>
    <p:extLst>
      <p:ext uri="{BB962C8B-B14F-4D97-AF65-F5344CB8AC3E}">
        <p14:creationId xmlns:p14="http://schemas.microsoft.com/office/powerpoint/2010/main" val="199811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B16-0340-4D7A-BADD-41CDD06C1FC2}"/>
              </a:ext>
            </a:extLst>
          </p:cNvPr>
          <p:cNvSpPr>
            <a:spLocks noGrp="1"/>
          </p:cNvSpPr>
          <p:nvPr>
            <p:ph type="title"/>
          </p:nvPr>
        </p:nvSpPr>
        <p:spPr/>
        <p:txBody>
          <a:bodyPr/>
          <a:lstStyle/>
          <a:p>
            <a:r>
              <a:rPr lang="en-US" dirty="0"/>
              <a:t>Understanding how Azure Stack scales</a:t>
            </a:r>
            <a:endParaRPr lang="en-EN" dirty="0"/>
          </a:p>
        </p:txBody>
      </p:sp>
      <p:grpSp>
        <p:nvGrpSpPr>
          <p:cNvPr id="3" name="Group 2">
            <a:extLst>
              <a:ext uri="{FF2B5EF4-FFF2-40B4-BE49-F238E27FC236}">
                <a16:creationId xmlns:a16="http://schemas.microsoft.com/office/drawing/2014/main" id="{CE6B6113-8878-4CF2-B6F9-763ACD2C9E9F}"/>
              </a:ext>
            </a:extLst>
          </p:cNvPr>
          <p:cNvGrpSpPr/>
          <p:nvPr/>
        </p:nvGrpSpPr>
        <p:grpSpPr>
          <a:xfrm>
            <a:off x="761856" y="1821100"/>
            <a:ext cx="10811026" cy="4592933"/>
            <a:chOff x="1792859" y="1300265"/>
            <a:chExt cx="8511710" cy="3079404"/>
          </a:xfrm>
        </p:grpSpPr>
        <p:sp>
          <p:nvSpPr>
            <p:cNvPr id="4" name="Rectangle 3">
              <a:extLst>
                <a:ext uri="{FF2B5EF4-FFF2-40B4-BE49-F238E27FC236}">
                  <a16:creationId xmlns:a16="http://schemas.microsoft.com/office/drawing/2014/main" id="{9743FF5D-A560-4708-96CD-B5602F357899}"/>
                </a:ext>
              </a:extLst>
            </p:cNvPr>
            <p:cNvSpPr/>
            <p:nvPr/>
          </p:nvSpPr>
          <p:spPr>
            <a:xfrm>
              <a:off x="1853293" y="1300265"/>
              <a:ext cx="8451276" cy="302079"/>
            </a:xfrm>
            <a:prstGeom prst="rect">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505050"/>
                  </a:solidFill>
                  <a:effectLst/>
                  <a:uLnTx/>
                  <a:uFillTx/>
                  <a:latin typeface="Segoe UI Light"/>
                  <a:ea typeface="+mn-ea"/>
                  <a:cs typeface="+mn-cs"/>
                </a:rPr>
                <a:t>Azure Resource Manager</a:t>
              </a:r>
            </a:p>
          </p:txBody>
        </p:sp>
        <p:sp>
          <p:nvSpPr>
            <p:cNvPr id="5" name="Rectangle 4">
              <a:extLst>
                <a:ext uri="{FF2B5EF4-FFF2-40B4-BE49-F238E27FC236}">
                  <a16:creationId xmlns:a16="http://schemas.microsoft.com/office/drawing/2014/main" id="{D2391F76-329A-48AC-8415-844EF6501C9F}"/>
                </a:ext>
              </a:extLst>
            </p:cNvPr>
            <p:cNvSpPr/>
            <p:nvPr/>
          </p:nvSpPr>
          <p:spPr>
            <a:xfrm>
              <a:off x="6907505" y="1744432"/>
              <a:ext cx="3397064" cy="302079"/>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Azure Region “N”</a:t>
              </a:r>
            </a:p>
          </p:txBody>
        </p:sp>
        <p:sp>
          <p:nvSpPr>
            <p:cNvPr id="6" name="Rectangle 5">
              <a:extLst>
                <a:ext uri="{FF2B5EF4-FFF2-40B4-BE49-F238E27FC236}">
                  <a16:creationId xmlns:a16="http://schemas.microsoft.com/office/drawing/2014/main" id="{C8A20660-316F-4821-AAF9-630770CE9E72}"/>
                </a:ext>
              </a:extLst>
            </p:cNvPr>
            <p:cNvSpPr/>
            <p:nvPr/>
          </p:nvSpPr>
          <p:spPr>
            <a:xfrm>
              <a:off x="1853292" y="1744432"/>
              <a:ext cx="4892639" cy="302079"/>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Azure [Stack] Region “A”</a:t>
              </a:r>
            </a:p>
          </p:txBody>
        </p:sp>
        <p:grpSp>
          <p:nvGrpSpPr>
            <p:cNvPr id="7" name="Group 6">
              <a:extLst>
                <a:ext uri="{FF2B5EF4-FFF2-40B4-BE49-F238E27FC236}">
                  <a16:creationId xmlns:a16="http://schemas.microsoft.com/office/drawing/2014/main" id="{C1C03D3E-C473-4389-942D-752ABD3561B8}"/>
                </a:ext>
              </a:extLst>
            </p:cNvPr>
            <p:cNvGrpSpPr/>
            <p:nvPr/>
          </p:nvGrpSpPr>
          <p:grpSpPr>
            <a:xfrm>
              <a:off x="5155313" y="2432001"/>
              <a:ext cx="1494511" cy="1459631"/>
              <a:chOff x="1853292" y="2217956"/>
              <a:chExt cx="1494511" cy="1459631"/>
            </a:xfrm>
          </p:grpSpPr>
          <p:sp>
            <p:nvSpPr>
              <p:cNvPr id="47" name="Rectangle 46">
                <a:extLst>
                  <a:ext uri="{FF2B5EF4-FFF2-40B4-BE49-F238E27FC236}">
                    <a16:creationId xmlns:a16="http://schemas.microsoft.com/office/drawing/2014/main" id="{B19B3696-0B91-42F4-B053-93869B970B76}"/>
                  </a:ext>
                </a:extLst>
              </p:cNvPr>
              <p:cNvSpPr/>
              <p:nvPr/>
            </p:nvSpPr>
            <p:spPr>
              <a:xfrm>
                <a:off x="1962826" y="2647534"/>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8" name="Rectangle 47">
                <a:extLst>
                  <a:ext uri="{FF2B5EF4-FFF2-40B4-BE49-F238E27FC236}">
                    <a16:creationId xmlns:a16="http://schemas.microsoft.com/office/drawing/2014/main" id="{28B40E10-707B-469A-B96D-920ECE8C8050}"/>
                  </a:ext>
                </a:extLst>
              </p:cNvPr>
              <p:cNvSpPr/>
              <p:nvPr/>
            </p:nvSpPr>
            <p:spPr>
              <a:xfrm>
                <a:off x="2395541"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9" name="Rectangle 48">
                <a:extLst>
                  <a:ext uri="{FF2B5EF4-FFF2-40B4-BE49-F238E27FC236}">
                    <a16:creationId xmlns:a16="http://schemas.microsoft.com/office/drawing/2014/main" id="{66C1F444-E90F-44F2-84F4-F38934F60250}"/>
                  </a:ext>
                </a:extLst>
              </p:cNvPr>
              <p:cNvSpPr/>
              <p:nvPr/>
            </p:nvSpPr>
            <p:spPr>
              <a:xfrm>
                <a:off x="2828256"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50" name="Rectangle 49">
                <a:extLst>
                  <a:ext uri="{FF2B5EF4-FFF2-40B4-BE49-F238E27FC236}">
                    <a16:creationId xmlns:a16="http://schemas.microsoft.com/office/drawing/2014/main" id="{24CA2403-BFFD-4F01-8C47-9B8DB167013E}"/>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51" name="TextBox 50">
                <a:extLst>
                  <a:ext uri="{FF2B5EF4-FFF2-40B4-BE49-F238E27FC236}">
                    <a16:creationId xmlns:a16="http://schemas.microsoft.com/office/drawing/2014/main" id="{83BB9E10-C56C-49A6-9083-53FFE3BCC5CA}"/>
                  </a:ext>
                </a:extLst>
              </p:cNvPr>
              <p:cNvSpPr txBox="1"/>
              <p:nvPr/>
            </p:nvSpPr>
            <p:spPr>
              <a:xfrm>
                <a:off x="1939304" y="2246450"/>
                <a:ext cx="1389794" cy="314474"/>
              </a:xfrm>
              <a:prstGeom prst="rect">
                <a:avLst/>
              </a:prstGeom>
              <a:noFill/>
              <a:ln>
                <a:noFill/>
                <a:prstDash val="sysDash"/>
              </a:ln>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Data Center</a:t>
                </a:r>
              </a:p>
            </p:txBody>
          </p:sp>
        </p:grpSp>
        <p:grpSp>
          <p:nvGrpSpPr>
            <p:cNvPr id="8" name="Group 7">
              <a:extLst>
                <a:ext uri="{FF2B5EF4-FFF2-40B4-BE49-F238E27FC236}">
                  <a16:creationId xmlns:a16="http://schemas.microsoft.com/office/drawing/2014/main" id="{C549F581-F211-467A-895B-82261B0D0B01}"/>
                </a:ext>
              </a:extLst>
            </p:cNvPr>
            <p:cNvGrpSpPr/>
            <p:nvPr/>
          </p:nvGrpSpPr>
          <p:grpSpPr>
            <a:xfrm>
              <a:off x="3443065" y="2435937"/>
              <a:ext cx="1494511" cy="1459631"/>
              <a:chOff x="1853292" y="2217956"/>
              <a:chExt cx="1494511" cy="1459631"/>
            </a:xfrm>
          </p:grpSpPr>
          <p:sp>
            <p:nvSpPr>
              <p:cNvPr id="42" name="Rectangle 41">
                <a:extLst>
                  <a:ext uri="{FF2B5EF4-FFF2-40B4-BE49-F238E27FC236}">
                    <a16:creationId xmlns:a16="http://schemas.microsoft.com/office/drawing/2014/main" id="{BCBE8AD9-F0F4-44E3-A13F-5A7E5BB5566E}"/>
                  </a:ext>
                </a:extLst>
              </p:cNvPr>
              <p:cNvSpPr/>
              <p:nvPr/>
            </p:nvSpPr>
            <p:spPr>
              <a:xfrm>
                <a:off x="1962826" y="2647534"/>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3" name="Rectangle 42">
                <a:extLst>
                  <a:ext uri="{FF2B5EF4-FFF2-40B4-BE49-F238E27FC236}">
                    <a16:creationId xmlns:a16="http://schemas.microsoft.com/office/drawing/2014/main" id="{9912A3A2-0B5D-490B-8D1A-9E16726450AA}"/>
                  </a:ext>
                </a:extLst>
              </p:cNvPr>
              <p:cNvSpPr/>
              <p:nvPr/>
            </p:nvSpPr>
            <p:spPr>
              <a:xfrm>
                <a:off x="2395541"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4" name="Rectangle 43">
                <a:extLst>
                  <a:ext uri="{FF2B5EF4-FFF2-40B4-BE49-F238E27FC236}">
                    <a16:creationId xmlns:a16="http://schemas.microsoft.com/office/drawing/2014/main" id="{545F1763-11C6-4915-B9A0-B372C905FA5B}"/>
                  </a:ext>
                </a:extLst>
              </p:cNvPr>
              <p:cNvSpPr/>
              <p:nvPr/>
            </p:nvSpPr>
            <p:spPr>
              <a:xfrm>
                <a:off x="2828256"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5" name="Rectangle 44">
                <a:extLst>
                  <a:ext uri="{FF2B5EF4-FFF2-40B4-BE49-F238E27FC236}">
                    <a16:creationId xmlns:a16="http://schemas.microsoft.com/office/drawing/2014/main" id="{47542E2B-FF5B-4FE4-8A3B-8112CA4B312B}"/>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46" name="TextBox 45">
                <a:extLst>
                  <a:ext uri="{FF2B5EF4-FFF2-40B4-BE49-F238E27FC236}">
                    <a16:creationId xmlns:a16="http://schemas.microsoft.com/office/drawing/2014/main" id="{A43976EC-9184-45E4-A59A-F4E026C016EA}"/>
                  </a:ext>
                </a:extLst>
              </p:cNvPr>
              <p:cNvSpPr txBox="1"/>
              <p:nvPr/>
            </p:nvSpPr>
            <p:spPr>
              <a:xfrm>
                <a:off x="1928378" y="2256025"/>
                <a:ext cx="1389794" cy="314474"/>
              </a:xfrm>
              <a:prstGeom prst="rect">
                <a:avLst/>
              </a:prstGeom>
              <a:noFill/>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Data Center</a:t>
                </a:r>
              </a:p>
            </p:txBody>
          </p:sp>
        </p:grpSp>
        <p:grpSp>
          <p:nvGrpSpPr>
            <p:cNvPr id="9" name="Group 8">
              <a:extLst>
                <a:ext uri="{FF2B5EF4-FFF2-40B4-BE49-F238E27FC236}">
                  <a16:creationId xmlns:a16="http://schemas.microsoft.com/office/drawing/2014/main" id="{66320DC8-3DFC-4525-8CEE-97F286EAB4B6}"/>
                </a:ext>
              </a:extLst>
            </p:cNvPr>
            <p:cNvGrpSpPr/>
            <p:nvPr/>
          </p:nvGrpSpPr>
          <p:grpSpPr>
            <a:xfrm>
              <a:off x="1915369" y="2432002"/>
              <a:ext cx="1494511" cy="1459631"/>
              <a:chOff x="1853292" y="2217956"/>
              <a:chExt cx="1494511" cy="1459631"/>
            </a:xfrm>
          </p:grpSpPr>
          <p:sp>
            <p:nvSpPr>
              <p:cNvPr id="37" name="Rectangle 36">
                <a:extLst>
                  <a:ext uri="{FF2B5EF4-FFF2-40B4-BE49-F238E27FC236}">
                    <a16:creationId xmlns:a16="http://schemas.microsoft.com/office/drawing/2014/main" id="{696A0BD8-DF72-4819-B61A-0A1FA2B31137}"/>
                  </a:ext>
                </a:extLst>
              </p:cNvPr>
              <p:cNvSpPr/>
              <p:nvPr/>
            </p:nvSpPr>
            <p:spPr>
              <a:xfrm>
                <a:off x="1962826" y="2647534"/>
                <a:ext cx="396747" cy="824906"/>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38" name="Rectangle 37">
                <a:extLst>
                  <a:ext uri="{FF2B5EF4-FFF2-40B4-BE49-F238E27FC236}">
                    <a16:creationId xmlns:a16="http://schemas.microsoft.com/office/drawing/2014/main" id="{5EF0A8F6-7E56-48BC-89A1-43B0E8572723}"/>
                  </a:ext>
                </a:extLst>
              </p:cNvPr>
              <p:cNvSpPr/>
              <p:nvPr/>
            </p:nvSpPr>
            <p:spPr>
              <a:xfrm>
                <a:off x="2395541"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39" name="Rectangle 38">
                <a:extLst>
                  <a:ext uri="{FF2B5EF4-FFF2-40B4-BE49-F238E27FC236}">
                    <a16:creationId xmlns:a16="http://schemas.microsoft.com/office/drawing/2014/main" id="{F2E2D799-F82A-4B3D-BCF3-310B3C62DEC5}"/>
                  </a:ext>
                </a:extLst>
              </p:cNvPr>
              <p:cNvSpPr/>
              <p:nvPr/>
            </p:nvSpPr>
            <p:spPr>
              <a:xfrm>
                <a:off x="2828256"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40" name="Rectangle 39">
                <a:extLst>
                  <a:ext uri="{FF2B5EF4-FFF2-40B4-BE49-F238E27FC236}">
                    <a16:creationId xmlns:a16="http://schemas.microsoft.com/office/drawing/2014/main" id="{18DE8802-2B91-4235-8D4D-AC3A967E4F9B}"/>
                  </a:ext>
                </a:extLst>
              </p:cNvPr>
              <p:cNvSpPr/>
              <p:nvPr/>
            </p:nvSpPr>
            <p:spPr>
              <a:xfrm>
                <a:off x="1853292" y="2217956"/>
                <a:ext cx="1494511" cy="14596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41" name="TextBox 40">
                <a:extLst>
                  <a:ext uri="{FF2B5EF4-FFF2-40B4-BE49-F238E27FC236}">
                    <a16:creationId xmlns:a16="http://schemas.microsoft.com/office/drawing/2014/main" id="{649B56FD-82D1-4836-8081-5CF78B5FB580}"/>
                  </a:ext>
                </a:extLst>
              </p:cNvPr>
              <p:cNvSpPr txBox="1"/>
              <p:nvPr/>
            </p:nvSpPr>
            <p:spPr>
              <a:xfrm>
                <a:off x="1942902" y="2266062"/>
                <a:ext cx="1389794" cy="314474"/>
              </a:xfrm>
              <a:prstGeom prst="rect">
                <a:avLst/>
              </a:prstGeom>
              <a:noFill/>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Data Center</a:t>
                </a:r>
              </a:p>
            </p:txBody>
          </p:sp>
        </p:grpSp>
        <p:grpSp>
          <p:nvGrpSpPr>
            <p:cNvPr id="10" name="Group 9">
              <a:extLst>
                <a:ext uri="{FF2B5EF4-FFF2-40B4-BE49-F238E27FC236}">
                  <a16:creationId xmlns:a16="http://schemas.microsoft.com/office/drawing/2014/main" id="{0252C7C0-BFAB-4B51-80A0-E2F6B1B6733C}"/>
                </a:ext>
              </a:extLst>
            </p:cNvPr>
            <p:cNvGrpSpPr/>
            <p:nvPr/>
          </p:nvGrpSpPr>
          <p:grpSpPr>
            <a:xfrm>
              <a:off x="1853292" y="2162135"/>
              <a:ext cx="3155243" cy="1784766"/>
              <a:chOff x="1853292" y="2206263"/>
              <a:chExt cx="1494511" cy="1471324"/>
            </a:xfrm>
          </p:grpSpPr>
          <p:sp>
            <p:nvSpPr>
              <p:cNvPr id="35" name="Rectangle 34">
                <a:extLst>
                  <a:ext uri="{FF2B5EF4-FFF2-40B4-BE49-F238E27FC236}">
                    <a16:creationId xmlns:a16="http://schemas.microsoft.com/office/drawing/2014/main" id="{48E6DD93-CCFB-4FD6-9A89-2FBA4C512395}"/>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6" name="TextBox 35">
                <a:extLst>
                  <a:ext uri="{FF2B5EF4-FFF2-40B4-BE49-F238E27FC236}">
                    <a16:creationId xmlns:a16="http://schemas.microsoft.com/office/drawing/2014/main" id="{2C7D5EC6-EF61-476A-98BD-56E8F24F86CB}"/>
                  </a:ext>
                </a:extLst>
              </p:cNvPr>
              <p:cNvSpPr txBox="1"/>
              <p:nvPr/>
            </p:nvSpPr>
            <p:spPr>
              <a:xfrm>
                <a:off x="2199194" y="2206263"/>
                <a:ext cx="723353" cy="221148"/>
              </a:xfrm>
              <a:prstGeom prst="rect">
                <a:avLst/>
              </a:prstGeom>
              <a:noFill/>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Availability Zone</a:t>
                </a:r>
              </a:p>
            </p:txBody>
          </p:sp>
        </p:grpSp>
        <p:grpSp>
          <p:nvGrpSpPr>
            <p:cNvPr id="11" name="Group 10">
              <a:extLst>
                <a:ext uri="{FF2B5EF4-FFF2-40B4-BE49-F238E27FC236}">
                  <a16:creationId xmlns:a16="http://schemas.microsoft.com/office/drawing/2014/main" id="{D9669261-29D5-424F-9699-51BB19210B03}"/>
                </a:ext>
              </a:extLst>
            </p:cNvPr>
            <p:cNvGrpSpPr/>
            <p:nvPr/>
          </p:nvGrpSpPr>
          <p:grpSpPr>
            <a:xfrm>
              <a:off x="5080236" y="2154821"/>
              <a:ext cx="1665693" cy="1792081"/>
              <a:chOff x="1850260" y="2200233"/>
              <a:chExt cx="1497543" cy="1477354"/>
            </a:xfrm>
          </p:grpSpPr>
          <p:sp>
            <p:nvSpPr>
              <p:cNvPr id="33" name="Rectangle 32">
                <a:extLst>
                  <a:ext uri="{FF2B5EF4-FFF2-40B4-BE49-F238E27FC236}">
                    <a16:creationId xmlns:a16="http://schemas.microsoft.com/office/drawing/2014/main" id="{717CB6A5-6C06-4AD0-A75D-5EDEA897103B}"/>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3124F494-734E-4006-9690-B829D8A4B357}"/>
                  </a:ext>
                </a:extLst>
              </p:cNvPr>
              <p:cNvSpPr txBox="1"/>
              <p:nvPr/>
            </p:nvSpPr>
            <p:spPr>
              <a:xfrm>
                <a:off x="1850260" y="2200233"/>
                <a:ext cx="1372993" cy="221148"/>
              </a:xfrm>
              <a:prstGeom prst="rect">
                <a:avLst/>
              </a:prstGeom>
              <a:noFill/>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Availability Zone</a:t>
                </a:r>
              </a:p>
            </p:txBody>
          </p:sp>
        </p:grpSp>
        <p:grpSp>
          <p:nvGrpSpPr>
            <p:cNvPr id="12" name="Group 11">
              <a:extLst>
                <a:ext uri="{FF2B5EF4-FFF2-40B4-BE49-F238E27FC236}">
                  <a16:creationId xmlns:a16="http://schemas.microsoft.com/office/drawing/2014/main" id="{341F0A2F-114B-4A22-AF6E-100BFCB5893E}"/>
                </a:ext>
              </a:extLst>
            </p:cNvPr>
            <p:cNvGrpSpPr/>
            <p:nvPr/>
          </p:nvGrpSpPr>
          <p:grpSpPr>
            <a:xfrm>
              <a:off x="6907505" y="2164329"/>
              <a:ext cx="1669293" cy="1782572"/>
              <a:chOff x="3521875" y="4403858"/>
              <a:chExt cx="1669293" cy="1782572"/>
            </a:xfrm>
          </p:grpSpPr>
          <p:grpSp>
            <p:nvGrpSpPr>
              <p:cNvPr id="24" name="Group 23">
                <a:extLst>
                  <a:ext uri="{FF2B5EF4-FFF2-40B4-BE49-F238E27FC236}">
                    <a16:creationId xmlns:a16="http://schemas.microsoft.com/office/drawing/2014/main" id="{8CF323A7-F2EF-4433-A441-37C45606CBB7}"/>
                  </a:ext>
                </a:extLst>
              </p:cNvPr>
              <p:cNvGrpSpPr/>
              <p:nvPr/>
            </p:nvGrpSpPr>
            <p:grpSpPr>
              <a:xfrm>
                <a:off x="3614676" y="4671530"/>
                <a:ext cx="1494511" cy="1459631"/>
                <a:chOff x="1853292" y="2217956"/>
                <a:chExt cx="1494511" cy="1459631"/>
              </a:xfrm>
            </p:grpSpPr>
            <p:sp>
              <p:nvSpPr>
                <p:cNvPr id="28" name="Rectangle 27">
                  <a:extLst>
                    <a:ext uri="{FF2B5EF4-FFF2-40B4-BE49-F238E27FC236}">
                      <a16:creationId xmlns:a16="http://schemas.microsoft.com/office/drawing/2014/main" id="{F12DA74E-7478-403E-A664-323748C08E61}"/>
                    </a:ext>
                  </a:extLst>
                </p:cNvPr>
                <p:cNvSpPr/>
                <p:nvPr/>
              </p:nvSpPr>
              <p:spPr>
                <a:xfrm>
                  <a:off x="1962826" y="2647534"/>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29" name="Rectangle 28">
                  <a:extLst>
                    <a:ext uri="{FF2B5EF4-FFF2-40B4-BE49-F238E27FC236}">
                      <a16:creationId xmlns:a16="http://schemas.microsoft.com/office/drawing/2014/main" id="{F0C1ABE5-3562-4C97-A2FA-BBDB7CDF3BD3}"/>
                    </a:ext>
                  </a:extLst>
                </p:cNvPr>
                <p:cNvSpPr/>
                <p:nvPr/>
              </p:nvSpPr>
              <p:spPr>
                <a:xfrm>
                  <a:off x="2395541"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30" name="Rectangle 29">
                  <a:extLst>
                    <a:ext uri="{FF2B5EF4-FFF2-40B4-BE49-F238E27FC236}">
                      <a16:creationId xmlns:a16="http://schemas.microsoft.com/office/drawing/2014/main" id="{F638BB91-A31F-4713-8C52-1F08AAAA6161}"/>
                    </a:ext>
                  </a:extLst>
                </p:cNvPr>
                <p:cNvSpPr/>
                <p:nvPr/>
              </p:nvSpPr>
              <p:spPr>
                <a:xfrm>
                  <a:off x="2828256"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31" name="Rectangle 30">
                  <a:extLst>
                    <a:ext uri="{FF2B5EF4-FFF2-40B4-BE49-F238E27FC236}">
                      <a16:creationId xmlns:a16="http://schemas.microsoft.com/office/drawing/2014/main" id="{E109694F-1781-466F-9DE4-3C7FC5C6627F}"/>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2" name="TextBox 31">
                  <a:extLst>
                    <a:ext uri="{FF2B5EF4-FFF2-40B4-BE49-F238E27FC236}">
                      <a16:creationId xmlns:a16="http://schemas.microsoft.com/office/drawing/2014/main" id="{9A926FC5-BC85-4655-8864-736503A1AB0B}"/>
                    </a:ext>
                  </a:extLst>
                </p:cNvPr>
                <p:cNvSpPr txBox="1"/>
                <p:nvPr/>
              </p:nvSpPr>
              <p:spPr>
                <a:xfrm>
                  <a:off x="1949535" y="2246450"/>
                  <a:ext cx="1389794" cy="314474"/>
                </a:xfrm>
                <a:prstGeom prst="rect">
                  <a:avLst/>
                </a:prstGeom>
                <a:noFill/>
                <a:ln>
                  <a:noFill/>
                  <a:prstDash val="sysDash"/>
                </a:ln>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Data Center</a:t>
                  </a:r>
                </a:p>
              </p:txBody>
            </p:sp>
          </p:grpSp>
          <p:grpSp>
            <p:nvGrpSpPr>
              <p:cNvPr id="25" name="Group 24">
                <a:extLst>
                  <a:ext uri="{FF2B5EF4-FFF2-40B4-BE49-F238E27FC236}">
                    <a16:creationId xmlns:a16="http://schemas.microsoft.com/office/drawing/2014/main" id="{4DB64077-39DF-4281-B81A-129D34D60756}"/>
                  </a:ext>
                </a:extLst>
              </p:cNvPr>
              <p:cNvGrpSpPr/>
              <p:nvPr/>
            </p:nvGrpSpPr>
            <p:grpSpPr>
              <a:xfrm>
                <a:off x="3521875" y="4403858"/>
                <a:ext cx="1669293" cy="1782572"/>
                <a:chOff x="1825269" y="2208072"/>
                <a:chExt cx="1522534" cy="1469515"/>
              </a:xfrm>
            </p:grpSpPr>
            <p:sp>
              <p:nvSpPr>
                <p:cNvPr id="26" name="Rectangle 25">
                  <a:extLst>
                    <a:ext uri="{FF2B5EF4-FFF2-40B4-BE49-F238E27FC236}">
                      <a16:creationId xmlns:a16="http://schemas.microsoft.com/office/drawing/2014/main" id="{8D989262-F3FE-4E28-92C9-17B3AF3A9B06}"/>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7" name="TextBox 26">
                  <a:extLst>
                    <a:ext uri="{FF2B5EF4-FFF2-40B4-BE49-F238E27FC236}">
                      <a16:creationId xmlns:a16="http://schemas.microsoft.com/office/drawing/2014/main" id="{64B3AF94-A710-4551-A7DC-AB37831998D0}"/>
                    </a:ext>
                  </a:extLst>
                </p:cNvPr>
                <p:cNvSpPr txBox="1"/>
                <p:nvPr/>
              </p:nvSpPr>
              <p:spPr>
                <a:xfrm>
                  <a:off x="1825269" y="2208072"/>
                  <a:ext cx="1392895" cy="221148"/>
                </a:xfrm>
                <a:prstGeom prst="rect">
                  <a:avLst/>
                </a:prstGeom>
                <a:noFill/>
                <a:ln>
                  <a:noFill/>
                  <a:prstDash val="sysDash"/>
                </a:ln>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Availability Zone</a:t>
                  </a:r>
                </a:p>
              </p:txBody>
            </p:sp>
          </p:grpSp>
        </p:grpSp>
        <p:grpSp>
          <p:nvGrpSpPr>
            <p:cNvPr id="13" name="Group 12">
              <a:extLst>
                <a:ext uri="{FF2B5EF4-FFF2-40B4-BE49-F238E27FC236}">
                  <a16:creationId xmlns:a16="http://schemas.microsoft.com/office/drawing/2014/main" id="{B458F4D1-4998-466B-A624-CBA66C86B404}"/>
                </a:ext>
              </a:extLst>
            </p:cNvPr>
            <p:cNvGrpSpPr/>
            <p:nvPr/>
          </p:nvGrpSpPr>
          <p:grpSpPr>
            <a:xfrm>
              <a:off x="8638874" y="2154821"/>
              <a:ext cx="1665693" cy="1792081"/>
              <a:chOff x="6779543" y="4394349"/>
              <a:chExt cx="1665693" cy="1792081"/>
            </a:xfrm>
          </p:grpSpPr>
          <p:grpSp>
            <p:nvGrpSpPr>
              <p:cNvPr id="15" name="Group 14">
                <a:extLst>
                  <a:ext uri="{FF2B5EF4-FFF2-40B4-BE49-F238E27FC236}">
                    <a16:creationId xmlns:a16="http://schemas.microsoft.com/office/drawing/2014/main" id="{5AF33495-2C1F-46FA-BA2C-FCA3D7692344}"/>
                  </a:ext>
                </a:extLst>
              </p:cNvPr>
              <p:cNvGrpSpPr/>
              <p:nvPr/>
            </p:nvGrpSpPr>
            <p:grpSpPr>
              <a:xfrm>
                <a:off x="6854620" y="4671529"/>
                <a:ext cx="1494511" cy="1459631"/>
                <a:chOff x="1853292" y="2217956"/>
                <a:chExt cx="1494511" cy="1459631"/>
              </a:xfrm>
            </p:grpSpPr>
            <p:sp>
              <p:nvSpPr>
                <p:cNvPr id="19" name="Rectangle 18">
                  <a:extLst>
                    <a:ext uri="{FF2B5EF4-FFF2-40B4-BE49-F238E27FC236}">
                      <a16:creationId xmlns:a16="http://schemas.microsoft.com/office/drawing/2014/main" id="{BB044947-BE4F-4A0C-9A8B-CDCEAF4CB988}"/>
                    </a:ext>
                  </a:extLst>
                </p:cNvPr>
                <p:cNvSpPr/>
                <p:nvPr/>
              </p:nvSpPr>
              <p:spPr>
                <a:xfrm>
                  <a:off x="1962826" y="2647534"/>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20" name="Rectangle 19">
                  <a:extLst>
                    <a:ext uri="{FF2B5EF4-FFF2-40B4-BE49-F238E27FC236}">
                      <a16:creationId xmlns:a16="http://schemas.microsoft.com/office/drawing/2014/main" id="{519F10F5-2FEC-45CE-A12E-EB868E4C48E0}"/>
                    </a:ext>
                  </a:extLst>
                </p:cNvPr>
                <p:cNvSpPr/>
                <p:nvPr/>
              </p:nvSpPr>
              <p:spPr>
                <a:xfrm>
                  <a:off x="2395541"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21" name="Rectangle 20">
                  <a:extLst>
                    <a:ext uri="{FF2B5EF4-FFF2-40B4-BE49-F238E27FC236}">
                      <a16:creationId xmlns:a16="http://schemas.microsoft.com/office/drawing/2014/main" id="{AD45393B-4C52-42D6-A86F-174BB404AF46}"/>
                    </a:ext>
                  </a:extLst>
                </p:cNvPr>
                <p:cNvSpPr/>
                <p:nvPr/>
              </p:nvSpPr>
              <p:spPr>
                <a:xfrm>
                  <a:off x="2828256" y="2647532"/>
                  <a:ext cx="396747" cy="82490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Light"/>
                      <a:ea typeface="+mn-ea"/>
                      <a:cs typeface="+mn-cs"/>
                    </a:rPr>
                    <a:t>Scale Unit</a:t>
                  </a:r>
                </a:p>
              </p:txBody>
            </p:sp>
            <p:sp>
              <p:nvSpPr>
                <p:cNvPr id="22" name="Rectangle 21">
                  <a:extLst>
                    <a:ext uri="{FF2B5EF4-FFF2-40B4-BE49-F238E27FC236}">
                      <a16:creationId xmlns:a16="http://schemas.microsoft.com/office/drawing/2014/main" id="{09279737-1E17-4783-8306-6E27ECA93207}"/>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3" name="TextBox 22">
                  <a:extLst>
                    <a:ext uri="{FF2B5EF4-FFF2-40B4-BE49-F238E27FC236}">
                      <a16:creationId xmlns:a16="http://schemas.microsoft.com/office/drawing/2014/main" id="{D0C9F8BD-F313-4F4F-9409-9710113E807D}"/>
                    </a:ext>
                  </a:extLst>
                </p:cNvPr>
                <p:cNvSpPr txBox="1"/>
                <p:nvPr/>
              </p:nvSpPr>
              <p:spPr>
                <a:xfrm>
                  <a:off x="1949535" y="2246450"/>
                  <a:ext cx="1389794" cy="314474"/>
                </a:xfrm>
                <a:prstGeom prst="rect">
                  <a:avLst/>
                </a:prstGeom>
                <a:noFill/>
                <a:ln>
                  <a:noFill/>
                  <a:prstDash val="sysDash"/>
                </a:ln>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mn-cs"/>
                    </a:rPr>
                    <a:t>Data Center</a:t>
                  </a:r>
                </a:p>
              </p:txBody>
            </p:sp>
          </p:grpSp>
          <p:grpSp>
            <p:nvGrpSpPr>
              <p:cNvPr id="16" name="Group 15">
                <a:extLst>
                  <a:ext uri="{FF2B5EF4-FFF2-40B4-BE49-F238E27FC236}">
                    <a16:creationId xmlns:a16="http://schemas.microsoft.com/office/drawing/2014/main" id="{16F1876A-D283-42B7-B2BB-1320FA0F4AAC}"/>
                  </a:ext>
                </a:extLst>
              </p:cNvPr>
              <p:cNvGrpSpPr/>
              <p:nvPr/>
            </p:nvGrpSpPr>
            <p:grpSpPr>
              <a:xfrm>
                <a:off x="6779543" y="4394349"/>
                <a:ext cx="1665693" cy="1792081"/>
                <a:chOff x="1850260" y="2200233"/>
                <a:chExt cx="1497543" cy="1477354"/>
              </a:xfrm>
            </p:grpSpPr>
            <p:sp>
              <p:nvSpPr>
                <p:cNvPr id="17" name="Rectangle 16">
                  <a:extLst>
                    <a:ext uri="{FF2B5EF4-FFF2-40B4-BE49-F238E27FC236}">
                      <a16:creationId xmlns:a16="http://schemas.microsoft.com/office/drawing/2014/main" id="{247006F9-B1D6-4C62-8CFE-B4B5CEF31EB1}"/>
                    </a:ext>
                  </a:extLst>
                </p:cNvPr>
                <p:cNvSpPr/>
                <p:nvPr/>
              </p:nvSpPr>
              <p:spPr>
                <a:xfrm>
                  <a:off x="1853292" y="2217956"/>
                  <a:ext cx="1494511" cy="145963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3244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8" name="TextBox 17">
                  <a:extLst>
                    <a:ext uri="{FF2B5EF4-FFF2-40B4-BE49-F238E27FC236}">
                      <a16:creationId xmlns:a16="http://schemas.microsoft.com/office/drawing/2014/main" id="{5B8175B3-E879-44C6-AA27-27008C91752A}"/>
                    </a:ext>
                  </a:extLst>
                </p:cNvPr>
                <p:cNvSpPr txBox="1"/>
                <p:nvPr/>
              </p:nvSpPr>
              <p:spPr>
                <a:xfrm>
                  <a:off x="1850260" y="2200233"/>
                  <a:ext cx="1372993" cy="221148"/>
                </a:xfrm>
                <a:prstGeom prst="rect">
                  <a:avLst/>
                </a:prstGeom>
                <a:noFill/>
                <a:ln>
                  <a:noFill/>
                  <a:prstDash val="sysDash"/>
                </a:ln>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Availability Zone</a:t>
                  </a:r>
                </a:p>
              </p:txBody>
            </p:sp>
          </p:grpSp>
        </p:grpSp>
        <p:sp>
          <p:nvSpPr>
            <p:cNvPr id="14" name="TextBox 13">
              <a:extLst>
                <a:ext uri="{FF2B5EF4-FFF2-40B4-BE49-F238E27FC236}">
                  <a16:creationId xmlns:a16="http://schemas.microsoft.com/office/drawing/2014/main" id="{B029101A-1E0B-41E1-BE56-789E06A2820F}"/>
                </a:ext>
              </a:extLst>
            </p:cNvPr>
            <p:cNvSpPr txBox="1"/>
            <p:nvPr/>
          </p:nvSpPr>
          <p:spPr>
            <a:xfrm>
              <a:off x="1792859" y="4096535"/>
              <a:ext cx="2879039" cy="283134"/>
            </a:xfrm>
            <a:prstGeom prst="rect">
              <a:avLst/>
            </a:prstGeom>
            <a:noFill/>
          </p:spPr>
          <p:txBody>
            <a:bodyPr wrap="none" rtlCol="0">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072" b="0" i="0" u="none" strike="noStrike" kern="1200" cap="none" spc="0" normalizeH="0" baseline="0" noProof="0" dirty="0">
                  <a:ln>
                    <a:noFill/>
                  </a:ln>
                  <a:solidFill>
                    <a:srgbClr val="505050"/>
                  </a:solidFill>
                  <a:effectLst/>
                  <a:uLnTx/>
                  <a:uFillTx/>
                  <a:latin typeface="Segoe UI Light"/>
                  <a:ea typeface="+mn-ea"/>
                  <a:cs typeface="+mn-cs"/>
                </a:rPr>
                <a:t>** Multiple fault domains are within a single Scale Unit</a:t>
              </a:r>
            </a:p>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072" b="0" i="0" u="none" strike="noStrike" kern="1200" cap="none" spc="0" normalizeH="0" baseline="0" noProof="0" dirty="0">
                  <a:ln>
                    <a:noFill/>
                  </a:ln>
                  <a:solidFill>
                    <a:srgbClr val="505050"/>
                  </a:solidFill>
                  <a:effectLst/>
                  <a:uLnTx/>
                  <a:uFillTx/>
                  <a:latin typeface="Segoe UI Light"/>
                  <a:ea typeface="+mn-ea"/>
                  <a:cs typeface="+mn-cs"/>
                </a:rPr>
                <a:t>*** Shaded items are delivered for Azure Stack Initial Release</a:t>
              </a:r>
            </a:p>
          </p:txBody>
        </p:sp>
      </p:grpSp>
      <p:sp>
        <p:nvSpPr>
          <p:cNvPr id="52" name="Rectangle 51">
            <a:extLst>
              <a:ext uri="{FF2B5EF4-FFF2-40B4-BE49-F238E27FC236}">
                <a16:creationId xmlns:a16="http://schemas.microsoft.com/office/drawing/2014/main" id="{B569B299-36E5-41A1-8E8A-4997D996556E}"/>
              </a:ext>
            </a:extLst>
          </p:cNvPr>
          <p:cNvSpPr/>
          <p:nvPr/>
        </p:nvSpPr>
        <p:spPr bwMode="auto">
          <a:xfrm>
            <a:off x="274640" y="5858072"/>
            <a:ext cx="11889564" cy="657046"/>
          </a:xfrm>
          <a:prstGeom prst="rect">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91440" rIns="182854"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Roadmap</a:t>
            </a:r>
            <a:r>
              <a:rPr kumimoji="0" lang="en-US" sz="1800" b="1"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mn-ea"/>
                <a:cs typeface="Segoe UI" panose="020B0502040204020203" pitchFamily="34" charset="0"/>
              </a:rPr>
              <a:t>: </a:t>
            </a:r>
            <a:r>
              <a:rPr kumimoji="0" lang="en-US" sz="1800" b="0"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mn-ea"/>
                <a:cs typeface="Segoe UI" panose="020B0502040204020203" pitchFamily="34" charset="0"/>
              </a:rPr>
              <a:t>Expands to 16 servers per scale unit in CY17. Incrementally add a server to a scale unit in CY17. </a:t>
            </a:r>
            <a:br>
              <a:rPr kumimoji="0" lang="en-US" sz="1800" b="0"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mn-ea"/>
                <a:cs typeface="Segoe UI" panose="020B0502040204020203" pitchFamily="34" charset="0"/>
              </a:rPr>
              <a:t>Multi-region support for geo-redundancy and scale across regions in CY18</a:t>
            </a:r>
            <a:endParaRPr kumimoji="0" lang="en-US" sz="1800" b="0" i="0" u="none" strike="noStrike" kern="0" cap="none" spc="0" normalizeH="0" baseline="0" noProof="0" dirty="0">
              <a:ln>
                <a:noFill/>
              </a:ln>
              <a:gradFill>
                <a:gsLst>
                  <a:gs pos="18584">
                    <a:srgbClr val="E81123"/>
                  </a:gs>
                  <a:gs pos="58000">
                    <a:srgbClr val="E81123"/>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689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loud">
            <a:extLst>
              <a:ext uri="{FF2B5EF4-FFF2-40B4-BE49-F238E27FC236}">
                <a16:creationId xmlns:a16="http://schemas.microsoft.com/office/drawing/2014/main" id="{8062C57C-7745-43E2-A50F-7E6E5BAD2EA2}"/>
              </a:ext>
            </a:extLst>
          </p:cNvPr>
          <p:cNvSpPr>
            <a:spLocks noChangeAspect="1"/>
          </p:cNvSpPr>
          <p:nvPr/>
        </p:nvSpPr>
        <p:spPr bwMode="auto">
          <a:xfrm>
            <a:off x="4327551" y="3743784"/>
            <a:ext cx="2859601" cy="182184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Title 4"/>
          <p:cNvSpPr>
            <a:spLocks noGrp="1"/>
          </p:cNvSpPr>
          <p:nvPr>
            <p:ph type="title"/>
          </p:nvPr>
        </p:nvSpPr>
        <p:spPr>
          <a:xfrm>
            <a:off x="274639" y="295274"/>
            <a:ext cx="11889564" cy="917575"/>
          </a:xfrm>
        </p:spPr>
        <p:txBody>
          <a:bodyPr/>
          <a:lstStyle/>
          <a:p>
            <a:r>
              <a:rPr lang="en-US"/>
              <a:t>Cloud operating model </a:t>
            </a:r>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b="7052"/>
          <a:stretch/>
        </p:blipFill>
        <p:spPr>
          <a:xfrm>
            <a:off x="4327552" y="1317404"/>
            <a:ext cx="2859601" cy="1770042"/>
          </a:xfrm>
          <a:prstGeom prst="rect">
            <a:avLst/>
          </a:prstGeom>
          <a:solidFill>
            <a:schemeClr val="bg2"/>
          </a:solidFill>
        </p:spPr>
      </p:pic>
      <p:sp>
        <p:nvSpPr>
          <p:cNvPr id="8" name="TextBox 7"/>
          <p:cNvSpPr txBox="1"/>
          <p:nvPr/>
        </p:nvSpPr>
        <p:spPr>
          <a:xfrm>
            <a:off x="7394759" y="2691839"/>
            <a:ext cx="2839842" cy="572380"/>
          </a:xfrm>
          <a:prstGeom prst="rect">
            <a:avLst/>
          </a:prstGeom>
          <a:noFill/>
        </p:spPr>
        <p:txBody>
          <a:bodyPr wrap="square" lIns="182828" tIns="146262" rIns="182828" bIns="146262" rtlCol="0">
            <a:spAutoFit/>
          </a:bodyPr>
          <a:lstStyle>
            <a:defPPr>
              <a:defRPr lang="en-US"/>
            </a:defPPr>
            <a:lvl1pPr defTabSz="914165">
              <a:lnSpc>
                <a:spcPct val="90000"/>
              </a:lnSpc>
              <a:spcAft>
                <a:spcPts val="600"/>
              </a:spcAft>
              <a:defRPr sz="2000" kern="0">
                <a:gradFill>
                  <a:gsLst>
                    <a:gs pos="100000">
                      <a:schemeClr val="tx1"/>
                    </a:gs>
                    <a:gs pos="0">
                      <a:schemeClr val="tx1"/>
                    </a:gs>
                  </a:gsLst>
                  <a:lin ang="5400000" scaled="0"/>
                </a:gradFill>
                <a:cs typeface="Segoe UI" panose="020B0502040204020203" pitchFamily="34" charset="0"/>
              </a:defRPr>
            </a:lvl1pPr>
          </a:lstStyle>
          <a:p>
            <a:pPr marL="0" marR="0" lvl="0" indent="0" algn="l" defTabSz="914165"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Microsoft Engineers</a:t>
            </a:r>
          </a:p>
        </p:txBody>
      </p:sp>
      <p:cxnSp>
        <p:nvCxnSpPr>
          <p:cNvPr id="9" name="Straight Arrow Connector 8"/>
          <p:cNvCxnSpPr/>
          <p:nvPr/>
        </p:nvCxnSpPr>
        <p:spPr>
          <a:xfrm flipH="1">
            <a:off x="7674974" y="2267320"/>
            <a:ext cx="1294848" cy="0"/>
          </a:xfrm>
          <a:prstGeom prst="straightConnector1">
            <a:avLst/>
          </a:prstGeom>
          <a:ln>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4639" y="5300929"/>
            <a:ext cx="2913517" cy="849378"/>
          </a:xfrm>
          <a:prstGeom prst="rect">
            <a:avLst/>
          </a:prstGeom>
          <a:noFill/>
        </p:spPr>
        <p:txBody>
          <a:bodyPr wrap="square" lIns="182828" tIns="146262" rIns="182828" bIns="146262" rtlCol="0">
            <a:spAutoFit/>
          </a:bodyPr>
          <a:lstStyle>
            <a:defPPr>
              <a:defRPr lang="en-US"/>
            </a:defPPr>
            <a:lvl1pPr defTabSz="914165">
              <a:lnSpc>
                <a:spcPct val="90000"/>
              </a:lnSpc>
              <a:spcAft>
                <a:spcPts val="600"/>
              </a:spcAft>
              <a:defRPr sz="2000" kern="0">
                <a:gradFill>
                  <a:gsLst>
                    <a:gs pos="100000">
                      <a:schemeClr val="tx1"/>
                    </a:gs>
                    <a:gs pos="0">
                      <a:schemeClr val="tx1"/>
                    </a:gs>
                  </a:gsLst>
                  <a:lin ang="5400000" scaled="0"/>
                </a:gradFill>
                <a:cs typeface="Segoe UI" panose="020B0502040204020203" pitchFamily="34" charset="0"/>
              </a:defRPr>
            </a:lvl1pPr>
          </a:lstStyle>
          <a:p>
            <a:pPr marL="0" marR="0" lvl="0" indent="0" algn="l" defTabSz="914165"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End consuming customers </a:t>
            </a:r>
          </a:p>
        </p:txBody>
      </p:sp>
      <p:cxnSp>
        <p:nvCxnSpPr>
          <p:cNvPr id="13" name="Straight Arrow Connector 12"/>
          <p:cNvCxnSpPr/>
          <p:nvPr/>
        </p:nvCxnSpPr>
        <p:spPr>
          <a:xfrm>
            <a:off x="2509787" y="4942860"/>
            <a:ext cx="1188720" cy="0"/>
          </a:xfrm>
          <a:prstGeom prst="straightConnector1">
            <a:avLst/>
          </a:prstGeom>
          <a:ln>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74975" y="1660506"/>
            <a:ext cx="1610832" cy="634357"/>
          </a:xfrm>
          <a:prstGeom prst="rect">
            <a:avLst/>
          </a:prstGeom>
          <a:noFill/>
        </p:spPr>
        <p:txBody>
          <a:bodyPr wrap="square" lIns="182803" tIns="146242" rIns="182803" bIns="146242" rtlCol="0">
            <a:spAutoFit/>
          </a:bodyPr>
          <a:lstStyle/>
          <a:p>
            <a:pPr marL="0" marR="0" lvl="0" indent="0" algn="l" defTabSz="913988"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4071">
                      <a:srgbClr val="E81123"/>
                    </a:gs>
                    <a:gs pos="43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operate</a:t>
            </a:r>
          </a:p>
        </p:txBody>
      </p:sp>
      <p:sp>
        <p:nvSpPr>
          <p:cNvPr id="19" name="TextBox 18"/>
          <p:cNvSpPr txBox="1"/>
          <p:nvPr/>
        </p:nvSpPr>
        <p:spPr>
          <a:xfrm>
            <a:off x="274639" y="2691839"/>
            <a:ext cx="2513886" cy="572380"/>
          </a:xfrm>
          <a:prstGeom prst="rect">
            <a:avLst/>
          </a:prstGeom>
          <a:noFill/>
        </p:spPr>
        <p:txBody>
          <a:bodyPr wrap="square" lIns="182828" tIns="146262" rIns="182828" bIns="146262" rtlCol="0">
            <a:spAutoFit/>
          </a:bodyPr>
          <a:lstStyle>
            <a:defPPr>
              <a:defRPr lang="en-US"/>
            </a:defPPr>
            <a:lvl1pPr defTabSz="914165">
              <a:lnSpc>
                <a:spcPct val="90000"/>
              </a:lnSpc>
              <a:spcAft>
                <a:spcPts val="600"/>
              </a:spcAft>
              <a:defRPr sz="2400" kern="0">
                <a:gradFill>
                  <a:gsLst>
                    <a:gs pos="100000">
                      <a:schemeClr val="tx1"/>
                    </a:gs>
                    <a:gs pos="0">
                      <a:schemeClr val="tx1"/>
                    </a:gs>
                  </a:gsLst>
                  <a:lin ang="5400000" scaled="0"/>
                </a:gradFill>
                <a:cs typeface="Segoe UI" panose="020B0502040204020203" pitchFamily="34" charset="0"/>
              </a:defRPr>
            </a:lvl1pPr>
          </a:lstStyle>
          <a:p>
            <a:pPr marL="0" marR="0" lvl="0" indent="0" algn="l" defTabSz="914165"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Azure customers</a:t>
            </a:r>
          </a:p>
        </p:txBody>
      </p:sp>
      <p:cxnSp>
        <p:nvCxnSpPr>
          <p:cNvPr id="20" name="Straight Arrow Connector 19"/>
          <p:cNvCxnSpPr/>
          <p:nvPr/>
        </p:nvCxnSpPr>
        <p:spPr>
          <a:xfrm>
            <a:off x="2509787" y="2267320"/>
            <a:ext cx="1188720" cy="0"/>
          </a:xfrm>
          <a:prstGeom prst="straightConnector1">
            <a:avLst/>
          </a:prstGeom>
          <a:ln>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56947" y="1660506"/>
            <a:ext cx="1195354" cy="634357"/>
          </a:xfrm>
          <a:prstGeom prst="rect">
            <a:avLst/>
          </a:prstGeom>
          <a:noFill/>
        </p:spPr>
        <p:txBody>
          <a:bodyPr wrap="square" lIns="182803" tIns="146242" rIns="182803" bIns="146242" rtlCol="0">
            <a:spAutoFit/>
          </a:bodyPr>
          <a:lstStyle/>
          <a:p>
            <a:pPr marL="0" marR="0" lvl="0" indent="0" algn="l" defTabSz="913988"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4071">
                      <a:srgbClr val="E81123"/>
                    </a:gs>
                    <a:gs pos="43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use</a:t>
            </a:r>
          </a:p>
        </p:txBody>
      </p:sp>
      <p:cxnSp>
        <p:nvCxnSpPr>
          <p:cNvPr id="22" name="Straight Arrow Connector 21"/>
          <p:cNvCxnSpPr/>
          <p:nvPr/>
        </p:nvCxnSpPr>
        <p:spPr>
          <a:xfrm flipH="1">
            <a:off x="7674974" y="4942860"/>
            <a:ext cx="1294848" cy="0"/>
          </a:xfrm>
          <a:prstGeom prst="straightConnector1">
            <a:avLst/>
          </a:prstGeom>
          <a:ln>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74975" y="4343796"/>
            <a:ext cx="1610832" cy="634357"/>
          </a:xfrm>
          <a:prstGeom prst="rect">
            <a:avLst/>
          </a:prstGeom>
          <a:noFill/>
        </p:spPr>
        <p:txBody>
          <a:bodyPr wrap="square" lIns="182803" tIns="146242" rIns="182803" bIns="146242" rtlCol="0">
            <a:spAutoFit/>
          </a:bodyPr>
          <a:lstStyle/>
          <a:p>
            <a:pPr marL="0" marR="0" lvl="0" indent="0" algn="l" defTabSz="913988"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4071">
                      <a:srgbClr val="E81123"/>
                    </a:gs>
                    <a:gs pos="43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operate</a:t>
            </a:r>
          </a:p>
        </p:txBody>
      </p:sp>
      <p:sp>
        <p:nvSpPr>
          <p:cNvPr id="25" name="TextBox 24"/>
          <p:cNvSpPr txBox="1"/>
          <p:nvPr/>
        </p:nvSpPr>
        <p:spPr>
          <a:xfrm>
            <a:off x="4726298" y="4372766"/>
            <a:ext cx="2069479" cy="973412"/>
          </a:xfrm>
          <a:prstGeom prst="rect">
            <a:avLst/>
          </a:prstGeom>
          <a:noFill/>
        </p:spPr>
        <p:txBody>
          <a:bodyPr wrap="square" lIns="182828" tIns="146262" rIns="182828" bIns="146262" rtlCol="0">
            <a:spAutoFit/>
          </a:bodyPr>
          <a:lstStyle/>
          <a:p>
            <a:pPr marL="0" marR="0" lvl="0" indent="0" algn="l" defTabSz="914165"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6726">
                      <a:srgbClr val="737373"/>
                    </a:gs>
                    <a:gs pos="65000">
                      <a:srgbClr val="737373"/>
                    </a:gs>
                  </a:gsLst>
                  <a:lin ang="5400000" scaled="0"/>
                </a:gradFill>
                <a:effectLst/>
                <a:uLnTx/>
                <a:uFillTx/>
                <a:latin typeface="Segoe UI" panose="020B0502040204020203" pitchFamily="34" charset="0"/>
                <a:ea typeface="+mn-ea"/>
                <a:cs typeface="Segoe UI" panose="020B0502040204020203" pitchFamily="34" charset="0"/>
              </a:rPr>
              <a:t>Azure Stack Instance</a:t>
            </a:r>
          </a:p>
        </p:txBody>
      </p:sp>
      <p:sp>
        <p:nvSpPr>
          <p:cNvPr id="26" name="TextBox 25"/>
          <p:cNvSpPr txBox="1"/>
          <p:nvPr/>
        </p:nvSpPr>
        <p:spPr>
          <a:xfrm>
            <a:off x="7394759" y="5300929"/>
            <a:ext cx="4879166" cy="1203322"/>
          </a:xfrm>
          <a:prstGeom prst="rect">
            <a:avLst/>
          </a:prstGeom>
          <a:noFill/>
        </p:spPr>
        <p:txBody>
          <a:bodyPr wrap="square" lIns="182828" tIns="146262" rIns="182828" bIns="146262" rtlCol="0">
            <a:spAutoFit/>
          </a:bodyPr>
          <a:lstStyle>
            <a:defPPr>
              <a:defRPr lang="en-US"/>
            </a:defPPr>
            <a:lvl1pPr defTabSz="914165">
              <a:lnSpc>
                <a:spcPct val="90000"/>
              </a:lnSpc>
              <a:spcAft>
                <a:spcPts val="600"/>
              </a:spcAft>
              <a:defRPr sz="2000" kern="0">
                <a:gradFill>
                  <a:gsLst>
                    <a:gs pos="100000">
                      <a:schemeClr val="tx1"/>
                    </a:gs>
                    <a:gs pos="0">
                      <a:schemeClr val="tx1"/>
                    </a:gs>
                  </a:gsLst>
                  <a:lin ang="5400000" scaled="0"/>
                </a:gradFill>
                <a:cs typeface="Segoe UI" panose="020B0502040204020203" pitchFamily="34" charset="0"/>
              </a:defRPr>
            </a:lvl1pPr>
          </a:lstStyle>
          <a:p>
            <a:pPr marL="0" marR="0" lvl="0" indent="0" algn="l" defTabSz="914165" rtl="0" eaLnBrk="1" fontAlgn="auto"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Your Engineers:</a:t>
            </a:r>
          </a:p>
          <a:p>
            <a:pPr marL="0" marR="0" lvl="0" indent="0" algn="l" defTabSz="914165" rtl="0" eaLnBrk="1" fontAlgn="auto"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a:ea typeface="+mn-ea"/>
                <a:cs typeface="Segoe UI" panose="020B0502040204020203" pitchFamily="34" charset="0"/>
              </a:rPr>
              <a:t>Cloud Architect – Design &amp; Integrate</a:t>
            </a:r>
          </a:p>
          <a:p>
            <a:pPr marL="0" marR="0" lvl="0" indent="0" algn="l" defTabSz="914165" rtl="0" eaLnBrk="1" fontAlgn="auto"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100000">
                      <a:srgbClr val="505050"/>
                    </a:gs>
                    <a:gs pos="0">
                      <a:srgbClr val="505050"/>
                    </a:gs>
                  </a:gsLst>
                  <a:lin ang="5400000" scaled="0"/>
                </a:gradFill>
                <a:effectLst/>
                <a:uLnTx/>
                <a:uFillTx/>
                <a:latin typeface="Segoe UI"/>
                <a:ea typeface="+mn-ea"/>
                <a:cs typeface="Segoe UI" panose="020B0502040204020203" pitchFamily="34" charset="0"/>
              </a:rPr>
              <a:t>Cloud Operator – Operate Azure Stack</a:t>
            </a:r>
          </a:p>
        </p:txBody>
      </p:sp>
      <p:sp>
        <p:nvSpPr>
          <p:cNvPr id="27" name="TextBox 26"/>
          <p:cNvSpPr txBox="1"/>
          <p:nvPr/>
        </p:nvSpPr>
        <p:spPr>
          <a:xfrm>
            <a:off x="2456947" y="4343796"/>
            <a:ext cx="1195354" cy="634357"/>
          </a:xfrm>
          <a:prstGeom prst="rect">
            <a:avLst/>
          </a:prstGeom>
          <a:noFill/>
        </p:spPr>
        <p:txBody>
          <a:bodyPr wrap="square" lIns="182803" tIns="146242" rIns="182803" bIns="146242" rtlCol="0">
            <a:spAutoFit/>
          </a:bodyPr>
          <a:lstStyle/>
          <a:p>
            <a:pPr marL="0" marR="0" lvl="0" indent="0" algn="l" defTabSz="913988"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4071">
                      <a:srgbClr val="E81123"/>
                    </a:gs>
                    <a:gs pos="43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use</a:t>
            </a:r>
          </a:p>
        </p:txBody>
      </p:sp>
      <p:sp>
        <p:nvSpPr>
          <p:cNvPr id="28" name="boy">
            <a:extLst>
              <a:ext uri="{FF2B5EF4-FFF2-40B4-BE49-F238E27FC236}">
                <a16:creationId xmlns:a16="http://schemas.microsoft.com/office/drawing/2014/main" id="{7300281A-9325-452E-BD9A-A569B793A041}"/>
              </a:ext>
            </a:extLst>
          </p:cNvPr>
          <p:cNvSpPr>
            <a:spLocks noChangeAspect="1" noEditPoints="1"/>
          </p:cNvSpPr>
          <p:nvPr/>
        </p:nvSpPr>
        <p:spPr bwMode="auto">
          <a:xfrm>
            <a:off x="9285806" y="1593883"/>
            <a:ext cx="621232" cy="808587"/>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boy">
            <a:extLst>
              <a:ext uri="{FF2B5EF4-FFF2-40B4-BE49-F238E27FC236}">
                <a16:creationId xmlns:a16="http://schemas.microsoft.com/office/drawing/2014/main" id="{63892BE2-D1BA-4D98-B48F-DEFB41830E60}"/>
              </a:ext>
            </a:extLst>
          </p:cNvPr>
          <p:cNvSpPr>
            <a:spLocks noChangeAspect="1" noEditPoints="1"/>
          </p:cNvSpPr>
          <p:nvPr/>
        </p:nvSpPr>
        <p:spPr bwMode="auto">
          <a:xfrm>
            <a:off x="9285806" y="4314768"/>
            <a:ext cx="621232" cy="808587"/>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people_7">
            <a:extLst>
              <a:ext uri="{FF2B5EF4-FFF2-40B4-BE49-F238E27FC236}">
                <a16:creationId xmlns:a16="http://schemas.microsoft.com/office/drawing/2014/main" id="{378B7B8D-2B1B-4398-84B7-99B99F3C3E00}"/>
              </a:ext>
            </a:extLst>
          </p:cNvPr>
          <p:cNvSpPr>
            <a:spLocks noChangeAspect="1" noEditPoints="1"/>
          </p:cNvSpPr>
          <p:nvPr/>
        </p:nvSpPr>
        <p:spPr bwMode="auto">
          <a:xfrm>
            <a:off x="916896" y="1536571"/>
            <a:ext cx="918284" cy="10024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people_12">
            <a:extLst>
              <a:ext uri="{FF2B5EF4-FFF2-40B4-BE49-F238E27FC236}">
                <a16:creationId xmlns:a16="http://schemas.microsoft.com/office/drawing/2014/main" id="{57A89537-A0EB-41BD-9349-97D6EEF675F3}"/>
              </a:ext>
            </a:extLst>
          </p:cNvPr>
          <p:cNvSpPr>
            <a:spLocks noChangeAspect="1" noEditPoints="1"/>
          </p:cNvSpPr>
          <p:nvPr/>
        </p:nvSpPr>
        <p:spPr bwMode="auto">
          <a:xfrm>
            <a:off x="960437" y="4329003"/>
            <a:ext cx="1033055" cy="88137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752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4BE0-AE8C-499E-8746-4D6D5FCEB417}"/>
              </a:ext>
            </a:extLst>
          </p:cNvPr>
          <p:cNvSpPr>
            <a:spLocks noGrp="1"/>
          </p:cNvSpPr>
          <p:nvPr>
            <p:ph type="title"/>
          </p:nvPr>
        </p:nvSpPr>
        <p:spPr/>
        <p:txBody>
          <a:bodyPr/>
          <a:lstStyle/>
          <a:p>
            <a:r>
              <a:rPr lang="en-US" dirty="0"/>
              <a:t>Azure Stack is an extension of Azure</a:t>
            </a:r>
            <a:br>
              <a:rPr lang="en-US" dirty="0"/>
            </a:br>
            <a:r>
              <a:rPr lang="en-US" sz="3300" spc="0" dirty="0">
                <a:gradFill>
                  <a:gsLst>
                    <a:gs pos="3000">
                      <a:schemeClr val="tx2"/>
                    </a:gs>
                    <a:gs pos="100000">
                      <a:schemeClr val="tx2"/>
                    </a:gs>
                  </a:gsLst>
                  <a:lin ang="5400000" scaled="0"/>
                </a:gradFill>
                <a:latin typeface="+mn-lt"/>
              </a:rPr>
              <a:t>Only consistent hybrid cloud platform</a:t>
            </a:r>
          </a:p>
        </p:txBody>
      </p:sp>
      <p:grpSp>
        <p:nvGrpSpPr>
          <p:cNvPr id="3" name="Group 2">
            <a:extLst>
              <a:ext uri="{FF2B5EF4-FFF2-40B4-BE49-F238E27FC236}">
                <a16:creationId xmlns:a16="http://schemas.microsoft.com/office/drawing/2014/main" id="{8505B376-E333-4F8A-94A5-3DFD47A02179}"/>
              </a:ext>
            </a:extLst>
          </p:cNvPr>
          <p:cNvGrpSpPr/>
          <p:nvPr/>
        </p:nvGrpSpPr>
        <p:grpSpPr>
          <a:xfrm>
            <a:off x="9109728" y="2115358"/>
            <a:ext cx="2704550" cy="3113545"/>
            <a:chOff x="8931053" y="2074069"/>
            <a:chExt cx="2651760" cy="3052772"/>
          </a:xfrm>
        </p:grpSpPr>
        <p:sp>
          <p:nvSpPr>
            <p:cNvPr id="4" name="Freeform: Shape 3">
              <a:extLst>
                <a:ext uri="{FF2B5EF4-FFF2-40B4-BE49-F238E27FC236}">
                  <a16:creationId xmlns:a16="http://schemas.microsoft.com/office/drawing/2014/main" id="{090410C0-EF88-4E5F-BBF5-8A92887C348B}"/>
                </a:ext>
              </a:extLst>
            </p:cNvPr>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8C38DF5-DB32-4D17-9EC7-9617A768F628}"/>
                </a:ext>
              </a:extLst>
            </p:cNvPr>
            <p:cNvSpPr/>
            <p:nvPr/>
          </p:nvSpPr>
          <p:spPr bwMode="auto">
            <a:xfrm>
              <a:off x="9342532" y="2736948"/>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349FC64-DC88-4FBC-8778-514F6FDCFE9C}"/>
                </a:ext>
              </a:extLst>
            </p:cNvPr>
            <p:cNvSpPr/>
            <p:nvPr/>
          </p:nvSpPr>
          <p:spPr bwMode="auto">
            <a:xfrm>
              <a:off x="9342532" y="3162491"/>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B3794F11-BA64-44DF-BB38-BB47759858D4}"/>
                </a:ext>
              </a:extLst>
            </p:cNvPr>
            <p:cNvSpPr/>
            <p:nvPr/>
          </p:nvSpPr>
          <p:spPr bwMode="auto">
            <a:xfrm>
              <a:off x="9342532" y="3588036"/>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DFD9C41-FB75-4462-9203-684C0D1E4B89}"/>
                </a:ext>
              </a:extLst>
            </p:cNvPr>
            <p:cNvSpPr/>
            <p:nvPr/>
          </p:nvSpPr>
          <p:spPr bwMode="auto">
            <a:xfrm>
              <a:off x="9342532" y="4013579"/>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C4692154-08A7-4D5D-AB32-38901980E62D}"/>
                </a:ext>
              </a:extLst>
            </p:cNvPr>
            <p:cNvSpPr/>
            <p:nvPr/>
          </p:nvSpPr>
          <p:spPr bwMode="auto">
            <a:xfrm>
              <a:off x="10682867" y="4539348"/>
              <a:ext cx="360838" cy="462023"/>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3">
              <a:extLst>
                <a:ext uri="{FF2B5EF4-FFF2-40B4-BE49-F238E27FC236}">
                  <a16:creationId xmlns:a16="http://schemas.microsoft.com/office/drawing/2014/main" id="{FFCE5D0E-C3C0-4763-AB4E-445A5777930D}"/>
                </a:ext>
              </a:extLst>
            </p:cNvPr>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tx1">
                <a:lumMod val="40000"/>
                <a:lumOff val="60000"/>
              </a:schemeClr>
            </a:solidFill>
            <a:ln w="6350">
              <a:solidFill>
                <a:srgbClr val="A6A6A6"/>
              </a:solidFill>
              <a:round/>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11" name="Diagram 10">
            <a:extLst>
              <a:ext uri="{FF2B5EF4-FFF2-40B4-BE49-F238E27FC236}">
                <a16:creationId xmlns:a16="http://schemas.microsoft.com/office/drawing/2014/main" id="{4F10F2D3-BEF1-438F-81C0-3EB684BFA42C}"/>
              </a:ext>
            </a:extLst>
          </p:cNvPr>
          <p:cNvGraphicFramePr/>
          <p:nvPr>
            <p:extLst/>
          </p:nvPr>
        </p:nvGraphicFramePr>
        <p:xfrm>
          <a:off x="4022220" y="2546019"/>
          <a:ext cx="4008337" cy="2876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EFA11A0-ED88-4FAE-A299-D16B33C0D148}"/>
              </a:ext>
            </a:extLst>
          </p:cNvPr>
          <p:cNvSpPr txBox="1"/>
          <p:nvPr/>
        </p:nvSpPr>
        <p:spPr>
          <a:xfrm>
            <a:off x="5026808" y="3714001"/>
            <a:ext cx="2048351" cy="647165"/>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Consistency</a:t>
            </a:r>
          </a:p>
        </p:txBody>
      </p:sp>
      <p:sp>
        <p:nvSpPr>
          <p:cNvPr id="13" name="Title 9">
            <a:extLst>
              <a:ext uri="{FF2B5EF4-FFF2-40B4-BE49-F238E27FC236}">
                <a16:creationId xmlns:a16="http://schemas.microsoft.com/office/drawing/2014/main" id="{6591468C-6416-4991-BF34-D861D4380B64}"/>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3000" b="0"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Semilight"/>
              <a:ea typeface="+mn-ea"/>
              <a:cs typeface="Segoe UI" pitchFamily="34" charset="0"/>
            </a:endParaRPr>
          </a:p>
        </p:txBody>
      </p:sp>
      <p:grpSp>
        <p:nvGrpSpPr>
          <p:cNvPr id="14" name="Group 13">
            <a:extLst>
              <a:ext uri="{FF2B5EF4-FFF2-40B4-BE49-F238E27FC236}">
                <a16:creationId xmlns:a16="http://schemas.microsoft.com/office/drawing/2014/main" id="{21F4E1BA-C1D7-44F4-815A-4AEAB15CEEA8}"/>
              </a:ext>
            </a:extLst>
          </p:cNvPr>
          <p:cNvGrpSpPr/>
          <p:nvPr/>
        </p:nvGrpSpPr>
        <p:grpSpPr>
          <a:xfrm>
            <a:off x="379898" y="2706253"/>
            <a:ext cx="3977394" cy="2288243"/>
            <a:chOff x="789763" y="2625693"/>
            <a:chExt cx="4301008" cy="2256927"/>
          </a:xfrm>
        </p:grpSpPr>
        <p:grpSp>
          <p:nvGrpSpPr>
            <p:cNvPr id="15" name="Group 14">
              <a:extLst>
                <a:ext uri="{FF2B5EF4-FFF2-40B4-BE49-F238E27FC236}">
                  <a16:creationId xmlns:a16="http://schemas.microsoft.com/office/drawing/2014/main" id="{3AFA11D1-AE60-42B4-BEF0-F816DB9360F9}"/>
                </a:ext>
              </a:extLst>
            </p:cNvPr>
            <p:cNvGrpSpPr/>
            <p:nvPr/>
          </p:nvGrpSpPr>
          <p:grpSpPr>
            <a:xfrm>
              <a:off x="1050146" y="2625693"/>
              <a:ext cx="3796492" cy="2093550"/>
              <a:chOff x="-5282916" y="-3376602"/>
              <a:chExt cx="6672732" cy="3679633"/>
            </a:xfrm>
          </p:grpSpPr>
          <p:sp>
            <p:nvSpPr>
              <p:cNvPr id="17" name="Freeform 154">
                <a:extLst>
                  <a:ext uri="{FF2B5EF4-FFF2-40B4-BE49-F238E27FC236}">
                    <a16:creationId xmlns:a16="http://schemas.microsoft.com/office/drawing/2014/main" id="{9E8D5A94-CEC1-4E4A-A357-A29FEF5E5B2D}"/>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8"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8" name="Oval 17">
                <a:extLst>
                  <a:ext uri="{FF2B5EF4-FFF2-40B4-BE49-F238E27FC236}">
                    <a16:creationId xmlns:a16="http://schemas.microsoft.com/office/drawing/2014/main" id="{949E47D9-5B55-4863-9A83-4154E999A2B9}"/>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9" name="Oval 18">
                <a:extLst>
                  <a:ext uri="{FF2B5EF4-FFF2-40B4-BE49-F238E27FC236}">
                    <a16:creationId xmlns:a16="http://schemas.microsoft.com/office/drawing/2014/main" id="{45E2C9E8-73AC-445B-8109-8C9066F1F490}"/>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0" name="Oval 19">
                <a:extLst>
                  <a:ext uri="{FF2B5EF4-FFF2-40B4-BE49-F238E27FC236}">
                    <a16:creationId xmlns:a16="http://schemas.microsoft.com/office/drawing/2014/main" id="{42BE573E-56B2-4C30-A9AA-9029A5A38706}"/>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1" name="Oval 20">
                <a:extLst>
                  <a:ext uri="{FF2B5EF4-FFF2-40B4-BE49-F238E27FC236}">
                    <a16:creationId xmlns:a16="http://schemas.microsoft.com/office/drawing/2014/main" id="{E82D8D5F-4326-431B-9928-D70C7A0958F3}"/>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16" name="Title">
              <a:extLst>
                <a:ext uri="{FF2B5EF4-FFF2-40B4-BE49-F238E27FC236}">
                  <a16:creationId xmlns:a16="http://schemas.microsoft.com/office/drawing/2014/main" id="{CFA0C67C-7717-4362-9A21-6FEE0A900845}"/>
                </a:ext>
              </a:extLst>
            </p:cNvPr>
            <p:cNvSpPr txBox="1">
              <a:spLocks/>
            </p:cNvSpPr>
            <p:nvPr/>
          </p:nvSpPr>
          <p:spPr>
            <a:xfrm>
              <a:off x="789763" y="3983466"/>
              <a:ext cx="4301008" cy="899154"/>
            </a:xfrm>
            <a:prstGeom prst="rect">
              <a:avLst/>
            </a:prstGeom>
          </p:spPr>
          <p:txBody>
            <a:bodyPr vert="horz" wrap="square" lIns="143346" tIns="89592" rIns="143346" bIns="8959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5698" rtl="0" eaLnBrk="1" fontAlgn="auto" latinLnBrk="0" hangingPunct="1">
                <a:lnSpc>
                  <a:spcPct val="90000"/>
                </a:lnSpc>
                <a:spcBef>
                  <a:spcPct val="0"/>
                </a:spcBef>
                <a:spcAft>
                  <a:spcPts val="0"/>
                </a:spcAft>
                <a:buClrTx/>
                <a:buSzTx/>
                <a:buFontTx/>
                <a:buNone/>
                <a:tabLst/>
                <a:defRPr/>
              </a:pPr>
              <a:r>
                <a:rPr kumimoji="0" lang="en-US" sz="2856" b="0" i="0" u="none" strike="noStrike" kern="0" cap="none" spc="-100"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grpSp>
      <p:grpSp>
        <p:nvGrpSpPr>
          <p:cNvPr id="22" name="Group 21">
            <a:extLst>
              <a:ext uri="{FF2B5EF4-FFF2-40B4-BE49-F238E27FC236}">
                <a16:creationId xmlns:a16="http://schemas.microsoft.com/office/drawing/2014/main" id="{C9273EDD-90E1-46CA-BFB1-17786051C747}"/>
              </a:ext>
            </a:extLst>
          </p:cNvPr>
          <p:cNvGrpSpPr/>
          <p:nvPr/>
        </p:nvGrpSpPr>
        <p:grpSpPr>
          <a:xfrm>
            <a:off x="7305596" y="2721645"/>
            <a:ext cx="3927322" cy="2197804"/>
            <a:chOff x="789763" y="2625693"/>
            <a:chExt cx="4301008" cy="2256927"/>
          </a:xfrm>
        </p:grpSpPr>
        <p:grpSp>
          <p:nvGrpSpPr>
            <p:cNvPr id="23" name="Group 22">
              <a:extLst>
                <a:ext uri="{FF2B5EF4-FFF2-40B4-BE49-F238E27FC236}">
                  <a16:creationId xmlns:a16="http://schemas.microsoft.com/office/drawing/2014/main" id="{C45D8484-C45E-4095-9281-95A7A7952A65}"/>
                </a:ext>
              </a:extLst>
            </p:cNvPr>
            <p:cNvGrpSpPr/>
            <p:nvPr/>
          </p:nvGrpSpPr>
          <p:grpSpPr>
            <a:xfrm>
              <a:off x="1050146" y="2625693"/>
              <a:ext cx="3796492" cy="2093550"/>
              <a:chOff x="-5282916" y="-3376602"/>
              <a:chExt cx="6672732" cy="3679633"/>
            </a:xfrm>
          </p:grpSpPr>
          <p:sp>
            <p:nvSpPr>
              <p:cNvPr id="25" name="Freeform 154">
                <a:extLst>
                  <a:ext uri="{FF2B5EF4-FFF2-40B4-BE49-F238E27FC236}">
                    <a16:creationId xmlns:a16="http://schemas.microsoft.com/office/drawing/2014/main" id="{EF84A77B-8860-4296-960E-9DF4D325FC98}"/>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6" name="Oval 25">
                <a:extLst>
                  <a:ext uri="{FF2B5EF4-FFF2-40B4-BE49-F238E27FC236}">
                    <a16:creationId xmlns:a16="http://schemas.microsoft.com/office/drawing/2014/main" id="{ADD6AF3B-A468-4766-8697-8A0E0E65FC17}"/>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7" name="Oval 26">
                <a:extLst>
                  <a:ext uri="{FF2B5EF4-FFF2-40B4-BE49-F238E27FC236}">
                    <a16:creationId xmlns:a16="http://schemas.microsoft.com/office/drawing/2014/main" id="{557AAFF8-05DF-4599-93C8-37D05307461E}"/>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8" name="Oval 27">
                <a:extLst>
                  <a:ext uri="{FF2B5EF4-FFF2-40B4-BE49-F238E27FC236}">
                    <a16:creationId xmlns:a16="http://schemas.microsoft.com/office/drawing/2014/main" id="{F5F3BE3D-F983-45A1-955E-B8C9C69C88D5}"/>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 name="Oval 28">
                <a:extLst>
                  <a:ext uri="{FF2B5EF4-FFF2-40B4-BE49-F238E27FC236}">
                    <a16:creationId xmlns:a16="http://schemas.microsoft.com/office/drawing/2014/main" id="{05B5ABEA-37EC-433A-A5FF-84BB0FAE0369}"/>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2" tIns="143346" rIns="179182"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24" name="Title">
              <a:extLst>
                <a:ext uri="{FF2B5EF4-FFF2-40B4-BE49-F238E27FC236}">
                  <a16:creationId xmlns:a16="http://schemas.microsoft.com/office/drawing/2014/main" id="{B5BA4749-711E-47EE-8288-8A556EE1238E}"/>
                </a:ext>
              </a:extLst>
            </p:cNvPr>
            <p:cNvSpPr txBox="1">
              <a:spLocks/>
            </p:cNvSpPr>
            <p:nvPr/>
          </p:nvSpPr>
          <p:spPr>
            <a:xfrm>
              <a:off x="789763" y="3983466"/>
              <a:ext cx="4301008" cy="899154"/>
            </a:xfrm>
            <a:prstGeom prst="rect">
              <a:avLst/>
            </a:prstGeom>
          </p:spPr>
          <p:txBody>
            <a:bodyPr vert="horz" wrap="square" lIns="143346" tIns="89592" rIns="143346" bIns="8959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5698" rtl="0" eaLnBrk="1" fontAlgn="auto" latinLnBrk="0" hangingPunct="1">
                <a:lnSpc>
                  <a:spcPct val="90000"/>
                </a:lnSpc>
                <a:spcBef>
                  <a:spcPct val="0"/>
                </a:spcBef>
                <a:spcAft>
                  <a:spcPts val="0"/>
                </a:spcAft>
                <a:buClrTx/>
                <a:buSzTx/>
                <a:buFontTx/>
                <a:buNone/>
                <a:tabLst/>
                <a:defRPr/>
              </a:pPr>
              <a:r>
                <a:rPr kumimoji="0" lang="en-US" sz="2856" b="0" i="0" u="none" strike="noStrike" kern="0" cap="none" spc="-100"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Stack</a:t>
              </a:r>
            </a:p>
          </p:txBody>
        </p:sp>
      </p:grpSp>
      <p:sp>
        <p:nvSpPr>
          <p:cNvPr id="30" name="Flowchart: Connector 29">
            <a:extLst>
              <a:ext uri="{FF2B5EF4-FFF2-40B4-BE49-F238E27FC236}">
                <a16:creationId xmlns:a16="http://schemas.microsoft.com/office/drawing/2014/main" id="{BF301537-88AF-4ACF-95DD-7FA0AA90C46C}"/>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856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F34910-7095-43CC-A633-19A502708467}"/>
              </a:ext>
            </a:extLst>
          </p:cNvPr>
          <p:cNvSpPr/>
          <p:nvPr/>
        </p:nvSpPr>
        <p:spPr bwMode="auto">
          <a:xfrm>
            <a:off x="369585" y="2079486"/>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First consistent Hybrid Cloud Platform</a:t>
            </a:r>
          </a:p>
        </p:txBody>
      </p:sp>
      <p:sp>
        <p:nvSpPr>
          <p:cNvPr id="3" name="Rectangle: Rounded Corners 2">
            <a:extLst>
              <a:ext uri="{FF2B5EF4-FFF2-40B4-BE49-F238E27FC236}">
                <a16:creationId xmlns:a16="http://schemas.microsoft.com/office/drawing/2014/main" id="{DCDDC577-C4C5-49F7-B710-1BAB2DE0F265}"/>
              </a:ext>
            </a:extLst>
          </p:cNvPr>
          <p:cNvSpPr/>
          <p:nvPr/>
        </p:nvSpPr>
        <p:spPr bwMode="auto">
          <a:xfrm>
            <a:off x="6294426" y="2079486"/>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Virtualization-replacement play</a:t>
            </a:r>
          </a:p>
        </p:txBody>
      </p:sp>
      <p:sp>
        <p:nvSpPr>
          <p:cNvPr id="4" name="TextBox 3">
            <a:extLst>
              <a:ext uri="{FF2B5EF4-FFF2-40B4-BE49-F238E27FC236}">
                <a16:creationId xmlns:a16="http://schemas.microsoft.com/office/drawing/2014/main" id="{30ABB8A8-F776-4C19-936E-DE07A7BF7ECC}"/>
              </a:ext>
            </a:extLst>
          </p:cNvPr>
          <p:cNvSpPr txBox="1"/>
          <p:nvPr/>
        </p:nvSpPr>
        <p:spPr>
          <a:xfrm>
            <a:off x="1950574" y="1292323"/>
            <a:ext cx="2669605" cy="9168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399" b="0" i="1"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What it is</a:t>
            </a:r>
          </a:p>
        </p:txBody>
      </p:sp>
      <p:sp>
        <p:nvSpPr>
          <p:cNvPr id="5" name="TextBox 4">
            <a:extLst>
              <a:ext uri="{FF2B5EF4-FFF2-40B4-BE49-F238E27FC236}">
                <a16:creationId xmlns:a16="http://schemas.microsoft.com/office/drawing/2014/main" id="{2D9332EF-3A19-444B-980E-1F319B3E96FF}"/>
              </a:ext>
            </a:extLst>
          </p:cNvPr>
          <p:cNvSpPr txBox="1"/>
          <p:nvPr/>
        </p:nvSpPr>
        <p:spPr>
          <a:xfrm>
            <a:off x="7357377" y="1292323"/>
            <a:ext cx="3282697" cy="9168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399" b="0" i="1" u="none" strike="noStrike" kern="1200" cap="none" spc="0" normalizeH="0" baseline="0" noProof="0" dirty="0">
                <a:ln>
                  <a:noFill/>
                </a:ln>
                <a:gradFill>
                  <a:gsLst>
                    <a:gs pos="37168">
                      <a:srgbClr val="353535"/>
                    </a:gs>
                    <a:gs pos="12000">
                      <a:srgbClr val="353535"/>
                    </a:gs>
                  </a:gsLst>
                  <a:lin ang="5400000" scaled="0"/>
                </a:gradFill>
                <a:effectLst/>
                <a:uLnTx/>
                <a:uFillTx/>
                <a:latin typeface="Segoe UI Semilight"/>
                <a:ea typeface="+mn-ea"/>
                <a:cs typeface="+mn-cs"/>
              </a:rPr>
              <a:t>What it isn’t</a:t>
            </a:r>
          </a:p>
        </p:txBody>
      </p:sp>
      <p:sp>
        <p:nvSpPr>
          <p:cNvPr id="6" name="Rectangle: Rounded Corners 5">
            <a:extLst>
              <a:ext uri="{FF2B5EF4-FFF2-40B4-BE49-F238E27FC236}">
                <a16:creationId xmlns:a16="http://schemas.microsoft.com/office/drawing/2014/main" id="{3FABD0F1-1F22-466F-875B-487210806475}"/>
              </a:ext>
            </a:extLst>
          </p:cNvPr>
          <p:cNvSpPr/>
          <p:nvPr/>
        </p:nvSpPr>
        <p:spPr bwMode="auto">
          <a:xfrm>
            <a:off x="369585" y="3268955"/>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Integrated system</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with IaaS &amp; PaaS</a:t>
            </a:r>
          </a:p>
        </p:txBody>
      </p:sp>
      <p:sp>
        <p:nvSpPr>
          <p:cNvPr id="7" name="Rectangle: Rounded Corners 6">
            <a:extLst>
              <a:ext uri="{FF2B5EF4-FFF2-40B4-BE49-F238E27FC236}">
                <a16:creationId xmlns:a16="http://schemas.microsoft.com/office/drawing/2014/main" id="{CB55CFED-31FA-4B0E-9447-7792772ABE47}"/>
              </a:ext>
            </a:extLst>
          </p:cNvPr>
          <p:cNvSpPr/>
          <p:nvPr/>
        </p:nvSpPr>
        <p:spPr bwMode="auto">
          <a:xfrm>
            <a:off x="6294426" y="3268955"/>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DIY infrastructure</a:t>
            </a:r>
          </a:p>
        </p:txBody>
      </p:sp>
      <p:sp>
        <p:nvSpPr>
          <p:cNvPr id="8" name="Rectangle: Rounded Corners 7">
            <a:extLst>
              <a:ext uri="{FF2B5EF4-FFF2-40B4-BE49-F238E27FC236}">
                <a16:creationId xmlns:a16="http://schemas.microsoft.com/office/drawing/2014/main" id="{8AE95935-4641-4EC4-94DC-47FB06354E86}"/>
              </a:ext>
            </a:extLst>
          </p:cNvPr>
          <p:cNvSpPr/>
          <p:nvPr/>
        </p:nvSpPr>
        <p:spPr bwMode="auto">
          <a:xfrm>
            <a:off x="369585" y="4458424"/>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Regularly updated for Azure-consistency</a:t>
            </a:r>
          </a:p>
        </p:txBody>
      </p:sp>
      <p:sp>
        <p:nvSpPr>
          <p:cNvPr id="9" name="Rectangle: Rounded Corners 8">
            <a:extLst>
              <a:ext uri="{FF2B5EF4-FFF2-40B4-BE49-F238E27FC236}">
                <a16:creationId xmlns:a16="http://schemas.microsoft.com/office/drawing/2014/main" id="{50CC1844-7FA6-42CC-A803-C11B641863D0}"/>
              </a:ext>
            </a:extLst>
          </p:cNvPr>
          <p:cNvSpPr/>
          <p:nvPr/>
        </p:nvSpPr>
        <p:spPr bwMode="auto">
          <a:xfrm>
            <a:off x="6294426" y="4458424"/>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Static system you deploy &amp; forget</a:t>
            </a:r>
          </a:p>
        </p:txBody>
      </p:sp>
      <p:sp>
        <p:nvSpPr>
          <p:cNvPr id="10" name="Title 3">
            <a:extLst>
              <a:ext uri="{FF2B5EF4-FFF2-40B4-BE49-F238E27FC236}">
                <a16:creationId xmlns:a16="http://schemas.microsoft.com/office/drawing/2014/main" id="{9077B327-8590-48E2-8B29-D27B41EAA6A4}"/>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1" name="Title 10">
            <a:extLst>
              <a:ext uri="{FF2B5EF4-FFF2-40B4-BE49-F238E27FC236}">
                <a16:creationId xmlns:a16="http://schemas.microsoft.com/office/drawing/2014/main" id="{E0116EE1-28FC-4498-B019-FFAAED2062BF}"/>
              </a:ext>
            </a:extLst>
          </p:cNvPr>
          <p:cNvSpPr>
            <a:spLocks noGrp="1"/>
          </p:cNvSpPr>
          <p:nvPr>
            <p:ph type="title"/>
          </p:nvPr>
        </p:nvSpPr>
        <p:spPr/>
        <p:txBody>
          <a:bodyPr/>
          <a:lstStyle/>
          <a:p>
            <a:r>
              <a:rPr lang="en-US" dirty="0"/>
              <a:t>The right way to think about Azure Stack</a:t>
            </a:r>
            <a:br>
              <a:rPr lang="en-US" dirty="0"/>
            </a:br>
            <a:endParaRPr lang="en-US" dirty="0"/>
          </a:p>
        </p:txBody>
      </p:sp>
      <p:sp>
        <p:nvSpPr>
          <p:cNvPr id="12" name="Rectangle: Rounded Corners 11">
            <a:extLst>
              <a:ext uri="{FF2B5EF4-FFF2-40B4-BE49-F238E27FC236}">
                <a16:creationId xmlns:a16="http://schemas.microsoft.com/office/drawing/2014/main" id="{C4956C6F-F953-4828-BC1E-BE243A99F9AC}"/>
              </a:ext>
            </a:extLst>
          </p:cNvPr>
          <p:cNvSpPr/>
          <p:nvPr/>
        </p:nvSpPr>
        <p:spPr bwMode="auto">
          <a:xfrm>
            <a:off x="369585" y="5647893"/>
            <a:ext cx="5758283" cy="113035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Truly open and flexible (just like Azure) </a:t>
            </a:r>
          </a:p>
        </p:txBody>
      </p:sp>
      <p:sp>
        <p:nvSpPr>
          <p:cNvPr id="13" name="Rectangle: Rounded Corners 12">
            <a:extLst>
              <a:ext uri="{FF2B5EF4-FFF2-40B4-BE49-F238E27FC236}">
                <a16:creationId xmlns:a16="http://schemas.microsoft.com/office/drawing/2014/main" id="{12F8B4EC-2136-40BA-A651-BBC659CED72F}"/>
              </a:ext>
            </a:extLst>
          </p:cNvPr>
          <p:cNvSpPr/>
          <p:nvPr/>
        </p:nvSpPr>
        <p:spPr bwMode="auto">
          <a:xfrm>
            <a:off x="6294426" y="5647893"/>
            <a:ext cx="5548348" cy="1130352"/>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.NET/Windows only </a:t>
            </a:r>
          </a:p>
        </p:txBody>
      </p:sp>
      <p:sp>
        <p:nvSpPr>
          <p:cNvPr id="14" name="Flowchart: Connector 13">
            <a:extLst>
              <a:ext uri="{FF2B5EF4-FFF2-40B4-BE49-F238E27FC236}">
                <a16:creationId xmlns:a16="http://schemas.microsoft.com/office/drawing/2014/main" id="{E8780C9D-545B-4711-A2B2-8D029D394D92}"/>
              </a:ext>
            </a:extLst>
          </p:cNvPr>
          <p:cNvSpPr/>
          <p:nvPr/>
        </p:nvSpPr>
        <p:spPr bwMode="auto">
          <a:xfrm>
            <a:off x="12085636" y="68262"/>
            <a:ext cx="228601" cy="228600"/>
          </a:xfrm>
          <a:prstGeom prst="flowChartConnector">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1064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4CE38-89B8-4324-BAC5-4DD04738950A}"/>
              </a:ext>
            </a:extLst>
          </p:cNvPr>
          <p:cNvSpPr>
            <a:spLocks noGrp="1"/>
          </p:cNvSpPr>
          <p:nvPr>
            <p:ph type="title"/>
          </p:nvPr>
        </p:nvSpPr>
        <p:spPr>
          <a:xfrm>
            <a:off x="275481" y="2125857"/>
            <a:ext cx="11885514" cy="2178749"/>
          </a:xfrm>
        </p:spPr>
        <p:txBody>
          <a:bodyPr/>
          <a:lstStyle/>
          <a:p>
            <a:r>
              <a:rPr lang="en-US" dirty="0"/>
              <a:t>Why?</a:t>
            </a:r>
            <a:br>
              <a:rPr lang="en-US" dirty="0"/>
            </a:br>
            <a:endParaRPr lang="en-EN" dirty="0"/>
          </a:p>
        </p:txBody>
      </p:sp>
    </p:spTree>
    <p:extLst>
      <p:ext uri="{BB962C8B-B14F-4D97-AF65-F5344CB8AC3E}">
        <p14:creationId xmlns:p14="http://schemas.microsoft.com/office/powerpoint/2010/main" val="326543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10.xml><?xml version="1.0" encoding="utf-8"?>
<a:theme xmlns:a="http://schemas.openxmlformats.org/drawingml/2006/main" name="1_MCHS2017_16-9_White Template">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3_1_17" id="{F58707D0-8742-479E-9F3B-C4C9787DF65C}" vid="{C971FD0B-3FB0-4B45-B5B9-08546554E01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C16A16F-169B-40E3-993E-E257D7AEC25A}"/>
    </a:ext>
  </a:ext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8.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9.xml><?xml version="1.0" encoding="utf-8"?>
<a:theme xmlns:a="http://schemas.openxmlformats.org/drawingml/2006/main" name="2_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042E34DA-8670-4737-B2D8-A5FE33D726E8}"/>
    </a:ext>
  </a:extLst>
</a:theme>
</file>

<file path=ppt/theme/themeOverride1.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10.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11.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6.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7.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8.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9.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BRK2108</Session_x0020_Code>
    <LikesCount xmlns="http://schemas.microsoft.com/sharepoint/v3" xsi:nil="true"/>
    <_x0062_bc8 xmlns="e889e55c-35cf-43c7-aaf4-cf2500919dd8">
      <UserInfo>
        <DisplayName/>
        <AccountId xsi:nil="true"/>
        <AccountType/>
      </UserInfo>
    </_x0062_bc8>
    <External_x0020_Speaker xmlns="04e01bb1-6d80-42e9-ae53-416b1e8aa845">Jeffrey Snover; Mark Russinovich</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2017-09-30T04:00:00+00:00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http://purl.org/dc/terms/"/>
    <ds:schemaRef ds:uri="e889e55c-35cf-43c7-aaf4-cf2500919dd8"/>
    <ds:schemaRef ds:uri="http://schemas.microsoft.com/office/2006/documentManagement/types"/>
    <ds:schemaRef ds:uri="http://schemas.microsoft.com/office/infopath/2007/PartnerControls"/>
    <ds:schemaRef ds:uri="http://schemas.microsoft.com/office/2006/metadata/properties"/>
    <ds:schemaRef ds:uri="http://purl.org/dc/dcmitype/"/>
    <ds:schemaRef ds:uri="http://schemas.microsoft.com/sharepoint/v3"/>
    <ds:schemaRef ds:uri="http://schemas.openxmlformats.org/package/2006/metadata/core-properties"/>
    <ds:schemaRef ds:uri="230e9df3-be65-4c73-a93b-d1236ebd677e"/>
    <ds:schemaRef ds:uri="04e01bb1-6d80-42e9-ae53-416b1e8aa845"/>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Microsoft_2017_16x9_Template_v02.5</Template>
  <TotalTime>38</TotalTime>
  <Words>3444</Words>
  <Application>Microsoft Office PowerPoint</Application>
  <PresentationFormat>Custom</PresentationFormat>
  <Paragraphs>837</Paragraphs>
  <Slides>66</Slides>
  <Notes>58</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66</vt:i4>
      </vt:variant>
    </vt:vector>
  </HeadingPairs>
  <TitlesOfParts>
    <vt:vector size="90" baseType="lpstr">
      <vt:lpstr>MS PGothic</vt:lpstr>
      <vt:lpstr>Yu Gothic UI Semibold</vt:lpstr>
      <vt:lpstr>Arial</vt:lpstr>
      <vt:lpstr>Calibri</vt:lpstr>
      <vt:lpstr>Calibri Light</vt:lpstr>
      <vt:lpstr>Consolas</vt:lpstr>
      <vt:lpstr>Mangal</vt:lpstr>
      <vt:lpstr>Segoe Script</vt:lpstr>
      <vt:lpstr>Segoe UI</vt:lpstr>
      <vt:lpstr>Segoe UI Light</vt:lpstr>
      <vt:lpstr>Segoe UI Semibold</vt:lpstr>
      <vt:lpstr>Segoe UI Semilight</vt:lpstr>
      <vt:lpstr>Tekton Pro</vt:lpstr>
      <vt:lpstr>Wingdings</vt:lpstr>
      <vt:lpstr>5-50109_Microsoft_Light_Template</vt:lpstr>
      <vt:lpstr>5-50109_Microsoft_Dark_Template</vt:lpstr>
      <vt:lpstr>1_5-50109_Microsoft_Light_Template</vt:lpstr>
      <vt:lpstr>5-50113_Microsoft_Ready_Light_Template</vt:lpstr>
      <vt:lpstr>2_5-50109_Microsoft_Light_Template</vt:lpstr>
      <vt:lpstr>Office Theme</vt:lpstr>
      <vt:lpstr>3_5-50109_Microsoft_Light_Template</vt:lpstr>
      <vt:lpstr>Azure_Tour_2015_TEMPLATE</vt:lpstr>
      <vt:lpstr>2_TR24 Dark Gray Template</vt:lpstr>
      <vt:lpstr>1_MCHS2017_16-9_White Template</vt:lpstr>
      <vt:lpstr>Digital transformation with Azure and Azure Stack</vt:lpstr>
      <vt:lpstr>Digital transformation with Azure and Azure Stack</vt:lpstr>
      <vt:lpstr>Azure Stack is new  </vt:lpstr>
      <vt:lpstr>Made worse by “cloud washing”</vt:lpstr>
      <vt:lpstr>Don’t get boxed in</vt:lpstr>
      <vt:lpstr>Migrating to Azure</vt:lpstr>
      <vt:lpstr>Azure Stack is an extension of Azure Only consistent hybrid cloud platform</vt:lpstr>
      <vt:lpstr>The right way to think about Azure Stack </vt:lpstr>
      <vt:lpstr>Why? </vt:lpstr>
      <vt:lpstr>Azure enables customer’s Digital Transformation</vt:lpstr>
      <vt:lpstr>You’ve heard of “Moore’s Law”</vt:lpstr>
      <vt:lpstr>PowerPoint Presentation</vt:lpstr>
      <vt:lpstr>PowerPoint Presentation</vt:lpstr>
      <vt:lpstr>Digital Transformation Strategy</vt:lpstr>
      <vt:lpstr>Applying the other Moore’s Law </vt:lpstr>
      <vt:lpstr>Applying the other Moore’s Law </vt:lpstr>
      <vt:lpstr>Applying the other Moore’s Law </vt:lpstr>
      <vt:lpstr>Applying the other Moore’s Law </vt:lpstr>
      <vt:lpstr>Cloud allows customers to  focus their energy on building what differentiates them: customer focused applications</vt:lpstr>
      <vt:lpstr>3 Azure Stack promises</vt:lpstr>
      <vt:lpstr>PowerPoint Presentation</vt:lpstr>
      <vt:lpstr>PowerPoint Presentation</vt:lpstr>
      <vt:lpstr>One Azure  ecosystem</vt:lpstr>
      <vt:lpstr>PowerPoint Presentation</vt:lpstr>
      <vt:lpstr>PowerPoint Presentation</vt:lpstr>
      <vt:lpstr>Use cases</vt:lpstr>
      <vt:lpstr>PowerPoint Presentation</vt:lpstr>
      <vt:lpstr>PowerPoint Presentation</vt:lpstr>
      <vt:lpstr>PowerPoint Presentation</vt:lpstr>
      <vt:lpstr>PowerPoint Presentation</vt:lpstr>
      <vt:lpstr>PowerPoint Presentation</vt:lpstr>
      <vt:lpstr>PowerPoint Presentation</vt:lpstr>
      <vt:lpstr>Customers</vt:lpstr>
      <vt:lpstr>Details</vt:lpstr>
      <vt:lpstr>Azure and Azure Stack Truly consistent hybrid cloud platform</vt:lpstr>
      <vt:lpstr>PowerPoint Presentation</vt:lpstr>
      <vt:lpstr>PowerPoint Presentation</vt:lpstr>
      <vt:lpstr>Integrated systems</vt:lpstr>
      <vt:lpstr>Azure Stack Internals</vt:lpstr>
      <vt:lpstr>PowerPoint Presentation</vt:lpstr>
      <vt:lpstr>Azure Stack infrastructure lifecycle</vt:lpstr>
      <vt:lpstr>Integration in your datacenter</vt:lpstr>
      <vt:lpstr>PowerPoint Presentation</vt:lpstr>
      <vt:lpstr>PowerPoint Presentation</vt:lpstr>
      <vt:lpstr>Two ways to get Azure Stack </vt:lpstr>
      <vt:lpstr>Roadmap and recap</vt:lpstr>
      <vt:lpstr>PowerPoint Presentation</vt:lpstr>
      <vt:lpstr>Azure enables customer’s Digital Transformation</vt:lpstr>
      <vt:lpstr>The right way to think about Azure Stack </vt:lpstr>
      <vt:lpstr>PowerPoint Presentation</vt:lpstr>
      <vt:lpstr>PowerPoint Presentation</vt:lpstr>
      <vt:lpstr>PowerPoint Presentation</vt:lpstr>
      <vt:lpstr>PowerPoint Presentation</vt:lpstr>
      <vt:lpstr>Related Content</vt:lpstr>
      <vt:lpstr>Please evaluate  this session</vt:lpstr>
      <vt:lpstr>PowerPoint Presentation</vt:lpstr>
      <vt:lpstr>BACKUP</vt:lpstr>
      <vt:lpstr>Azure Stack security</vt:lpstr>
      <vt:lpstr>Azure Stack internals</vt:lpstr>
      <vt:lpstr>Security best practices </vt:lpstr>
      <vt:lpstr>Security principles: hardened</vt:lpstr>
      <vt:lpstr>Security principles: assume breach</vt:lpstr>
      <vt:lpstr>Pre-validation for  compliance standards</vt:lpstr>
      <vt:lpstr>Azure Stack: patching &amp; update</vt:lpstr>
      <vt:lpstr>Understanding how Azure Stack scales</vt:lpstr>
      <vt:lpstr>Cloud operating model </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with Microsoft Azure and Azure Stack</dc:title>
  <dc:subject>&lt;Speech title here&gt;</dc:subject>
  <dc:creator>MS Events 0118</dc:creator>
  <cp:keywords>Microsoft Ignite 2017</cp:keywords>
  <dc:description>Template: Mitchell Derrey, Silver Fox Productions_x000d_
Formatting: _x000d_
Audience Type:</dc:description>
  <cp:lastModifiedBy>Brandon Conboy</cp:lastModifiedBy>
  <cp:revision>8</cp:revision>
  <dcterms:created xsi:type="dcterms:W3CDTF">2017-09-25T19:48:21Z</dcterms:created>
  <dcterms:modified xsi:type="dcterms:W3CDTF">2017-11-01T21:59:10Z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ies>
</file>